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72"/>
  </p:notesMasterIdLst>
  <p:handoutMasterIdLst>
    <p:handoutMasterId r:id="rId73"/>
  </p:handoutMasterIdLst>
  <p:sldIdLst>
    <p:sldId id="1072" r:id="rId2"/>
    <p:sldId id="1172" r:id="rId3"/>
    <p:sldId id="1174" r:id="rId4"/>
    <p:sldId id="1176" r:id="rId5"/>
    <p:sldId id="1175" r:id="rId6"/>
    <p:sldId id="1177" r:id="rId7"/>
    <p:sldId id="1179" r:id="rId8"/>
    <p:sldId id="1186" r:id="rId9"/>
    <p:sldId id="1180" r:id="rId10"/>
    <p:sldId id="1181" r:id="rId11"/>
    <p:sldId id="1182" r:id="rId12"/>
    <p:sldId id="1187" r:id="rId13"/>
    <p:sldId id="1189" r:id="rId14"/>
    <p:sldId id="1188" r:id="rId15"/>
    <p:sldId id="1191" r:id="rId16"/>
    <p:sldId id="1194" r:id="rId17"/>
    <p:sldId id="1196" r:id="rId18"/>
    <p:sldId id="1197" r:id="rId19"/>
    <p:sldId id="1238" r:id="rId20"/>
    <p:sldId id="1198" r:id="rId21"/>
    <p:sldId id="1248" r:id="rId22"/>
    <p:sldId id="1199" r:id="rId23"/>
    <p:sldId id="1249" r:id="rId24"/>
    <p:sldId id="1200" r:id="rId25"/>
    <p:sldId id="1257" r:id="rId26"/>
    <p:sldId id="1201" r:id="rId27"/>
    <p:sldId id="1242" r:id="rId28"/>
    <p:sldId id="1244" r:id="rId29"/>
    <p:sldId id="1243" r:id="rId30"/>
    <p:sldId id="1256" r:id="rId31"/>
    <p:sldId id="1240" r:id="rId32"/>
    <p:sldId id="1202" r:id="rId33"/>
    <p:sldId id="1241" r:id="rId34"/>
    <p:sldId id="1250" r:id="rId35"/>
    <p:sldId id="1203" r:id="rId36"/>
    <p:sldId id="1215" r:id="rId37"/>
    <p:sldId id="1216" r:id="rId38"/>
    <p:sldId id="1222" r:id="rId39"/>
    <p:sldId id="1223" r:id="rId40"/>
    <p:sldId id="1206" r:id="rId41"/>
    <p:sldId id="1209" r:id="rId42"/>
    <p:sldId id="1207" r:id="rId43"/>
    <p:sldId id="1210" r:id="rId44"/>
    <p:sldId id="1224" r:id="rId45"/>
    <p:sldId id="1228" r:id="rId46"/>
    <p:sldId id="1221" r:id="rId47"/>
    <p:sldId id="1208" r:id="rId48"/>
    <p:sldId id="1212" r:id="rId49"/>
    <p:sldId id="1258" r:id="rId50"/>
    <p:sldId id="1260" r:id="rId51"/>
    <p:sldId id="1259" r:id="rId52"/>
    <p:sldId id="1261" r:id="rId53"/>
    <p:sldId id="1262" r:id="rId54"/>
    <p:sldId id="1266" r:id="rId55"/>
    <p:sldId id="1267" r:id="rId56"/>
    <p:sldId id="1268" r:id="rId57"/>
    <p:sldId id="1269" r:id="rId58"/>
    <p:sldId id="1270" r:id="rId59"/>
    <p:sldId id="1271" r:id="rId60"/>
    <p:sldId id="1263" r:id="rId61"/>
    <p:sldId id="1264" r:id="rId62"/>
    <p:sldId id="1272" r:id="rId63"/>
    <p:sldId id="1273" r:id="rId64"/>
    <p:sldId id="1274" r:id="rId65"/>
    <p:sldId id="1275" r:id="rId66"/>
    <p:sldId id="1276" r:id="rId67"/>
    <p:sldId id="1277" r:id="rId68"/>
    <p:sldId id="1265" r:id="rId69"/>
    <p:sldId id="1226" r:id="rId70"/>
    <p:sldId id="1239" r:id="rId71"/>
  </p:sldIdLst>
  <p:sldSz cx="9144000" cy="6858000" type="screen4x3"/>
  <p:notesSz cx="9939338" cy="6807200"/>
  <p:defaultTextStyle>
    <a:defPPr>
      <a:defRPr lang="en-US"/>
    </a:defPPr>
    <a:lvl1pPr algn="l" rtl="0" fontAlgn="base">
      <a:spcBef>
        <a:spcPct val="0"/>
      </a:spcBef>
      <a:spcAft>
        <a:spcPct val="0"/>
      </a:spcAft>
      <a:defRPr sz="28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8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8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8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800" b="1" kern="1200">
        <a:solidFill>
          <a:schemeClr val="tx1"/>
        </a:solidFill>
        <a:latin typeface="Times New Roman" pitchFamily="18" charset="0"/>
        <a:ea typeface="宋体" charset="-122"/>
        <a:cs typeface="+mn-cs"/>
      </a:defRPr>
    </a:lvl5pPr>
    <a:lvl6pPr marL="2286000" algn="l" defTabSz="914400" rtl="0" eaLnBrk="1" latinLnBrk="0" hangingPunct="1">
      <a:defRPr sz="2800" b="1" kern="1200">
        <a:solidFill>
          <a:schemeClr val="tx1"/>
        </a:solidFill>
        <a:latin typeface="Times New Roman" pitchFamily="18" charset="0"/>
        <a:ea typeface="宋体" charset="-122"/>
        <a:cs typeface="+mn-cs"/>
      </a:defRPr>
    </a:lvl6pPr>
    <a:lvl7pPr marL="2743200" algn="l" defTabSz="914400" rtl="0" eaLnBrk="1" latinLnBrk="0" hangingPunct="1">
      <a:defRPr sz="2800" b="1" kern="1200">
        <a:solidFill>
          <a:schemeClr val="tx1"/>
        </a:solidFill>
        <a:latin typeface="Times New Roman" pitchFamily="18" charset="0"/>
        <a:ea typeface="宋体" charset="-122"/>
        <a:cs typeface="+mn-cs"/>
      </a:defRPr>
    </a:lvl7pPr>
    <a:lvl8pPr marL="3200400" algn="l" defTabSz="914400" rtl="0" eaLnBrk="1" latinLnBrk="0" hangingPunct="1">
      <a:defRPr sz="2800" b="1" kern="1200">
        <a:solidFill>
          <a:schemeClr val="tx1"/>
        </a:solidFill>
        <a:latin typeface="Times New Roman" pitchFamily="18" charset="0"/>
        <a:ea typeface="宋体" charset="-122"/>
        <a:cs typeface="+mn-cs"/>
      </a:defRPr>
    </a:lvl8pPr>
    <a:lvl9pPr marL="3657600" algn="l" defTabSz="914400" rtl="0" eaLnBrk="1" latinLnBrk="0" hangingPunct="1">
      <a:defRPr sz="2800" b="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FFF"/>
    <a:srgbClr val="FFFFCC"/>
    <a:srgbClr val="E5FFFF"/>
    <a:srgbClr val="CCFFFF"/>
    <a:srgbClr val="CC0066"/>
    <a:srgbClr val="0000FF"/>
    <a:srgbClr val="008000"/>
    <a:srgbClr val="FF0066"/>
    <a:srgbClr val="33CC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32" autoAdjust="0"/>
    <p:restoredTop sz="96525" autoAdjust="0"/>
  </p:normalViewPr>
  <p:slideViewPr>
    <p:cSldViewPr>
      <p:cViewPr varScale="1">
        <p:scale>
          <a:sx n="112" d="100"/>
          <a:sy n="112" d="100"/>
        </p:scale>
        <p:origin x="1098" y="10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4" d="100"/>
          <a:sy n="104" d="100"/>
        </p:scale>
        <p:origin x="-984" y="-90"/>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slide" Target="slides/slide3.xml"/><Relationship Id="rId1" Type="http://schemas.openxmlformats.org/officeDocument/2006/relationships/slide" Target="slides/slide1.xml"/><Relationship Id="rId5" Type="http://schemas.openxmlformats.org/officeDocument/2006/relationships/slide" Target="slides/slide68.xml"/><Relationship Id="rId4"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ea typeface="宋体" pitchFamily="2" charset="-122"/>
              </a:defRPr>
            </a:lvl1pPr>
          </a:lstStyle>
          <a:p>
            <a:pPr>
              <a:defRPr/>
            </a:pPr>
            <a:endParaRPr lang="zh-CN" altLang="en-US"/>
          </a:p>
        </p:txBody>
      </p:sp>
      <p:sp>
        <p:nvSpPr>
          <p:cNvPr id="260099" name="Rectangle 3"/>
          <p:cNvSpPr>
            <a:spLocks noGrp="1" noChangeArrowheads="1"/>
          </p:cNvSpPr>
          <p:nvPr>
            <p:ph type="dt" sz="quarter" idx="1"/>
          </p:nvPr>
        </p:nvSpPr>
        <p:spPr bwMode="auto">
          <a:xfrm>
            <a:off x="5630863" y="0"/>
            <a:ext cx="4306887"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ea typeface="宋体" pitchFamily="2" charset="-122"/>
              </a:defRPr>
            </a:lvl1pPr>
          </a:lstStyle>
          <a:p>
            <a:pPr>
              <a:defRPr/>
            </a:pPr>
            <a:endParaRPr lang="en-US" altLang="zh-CN"/>
          </a:p>
        </p:txBody>
      </p:sp>
      <p:sp>
        <p:nvSpPr>
          <p:cNvPr id="260100" name="Rectangle 4"/>
          <p:cNvSpPr>
            <a:spLocks noGrp="1" noChangeArrowheads="1"/>
          </p:cNvSpPr>
          <p:nvPr>
            <p:ph type="ftr" sz="quarter" idx="2"/>
          </p:nvPr>
        </p:nvSpPr>
        <p:spPr bwMode="auto">
          <a:xfrm>
            <a:off x="0" y="6465888"/>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ea typeface="宋体" pitchFamily="2" charset="-122"/>
              </a:defRPr>
            </a:lvl1pPr>
          </a:lstStyle>
          <a:p>
            <a:pPr>
              <a:defRPr/>
            </a:pPr>
            <a:endParaRPr lang="en-US" altLang="zh-CN"/>
          </a:p>
        </p:txBody>
      </p:sp>
      <p:sp>
        <p:nvSpPr>
          <p:cNvPr id="260101" name="Rectangle 5"/>
          <p:cNvSpPr>
            <a:spLocks noGrp="1" noChangeArrowheads="1"/>
          </p:cNvSpPr>
          <p:nvPr>
            <p:ph type="sldNum" sz="quarter" idx="3"/>
          </p:nvPr>
        </p:nvSpPr>
        <p:spPr bwMode="auto">
          <a:xfrm>
            <a:off x="5630863" y="6465888"/>
            <a:ext cx="4306887"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ea typeface="宋体" pitchFamily="2" charset="-122"/>
              </a:defRPr>
            </a:lvl1pPr>
          </a:lstStyle>
          <a:p>
            <a:pPr>
              <a:defRPr/>
            </a:pPr>
            <a:fld id="{BB128447-A682-4045-96A1-B48CBA222258}" type="slidenum">
              <a:rPr lang="zh-CN" altLang="en-US"/>
              <a:pPr>
                <a:defRPr/>
              </a:pPr>
              <a:t>‹#›</a:t>
            </a:fld>
            <a:endParaRPr lang="en-US" altLang="zh-CN"/>
          </a:p>
        </p:txBody>
      </p:sp>
    </p:spTree>
    <p:extLst>
      <p:ext uri="{BB962C8B-B14F-4D97-AF65-F5344CB8AC3E}">
        <p14:creationId xmlns:p14="http://schemas.microsoft.com/office/powerpoint/2010/main" val="188273914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07T14:02:37.434"/>
    </inkml:context>
    <inkml:brush xml:id="br0">
      <inkml:brushProperty name="width" value="0.05" units="cm"/>
      <inkml:brushProperty name="height" value="0.05" units="cm"/>
      <inkml:brushProperty name="color" value="#E71224"/>
    </inkml:brush>
  </inkml:definitions>
  <inkml:trace contextRef="#ctx0" brushRef="#br0">292 64 624,'0'0'1360,"0"0"-198,0 0-158,0 0 115,0 0 61,-8-1 6701,-21-3-7278,11 8-570,0 0 1,1 2 0,0 0 0,0 1-1,0 0 1,1 2 0,0 0 0,0 0 0,-10 10-34,19-13 65,2 0 0,-1 0 0,1 1 0,-1-1 0,2 1 0,-1 1 0,-1 4-65,-11 14 329,15-22-320,0 0-1,0-1 1,0 1 0,1 0 0,-1 1 0,1-1 0,0 0-1,0 0 1,0 1 0,1-1 0,0 0 0,0 1 0,0-1 0,0 0-1,0 1 1,1-1 0,0 0 0,0 1 0,0-1 0,0 0-1,1 0 1,0 0 0,0 0 0,0 0 0,0-1 0,1 1-1,-1 0 1,1-1 0,0 0 0,0 0 0,0 0 0,0 0-1,1 0 1,-1 0 0,2 0-9,14 8-73,0-1 1,0-1-1,1-1 0,0-1 0,0-1 1,1 0-1,0-1 0,0-2 0,7 1 73,48 2 180,75-3-180,-113-3 91,26-3-80,-1-3 0,1-2 0,-1-4 0,3-2-11,-62 12-9,1 1 1,-1-1-1,0 0 0,0 0 0,-1 0 1,1 0-1,0-1 0,-1 0 1,1 1-1,-1-1 0,0 0 0,0-1 1,0 1-1,0-1 0,-1 1 0,0-1 1,1 0-1,-1 0 0,0 0 1,-1 0-1,1 0 0,-1 0 0,0 0 1,0-1-1,0 0 9,3-15 47,-1-1-1,-1 1 1,-1-1 0,-1-14-47,0 32 12,0 0 36,-1 1-1,0-1 1,0 1-1,0-1 0,0 1 1,0-1-1,-1 1 1,1 0-1,-1-1 0,0 1 1,1 0-1,-1 0 0,0 0 1,0 0-1,0 1 1,-1-1-1,1 0 0,0 1 1,-1 0-1,1-1 1,0 1-1,-3-1-47,-66-24 668,61 22-646,-12-3 349,1 1-1,-1 0 1,0 2 0,0 1 0,0 0-1,-15 1-370,36 2 114,1 0 35,0 0 18,0 0 1,-30 0 106,22 0-3816,12 0 832,0 0-2516</inkml:trace>
  <inkml:trace contextRef="#ctx0" brushRef="#br0" timeOffset="1364.018">716 0 1168,'0'0'1529,"0"0"-98,0 0-201,0 0 213,0 0 92,0 0-8,0 0-393,-7 2 2364,-24 5-3010,1 8 437,0-3 1,-1 0-1,-6 0-925,31-10 210,4 4 523,11 4-293,30 18-71,6 7 143,-25-14-202,-17-20-4834,-9-6-459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ea typeface="黑体" pitchFamily="49" charset="-122"/>
              </a:defRPr>
            </a:lvl1pPr>
          </a:lstStyle>
          <a:p>
            <a:pPr>
              <a:defRPr/>
            </a:pPr>
            <a:endParaRPr lang="zh-CN" altLang="en-US"/>
          </a:p>
        </p:txBody>
      </p:sp>
      <p:sp>
        <p:nvSpPr>
          <p:cNvPr id="161795" name="Rectangle 3"/>
          <p:cNvSpPr>
            <a:spLocks noGrp="1" noChangeArrowheads="1"/>
          </p:cNvSpPr>
          <p:nvPr>
            <p:ph type="dt" idx="1"/>
          </p:nvPr>
        </p:nvSpPr>
        <p:spPr bwMode="auto">
          <a:xfrm>
            <a:off x="563245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ea typeface="黑体" pitchFamily="49" charset="-122"/>
              </a:defRPr>
            </a:lvl1pPr>
          </a:lstStyle>
          <a:p>
            <a:pPr>
              <a:defRPr/>
            </a:pPr>
            <a:endParaRPr lang="en-US" altLang="zh-CN"/>
          </a:p>
        </p:txBody>
      </p:sp>
      <p:sp>
        <p:nvSpPr>
          <p:cNvPr id="75780" name="Rectangle 4"/>
          <p:cNvSpPr>
            <a:spLocks noGrp="1" noRot="1" noChangeAspect="1" noChangeArrowheads="1" noTextEdit="1"/>
          </p:cNvSpPr>
          <p:nvPr>
            <p:ph type="sldImg" idx="2"/>
          </p:nvPr>
        </p:nvSpPr>
        <p:spPr bwMode="auto">
          <a:xfrm>
            <a:off x="3267075" y="511175"/>
            <a:ext cx="3403600" cy="2552700"/>
          </a:xfrm>
          <a:prstGeom prst="rect">
            <a:avLst/>
          </a:prstGeom>
          <a:noFill/>
          <a:ln w="9525">
            <a:solidFill>
              <a:srgbClr val="000000"/>
            </a:solidFill>
            <a:miter lim="800000"/>
            <a:headEnd/>
            <a:tailEnd/>
          </a:ln>
        </p:spPr>
      </p:sp>
      <p:sp>
        <p:nvSpPr>
          <p:cNvPr id="161797" name="Rectangle 5"/>
          <p:cNvSpPr>
            <a:spLocks noGrp="1" noChangeArrowheads="1"/>
          </p:cNvSpPr>
          <p:nvPr>
            <p:ph type="body" sz="quarter" idx="3"/>
          </p:nvPr>
        </p:nvSpPr>
        <p:spPr bwMode="auto">
          <a:xfrm>
            <a:off x="1325563" y="3233738"/>
            <a:ext cx="7288212" cy="3062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1798" name="Rectangle 6"/>
          <p:cNvSpPr>
            <a:spLocks noGrp="1" noChangeArrowheads="1"/>
          </p:cNvSpPr>
          <p:nvPr>
            <p:ph type="ftr" sz="quarter" idx="4"/>
          </p:nvPr>
        </p:nvSpPr>
        <p:spPr bwMode="auto">
          <a:xfrm>
            <a:off x="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ea typeface="黑体" pitchFamily="49"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563245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ea typeface="黑体" pitchFamily="49" charset="-122"/>
              </a:defRPr>
            </a:lvl1pPr>
          </a:lstStyle>
          <a:p>
            <a:pPr>
              <a:defRPr/>
            </a:pPr>
            <a:fld id="{357363A2-BCCE-488B-8705-66AAC9D2D6A0}" type="slidenum">
              <a:rPr lang="zh-CN" altLang="en-US"/>
              <a:pPr>
                <a:defRPr/>
              </a:pPr>
              <a:t>‹#›</a:t>
            </a:fld>
            <a:endParaRPr lang="en-US" altLang="zh-CN"/>
          </a:p>
        </p:txBody>
      </p:sp>
    </p:spTree>
    <p:extLst>
      <p:ext uri="{BB962C8B-B14F-4D97-AF65-F5344CB8AC3E}">
        <p14:creationId xmlns:p14="http://schemas.microsoft.com/office/powerpoint/2010/main" val="3160768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8</a:t>
            </a:fld>
            <a:endParaRPr lang="en-US" altLang="zh-CN"/>
          </a:p>
        </p:txBody>
      </p:sp>
    </p:spTree>
    <p:extLst>
      <p:ext uri="{BB962C8B-B14F-4D97-AF65-F5344CB8AC3E}">
        <p14:creationId xmlns:p14="http://schemas.microsoft.com/office/powerpoint/2010/main" val="39567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51</a:t>
            </a:fld>
            <a:endParaRPr lang="en-US" altLang="zh-CN"/>
          </a:p>
        </p:txBody>
      </p:sp>
    </p:spTree>
    <p:extLst>
      <p:ext uri="{BB962C8B-B14F-4D97-AF65-F5344CB8AC3E}">
        <p14:creationId xmlns:p14="http://schemas.microsoft.com/office/powerpoint/2010/main" val="8242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9</a:t>
            </a:fld>
            <a:endParaRPr lang="en-US" altLang="zh-CN"/>
          </a:p>
        </p:txBody>
      </p:sp>
    </p:spTree>
    <p:extLst>
      <p:ext uri="{BB962C8B-B14F-4D97-AF65-F5344CB8AC3E}">
        <p14:creationId xmlns:p14="http://schemas.microsoft.com/office/powerpoint/2010/main" val="82170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13</a:t>
            </a:fld>
            <a:endParaRPr lang="en-US" altLang="zh-CN"/>
          </a:p>
        </p:txBody>
      </p:sp>
    </p:spTree>
    <p:extLst>
      <p:ext uri="{BB962C8B-B14F-4D97-AF65-F5344CB8AC3E}">
        <p14:creationId xmlns:p14="http://schemas.microsoft.com/office/powerpoint/2010/main" val="423190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15</a:t>
            </a:fld>
            <a:endParaRPr lang="en-US" altLang="zh-CN"/>
          </a:p>
        </p:txBody>
      </p:sp>
    </p:spTree>
    <p:extLst>
      <p:ext uri="{BB962C8B-B14F-4D97-AF65-F5344CB8AC3E}">
        <p14:creationId xmlns:p14="http://schemas.microsoft.com/office/powerpoint/2010/main" val="247804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ts val="600"/>
              </a:spcBef>
            </a:pPr>
            <a:endParaRPr lang="zh-CN" altLang="en-US" sz="2400"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16</a:t>
            </a:fld>
            <a:endParaRPr lang="en-US" altLang="zh-CN"/>
          </a:p>
        </p:txBody>
      </p:sp>
    </p:spTree>
    <p:extLst>
      <p:ext uri="{BB962C8B-B14F-4D97-AF65-F5344CB8AC3E}">
        <p14:creationId xmlns:p14="http://schemas.microsoft.com/office/powerpoint/2010/main" val="169098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19</a:t>
            </a:fld>
            <a:endParaRPr lang="en-US" altLang="zh-CN"/>
          </a:p>
        </p:txBody>
      </p:sp>
    </p:spTree>
    <p:extLst>
      <p:ext uri="{BB962C8B-B14F-4D97-AF65-F5344CB8AC3E}">
        <p14:creationId xmlns:p14="http://schemas.microsoft.com/office/powerpoint/2010/main" val="123114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57363A2-BCCE-488B-8705-66AAC9D2D6A0}" type="slidenum">
              <a:rPr lang="zh-CN" altLang="en-US" smtClean="0"/>
              <a:pPr>
                <a:defRPr/>
              </a:pPr>
              <a:t>33</a:t>
            </a:fld>
            <a:endParaRPr lang="en-US" altLang="zh-CN"/>
          </a:p>
        </p:txBody>
      </p:sp>
    </p:spTree>
    <p:extLst>
      <p:ext uri="{BB962C8B-B14F-4D97-AF65-F5344CB8AC3E}">
        <p14:creationId xmlns:p14="http://schemas.microsoft.com/office/powerpoint/2010/main" val="79438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34</a:t>
            </a:fld>
            <a:endParaRPr lang="en-US" altLang="zh-CN"/>
          </a:p>
        </p:txBody>
      </p:sp>
    </p:spTree>
    <p:extLst>
      <p:ext uri="{BB962C8B-B14F-4D97-AF65-F5344CB8AC3E}">
        <p14:creationId xmlns:p14="http://schemas.microsoft.com/office/powerpoint/2010/main" val="323400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48</a:t>
            </a:fld>
            <a:endParaRPr lang="en-US" altLang="zh-CN"/>
          </a:p>
        </p:txBody>
      </p:sp>
    </p:spTree>
    <p:extLst>
      <p:ext uri="{BB962C8B-B14F-4D97-AF65-F5344CB8AC3E}">
        <p14:creationId xmlns:p14="http://schemas.microsoft.com/office/powerpoint/2010/main" val="15197571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6"/>
          <p:cNvGrpSpPr>
            <a:grpSpLocks/>
          </p:cNvGrpSpPr>
          <p:nvPr userDrawn="1"/>
        </p:nvGrpSpPr>
        <p:grpSpPr bwMode="auto">
          <a:xfrm>
            <a:off x="0" y="0"/>
            <a:ext cx="9144000" cy="6858000"/>
            <a:chOff x="0" y="-4320"/>
            <a:chExt cx="5760" cy="4320"/>
          </a:xfrm>
        </p:grpSpPr>
        <p:sp>
          <p:nvSpPr>
            <p:cNvPr id="5" name="Rectangle 3"/>
            <p:cNvSpPr>
              <a:spLocks noChangeArrowheads="1"/>
            </p:cNvSpPr>
            <p:nvPr/>
          </p:nvSpPr>
          <p:spPr bwMode="hidden">
            <a:xfrm>
              <a:off x="0" y="-432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b="0">
                <a:ea typeface="宋体" pitchFamily="2" charset="-122"/>
              </a:endParaRPr>
            </a:p>
          </p:txBody>
        </p:sp>
        <p:sp>
          <p:nvSpPr>
            <p:cNvPr id="6" name="Rectangle 4"/>
            <p:cNvSpPr>
              <a:spLocks noChangeArrowheads="1"/>
            </p:cNvSpPr>
            <p:nvPr/>
          </p:nvSpPr>
          <p:spPr bwMode="hidden">
            <a:xfrm>
              <a:off x="1081" y="-3255"/>
              <a:ext cx="4679" cy="1596"/>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grpSp>
          <p:nvGrpSpPr>
            <p:cNvPr id="7" name="Group 25"/>
            <p:cNvGrpSpPr>
              <a:grpSpLocks/>
            </p:cNvGrpSpPr>
            <p:nvPr userDrawn="1"/>
          </p:nvGrpSpPr>
          <p:grpSpPr bwMode="auto">
            <a:xfrm>
              <a:off x="0" y="-3255"/>
              <a:ext cx="1806" cy="1596"/>
              <a:chOff x="0" y="-3255"/>
              <a:chExt cx="1806" cy="1596"/>
            </a:xfrm>
          </p:grpSpPr>
          <p:sp>
            <p:nvSpPr>
              <p:cNvPr id="8" name="Rectangle 6"/>
              <p:cNvSpPr>
                <a:spLocks noChangeArrowheads="1"/>
              </p:cNvSpPr>
              <p:nvPr/>
            </p:nvSpPr>
            <p:spPr bwMode="auto">
              <a:xfrm>
                <a:off x="361" y="-2063"/>
                <a:ext cx="363" cy="404"/>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9" name="Rectangle 7"/>
              <p:cNvSpPr>
                <a:spLocks noChangeArrowheads="1"/>
              </p:cNvSpPr>
              <p:nvPr/>
            </p:nvSpPr>
            <p:spPr bwMode="auto">
              <a:xfrm>
                <a:off x="1081" y="-3255"/>
                <a:ext cx="362" cy="405"/>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0" name="Rectangle 9"/>
              <p:cNvSpPr>
                <a:spLocks noChangeArrowheads="1"/>
              </p:cNvSpPr>
              <p:nvPr/>
            </p:nvSpPr>
            <p:spPr bwMode="auto">
              <a:xfrm>
                <a:off x="719" y="-2063"/>
                <a:ext cx="368" cy="404"/>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sp>
            <p:nvSpPr>
              <p:cNvPr id="11" name="Rectangle 10"/>
              <p:cNvSpPr>
                <a:spLocks noChangeArrowheads="1"/>
              </p:cNvSpPr>
              <p:nvPr/>
            </p:nvSpPr>
            <p:spPr bwMode="auto">
              <a:xfrm>
                <a:off x="1437" y="-3255"/>
                <a:ext cx="369" cy="405"/>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12" name="Rectangle 11"/>
              <p:cNvSpPr>
                <a:spLocks noChangeArrowheads="1"/>
              </p:cNvSpPr>
              <p:nvPr/>
            </p:nvSpPr>
            <p:spPr bwMode="auto">
              <a:xfrm>
                <a:off x="719" y="-2856"/>
                <a:ext cx="368" cy="399"/>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3" name="Rectangle 12"/>
              <p:cNvSpPr>
                <a:spLocks noChangeArrowheads="1"/>
              </p:cNvSpPr>
              <p:nvPr/>
            </p:nvSpPr>
            <p:spPr bwMode="auto">
              <a:xfrm>
                <a:off x="0" y="-2856"/>
                <a:ext cx="367" cy="399"/>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sp>
            <p:nvSpPr>
              <p:cNvPr id="14" name="Rectangle 13"/>
              <p:cNvSpPr>
                <a:spLocks noChangeArrowheads="1"/>
              </p:cNvSpPr>
              <p:nvPr/>
            </p:nvSpPr>
            <p:spPr bwMode="auto">
              <a:xfrm>
                <a:off x="1081" y="-2856"/>
                <a:ext cx="362" cy="399"/>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15" name="Rectangle 14"/>
              <p:cNvSpPr>
                <a:spLocks noChangeArrowheads="1"/>
              </p:cNvSpPr>
              <p:nvPr/>
            </p:nvSpPr>
            <p:spPr bwMode="auto">
              <a:xfrm>
                <a:off x="361" y="-2463"/>
                <a:ext cx="363" cy="406"/>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6" name="Rectangle 15"/>
              <p:cNvSpPr>
                <a:spLocks noChangeArrowheads="1"/>
              </p:cNvSpPr>
              <p:nvPr/>
            </p:nvSpPr>
            <p:spPr bwMode="auto">
              <a:xfrm>
                <a:off x="719" y="-2463"/>
                <a:ext cx="368" cy="406"/>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grpSp>
      </p:grpSp>
      <p:sp>
        <p:nvSpPr>
          <p:cNvPr id="19" name="Rectangle 28"/>
          <p:cNvSpPr>
            <a:spLocks noChangeArrowheads="1"/>
          </p:cNvSpPr>
          <p:nvPr userDrawn="1"/>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pPr algn="ctr">
              <a:spcBef>
                <a:spcPct val="50000"/>
              </a:spcBef>
              <a:defRPr/>
            </a:pPr>
            <a:endParaRPr lang="zh-CN" altLang="en-US">
              <a:ea typeface="宋体" pitchFamily="2" charset="-122"/>
            </a:endParaRPr>
          </a:p>
        </p:txBody>
      </p:sp>
      <p:sp>
        <p:nvSpPr>
          <p:cNvPr id="179219" name="Rectangle 19"/>
          <p:cNvSpPr>
            <a:spLocks noGrp="1" noChangeArrowheads="1"/>
          </p:cNvSpPr>
          <p:nvPr>
            <p:ph type="ctrTitle"/>
          </p:nvPr>
        </p:nvSpPr>
        <p:spPr>
          <a:xfrm>
            <a:off x="250825" y="1828800"/>
            <a:ext cx="8740775" cy="2209800"/>
          </a:xfrm>
        </p:spPr>
        <p:txBody>
          <a:bodyPr/>
          <a:lstStyle>
            <a:lvl1pPr algn="r">
              <a:defRPr sz="4000" b="0">
                <a:solidFill>
                  <a:srgbClr val="FFFFFF"/>
                </a:solidFill>
              </a:defRPr>
            </a:lvl1pPr>
          </a:lstStyle>
          <a:p>
            <a:r>
              <a:rPr lang="zh-CN" altLang="en-US"/>
              <a:t>单击此处编辑母版标题样式</a:t>
            </a:r>
          </a:p>
        </p:txBody>
      </p:sp>
      <p:sp>
        <p:nvSpPr>
          <p:cNvPr id="179220" name="Rectangle 20"/>
          <p:cNvSpPr>
            <a:spLocks noGrp="1" noChangeArrowheads="1"/>
          </p:cNvSpPr>
          <p:nvPr>
            <p:ph type="subTitle" idx="1"/>
          </p:nvPr>
        </p:nvSpPr>
        <p:spPr>
          <a:xfrm>
            <a:off x="250825" y="4267200"/>
            <a:ext cx="8740775" cy="1752600"/>
          </a:xfrm>
        </p:spPr>
        <p:txBody>
          <a:bodyPr/>
          <a:lstStyle>
            <a:lvl1pPr marL="0" indent="0" algn="r">
              <a:buFont typeface="Wingdings" pitchFamily="2" charset="2"/>
              <a:buNone/>
              <a:defRPr sz="4000" b="0">
                <a:latin typeface="楷体" panose="02010609060101010101" pitchFamily="49" charset="-122"/>
                <a:ea typeface="楷体" panose="02010609060101010101" pitchFamily="49" charset="-122"/>
              </a:defRPr>
            </a:lvl1pPr>
          </a:lstStyle>
          <a:p>
            <a:r>
              <a:rPr lang="zh-CN" altLang="en-US" dirty="0"/>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a:defRPr/>
            </a:lvl1pPr>
          </a:lstStyle>
          <a:p>
            <a:pPr>
              <a:defRPr/>
            </a:pPr>
            <a:fld id="{50B937B0-5C73-480E-B428-D3B340A7C09D}" type="slidenum">
              <a:rPr lang="zh-CN" altLang="en-US"/>
              <a:pPr>
                <a:defRPr/>
              </a:pPr>
              <a:t>‹#›</a:t>
            </a:fld>
            <a:endParaRPr lang="en-US" altLang="zh-CN"/>
          </a:p>
        </p:txBody>
      </p:sp>
      <p:grpSp>
        <p:nvGrpSpPr>
          <p:cNvPr id="25" name="组合 24"/>
          <p:cNvGrpSpPr/>
          <p:nvPr userDrawn="1"/>
        </p:nvGrpSpPr>
        <p:grpSpPr>
          <a:xfrm>
            <a:off x="356172" y="5737225"/>
            <a:ext cx="8635428" cy="860426"/>
            <a:chOff x="356172" y="5737225"/>
            <a:chExt cx="8635428" cy="860426"/>
          </a:xfrm>
        </p:grpSpPr>
        <p:cxnSp>
          <p:nvCxnSpPr>
            <p:cNvPr id="26" name="直接连接符 25"/>
            <p:cNvCxnSpPr/>
            <p:nvPr userDrawn="1"/>
          </p:nvCxnSpPr>
          <p:spPr bwMode="auto">
            <a:xfrm flipH="1">
              <a:off x="356172" y="6597440"/>
              <a:ext cx="1512211" cy="0"/>
            </a:xfrm>
            <a:prstGeom prst="line">
              <a:avLst/>
            </a:prstGeom>
            <a:solidFill>
              <a:schemeClr val="accent1"/>
            </a:solidFill>
            <a:ln w="19050" cap="flat" cmpd="sng" algn="ctr">
              <a:solidFill>
                <a:srgbClr val="5D5DC0"/>
              </a:solidFill>
              <a:prstDash val="solid"/>
              <a:round/>
              <a:headEnd type="none" w="med" len="med"/>
              <a:tailEnd type="none" w="med" len="med"/>
            </a:ln>
            <a:effectLst/>
          </p:spPr>
        </p:cxnSp>
        <p:grpSp>
          <p:nvGrpSpPr>
            <p:cNvPr id="27" name="组合 26"/>
            <p:cNvGrpSpPr/>
            <p:nvPr userDrawn="1"/>
          </p:nvGrpSpPr>
          <p:grpSpPr>
            <a:xfrm>
              <a:off x="2616916" y="5912643"/>
              <a:ext cx="157163" cy="39688"/>
              <a:chOff x="6834188" y="5932488"/>
              <a:chExt cx="157163" cy="39688"/>
            </a:xfrm>
          </p:grpSpPr>
          <p:sp>
            <p:nvSpPr>
              <p:cNvPr id="53" name="Line 5"/>
              <p:cNvSpPr>
                <a:spLocks noChangeShapeType="1"/>
              </p:cNvSpPr>
              <p:nvPr userDrawn="1"/>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4" name="Line 15"/>
              <p:cNvSpPr>
                <a:spLocks noChangeShapeType="1"/>
              </p:cNvSpPr>
              <p:nvPr userDrawn="1"/>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5" name="Line 16"/>
              <p:cNvSpPr>
                <a:spLocks noChangeShapeType="1"/>
              </p:cNvSpPr>
              <p:nvPr userDrawn="1"/>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6" name="Line 17"/>
              <p:cNvSpPr>
                <a:spLocks noChangeShapeType="1"/>
              </p:cNvSpPr>
              <p:nvPr userDrawn="1"/>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28" name="组合 27"/>
            <p:cNvGrpSpPr/>
            <p:nvPr userDrawn="1"/>
          </p:nvGrpSpPr>
          <p:grpSpPr>
            <a:xfrm>
              <a:off x="2288304" y="6115843"/>
              <a:ext cx="157162" cy="39688"/>
              <a:chOff x="6505576" y="6135688"/>
              <a:chExt cx="157162" cy="39688"/>
            </a:xfrm>
          </p:grpSpPr>
          <p:sp>
            <p:nvSpPr>
              <p:cNvPr id="49" name="Line 6"/>
              <p:cNvSpPr>
                <a:spLocks noChangeShapeType="1"/>
              </p:cNvSpPr>
              <p:nvPr userDrawn="1"/>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0" name="Line 7"/>
              <p:cNvSpPr>
                <a:spLocks noChangeShapeType="1"/>
              </p:cNvSpPr>
              <p:nvPr userDrawn="1"/>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1" name="Line 18"/>
              <p:cNvSpPr>
                <a:spLocks noChangeShapeType="1"/>
              </p:cNvSpPr>
              <p:nvPr userDrawn="1"/>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2" name="Line 19"/>
              <p:cNvSpPr>
                <a:spLocks noChangeShapeType="1"/>
              </p:cNvSpPr>
              <p:nvPr userDrawn="1"/>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sp>
          <p:nvSpPr>
            <p:cNvPr id="29" name="Line 25"/>
            <p:cNvSpPr>
              <a:spLocks noChangeShapeType="1"/>
            </p:cNvSpPr>
            <p:nvPr userDrawn="1"/>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nvGrpSpPr>
            <p:cNvPr id="30" name="组合 29"/>
            <p:cNvGrpSpPr/>
            <p:nvPr userDrawn="1"/>
          </p:nvGrpSpPr>
          <p:grpSpPr>
            <a:xfrm>
              <a:off x="1819198" y="5737225"/>
              <a:ext cx="204788" cy="860426"/>
              <a:chOff x="7115176" y="5737225"/>
              <a:chExt cx="204788" cy="860426"/>
            </a:xfrm>
          </p:grpSpPr>
          <p:sp>
            <p:nvSpPr>
              <p:cNvPr id="36" name="Line 8"/>
              <p:cNvSpPr>
                <a:spLocks noChangeShapeType="1"/>
              </p:cNvSpPr>
              <p:nvPr userDrawn="1"/>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7" name="Line 9"/>
              <p:cNvSpPr>
                <a:spLocks noChangeShapeType="1"/>
              </p:cNvSpPr>
              <p:nvPr userDrawn="1"/>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8" name="Line 10"/>
              <p:cNvSpPr>
                <a:spLocks noChangeShapeType="1"/>
              </p:cNvSpPr>
              <p:nvPr userDrawn="1"/>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9" name="Line 11"/>
              <p:cNvSpPr>
                <a:spLocks noChangeShapeType="1"/>
              </p:cNvSpPr>
              <p:nvPr userDrawn="1"/>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0" name="Line 12"/>
              <p:cNvSpPr>
                <a:spLocks noChangeShapeType="1"/>
              </p:cNvSpPr>
              <p:nvPr userDrawn="1"/>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1" name="Line 13"/>
              <p:cNvSpPr>
                <a:spLocks noChangeShapeType="1"/>
              </p:cNvSpPr>
              <p:nvPr userDrawn="1"/>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2" name="Line 14"/>
              <p:cNvSpPr>
                <a:spLocks noChangeShapeType="1"/>
              </p:cNvSpPr>
              <p:nvPr userDrawn="1"/>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3" name="Line 20"/>
              <p:cNvSpPr>
                <a:spLocks noChangeShapeType="1"/>
              </p:cNvSpPr>
              <p:nvPr userDrawn="1"/>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4" name="Line 21"/>
              <p:cNvSpPr>
                <a:spLocks noChangeShapeType="1"/>
              </p:cNvSpPr>
              <p:nvPr userDrawn="1"/>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5" name="Line 22"/>
              <p:cNvSpPr>
                <a:spLocks noChangeShapeType="1"/>
              </p:cNvSpPr>
              <p:nvPr userDrawn="1"/>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6" name="Line 23"/>
              <p:cNvSpPr>
                <a:spLocks noChangeShapeType="1"/>
              </p:cNvSpPr>
              <p:nvPr userDrawn="1"/>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7" name="Line 26"/>
              <p:cNvSpPr>
                <a:spLocks noChangeShapeType="1"/>
              </p:cNvSpPr>
              <p:nvPr userDrawn="1"/>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8" name="Line 27"/>
              <p:cNvSpPr>
                <a:spLocks noChangeShapeType="1"/>
              </p:cNvSpPr>
              <p:nvPr userDrawn="1"/>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31" name="组合 30"/>
            <p:cNvGrpSpPr/>
            <p:nvPr userDrawn="1"/>
          </p:nvGrpSpPr>
          <p:grpSpPr>
            <a:xfrm>
              <a:off x="356172" y="6165380"/>
              <a:ext cx="1132962" cy="312738"/>
              <a:chOff x="356172" y="6165380"/>
              <a:chExt cx="1132962" cy="312738"/>
            </a:xfrm>
          </p:grpSpPr>
          <p:sp>
            <p:nvSpPr>
              <p:cNvPr id="32" name="Line 24"/>
              <p:cNvSpPr>
                <a:spLocks noChangeShapeType="1"/>
              </p:cNvSpPr>
              <p:nvPr userDrawn="1"/>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3" name="Line 28"/>
              <p:cNvSpPr>
                <a:spLocks noChangeShapeType="1"/>
              </p:cNvSpPr>
              <p:nvPr userDrawn="1"/>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4" name="Line 29"/>
              <p:cNvSpPr>
                <a:spLocks noChangeShapeType="1"/>
              </p:cNvSpPr>
              <p:nvPr userDrawn="1"/>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5" name="Line 24"/>
              <p:cNvSpPr>
                <a:spLocks noChangeShapeType="1"/>
              </p:cNvSpPr>
              <p:nvPr userDrawn="1"/>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pic>
        <p:nvPicPr>
          <p:cNvPr id="57" name="图片 56">
            <a:extLst>
              <a:ext uri="{FF2B5EF4-FFF2-40B4-BE49-F238E27FC236}">
                <a16:creationId xmlns:a16="http://schemas.microsoft.com/office/drawing/2014/main" id="{2D6265BE-E3B5-4C63-AE4A-56212F0C465C}"/>
              </a:ext>
            </a:extLst>
          </p:cNvPr>
          <p:cNvPicPr>
            <a:picLocks noChangeAspect="1"/>
          </p:cNvPicPr>
          <p:nvPr userDrawn="1"/>
        </p:nvPicPr>
        <p:blipFill>
          <a:blip r:embed="rId2">
            <a:duotone>
              <a:srgbClr val="CACAFF">
                <a:shade val="45000"/>
                <a:satMod val="135000"/>
              </a:srgbClr>
              <a:prstClr val="white"/>
            </a:duotone>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979712" y="309480"/>
            <a:ext cx="4571429" cy="1285714"/>
          </a:xfrm>
          <a:prstGeom prst="rect">
            <a:avLst/>
          </a:prstGeom>
          <a:effectLst>
            <a:softEdge rad="317500"/>
          </a:effectLst>
        </p:spPr>
      </p:pic>
      <p:sp>
        <p:nvSpPr>
          <p:cNvPr id="58" name="Text Box 22">
            <a:extLst>
              <a:ext uri="{FF2B5EF4-FFF2-40B4-BE49-F238E27FC236}">
                <a16:creationId xmlns:a16="http://schemas.microsoft.com/office/drawing/2014/main" id="{6E8291AE-37FC-4A61-B73C-DE2FF850E1F3}"/>
              </a:ext>
            </a:extLst>
          </p:cNvPr>
          <p:cNvSpPr txBox="1">
            <a:spLocks noChangeArrowheads="1"/>
          </p:cNvSpPr>
          <p:nvPr userDrawn="1"/>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spcBef>
                <a:spcPts val="0"/>
              </a:spcBef>
            </a:pPr>
            <a:r>
              <a:rPr lang="zh-CN" altLang="en-US" sz="2800" dirty="0">
                <a:solidFill>
                  <a:srgbClr val="000000"/>
                </a:solidFill>
                <a:latin typeface="黑体"/>
                <a:ea typeface="黑体"/>
              </a:rPr>
              <a:t>计算机科学与技术学院</a:t>
            </a:r>
            <a:endParaRPr lang="en-US" altLang="zh-CN" sz="2800" dirty="0">
              <a:solidFill>
                <a:srgbClr val="000000"/>
              </a:solidFill>
              <a:latin typeface="黑体"/>
              <a:ea typeface="黑体"/>
            </a:endParaRPr>
          </a:p>
          <a:p>
            <a:pPr algn="r">
              <a:lnSpc>
                <a:spcPct val="130000"/>
              </a:lnSpc>
              <a:spcBef>
                <a:spcPts val="0"/>
              </a:spcBef>
            </a:pPr>
            <a:r>
              <a:rPr lang="en-US" altLang="zh-CN" sz="1400" dirty="0">
                <a:solidFill>
                  <a:srgbClr val="000000"/>
                </a:solidFill>
                <a:latin typeface="Arial" panose="020B0604020202020204" pitchFamily="34" charset="0"/>
                <a:ea typeface="黑体"/>
                <a:cs typeface="Arial" panose="020B0604020202020204" pitchFamily="34" charset="0"/>
              </a:rPr>
              <a:t>School of Computer Science and Technology</a:t>
            </a:r>
            <a:endParaRPr lang="zh-CN" altLang="en-US" sz="1400" dirty="0">
              <a:solidFill>
                <a:srgbClr val="000000"/>
              </a:solidFill>
              <a:latin typeface="Arial" panose="020B0604020202020204" pitchFamily="34" charset="0"/>
              <a:ea typeface="黑体"/>
              <a:cs typeface="Arial" panose="020B0604020202020204" pitchFamily="34" charset="0"/>
            </a:endParaRPr>
          </a:p>
        </p:txBody>
      </p:sp>
      <p:pic>
        <p:nvPicPr>
          <p:cNvPr id="59" name="图片 58">
            <a:extLst>
              <a:ext uri="{FF2B5EF4-FFF2-40B4-BE49-F238E27FC236}">
                <a16:creationId xmlns:a16="http://schemas.microsoft.com/office/drawing/2014/main" id="{75DE26FB-DC48-4EC5-8A50-A1C737FF364C}"/>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7158" y="89034"/>
            <a:ext cx="1677745" cy="1686468"/>
          </a:xfrm>
          <a:prstGeom prst="rect">
            <a:avLst/>
          </a:prstGeom>
        </p:spPr>
      </p:pic>
      <p:pic>
        <p:nvPicPr>
          <p:cNvPr id="60" name="图片 59">
            <a:extLst>
              <a:ext uri="{FF2B5EF4-FFF2-40B4-BE49-F238E27FC236}">
                <a16:creationId xmlns:a16="http://schemas.microsoft.com/office/drawing/2014/main" id="{141DC5D7-6FDF-4B1E-A4D7-290F1B6F872E}"/>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1873936" y="620610"/>
            <a:ext cx="2914088" cy="865415"/>
          </a:xfrm>
          <a:prstGeom prst="rect">
            <a:avLst/>
          </a:prstGeom>
        </p:spPr>
      </p:pic>
      <p:cxnSp>
        <p:nvCxnSpPr>
          <p:cNvPr id="61" name="直接连接符 60">
            <a:extLst>
              <a:ext uri="{FF2B5EF4-FFF2-40B4-BE49-F238E27FC236}">
                <a16:creationId xmlns:a16="http://schemas.microsoft.com/office/drawing/2014/main" id="{8A921CB8-8F8E-4C3B-B7B3-7CF5D1612685}"/>
              </a:ext>
            </a:extLst>
          </p:cNvPr>
          <p:cNvCxnSpPr>
            <a:cxnSpLocks/>
          </p:cNvCxnSpPr>
          <p:nvPr userDrawn="1"/>
        </p:nvCxnSpPr>
        <p:spPr bwMode="auto">
          <a:xfrm>
            <a:off x="5092990" y="1536228"/>
            <a:ext cx="3799490" cy="0"/>
          </a:xfrm>
          <a:prstGeom prst="line">
            <a:avLst/>
          </a:prstGeom>
          <a:solidFill>
            <a:srgbClr val="9999FF"/>
          </a:solidFill>
          <a:ln w="57150" cap="flat" cmpd="tri" algn="ctr">
            <a:solidFill>
              <a:srgbClr val="C00000"/>
            </a:solidFill>
            <a:prstDash val="solid"/>
            <a:round/>
            <a:headEnd type="none" w="med" len="med"/>
            <a:tailEnd type="none" w="med" len="med"/>
          </a:ln>
          <a:effectLst/>
        </p:spPr>
      </p:cxnSp>
      <p:cxnSp>
        <p:nvCxnSpPr>
          <p:cNvPr id="62" name="直接连接符 61">
            <a:extLst>
              <a:ext uri="{FF2B5EF4-FFF2-40B4-BE49-F238E27FC236}">
                <a16:creationId xmlns:a16="http://schemas.microsoft.com/office/drawing/2014/main" id="{F45E6AC3-A0F4-416F-AADD-538BFCA73A38}"/>
              </a:ext>
            </a:extLst>
          </p:cNvPr>
          <p:cNvCxnSpPr>
            <a:cxnSpLocks/>
          </p:cNvCxnSpPr>
          <p:nvPr userDrawn="1"/>
        </p:nvCxnSpPr>
        <p:spPr bwMode="auto">
          <a:xfrm flipH="1">
            <a:off x="1873936" y="1536228"/>
            <a:ext cx="2914072" cy="0"/>
          </a:xfrm>
          <a:prstGeom prst="line">
            <a:avLst/>
          </a:prstGeom>
          <a:solidFill>
            <a:srgbClr val="9999FF"/>
          </a:solidFill>
          <a:ln w="57150" cap="flat" cmpd="tri" algn="ctr">
            <a:solidFill>
              <a:srgbClr val="C00000"/>
            </a:solidFill>
            <a:prstDash val="solid"/>
            <a:round/>
            <a:headEnd type="none" w="med" len="med"/>
            <a:tailEnd type="none" w="med" len="med"/>
          </a:ln>
          <a:effectLst/>
        </p:spPr>
      </p:cxnSp>
      <p:sp>
        <p:nvSpPr>
          <p:cNvPr id="63" name="Rectangle 16">
            <a:extLst>
              <a:ext uri="{FF2B5EF4-FFF2-40B4-BE49-F238E27FC236}">
                <a16:creationId xmlns:a16="http://schemas.microsoft.com/office/drawing/2014/main" id="{4E8EDD61-E08C-41FE-A028-CF04FB1C8AC3}"/>
              </a:ext>
            </a:extLst>
          </p:cNvPr>
          <p:cNvSpPr txBox="1">
            <a:spLocks noChangeArrowheads="1"/>
          </p:cNvSpPr>
          <p:nvPr userDrawn="1"/>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7D8CD90-EB6C-4EF8-843B-BC01DDFAB9E6}" type="datetime3">
              <a:rPr kumimoji="0" lang="zh-CN" altLang="en-US" sz="2000" b="1" i="0" u="none" strike="noStrike" kern="1200" cap="none" spc="0" normalizeH="0" baseline="0" noProof="0" smtClean="0">
                <a:ln>
                  <a:noFill/>
                </a:ln>
                <a:solidFill>
                  <a:srgbClr val="5D5DC0"/>
                </a:solidFill>
                <a:effectLst/>
                <a:uLnTx/>
                <a:uFillTx/>
                <a:latin typeface="Arial"/>
                <a:ea typeface="黑体" panose="02010609060101010101" pitchFamily="49" charset="-122"/>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2021年4月6日星期二</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Arial"/>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16:54</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5A4776B4-6B37-432D-ACB1-1F20CC580D08}"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765175"/>
            <a:ext cx="4105275" cy="5472113"/>
          </a:xfrm>
        </p:spPr>
        <p:txBody>
          <a:bodyPr/>
          <a:lstStyle>
            <a:lvl1pPr marL="269875" indent="-269875">
              <a:defRPr sz="2400"/>
            </a:lvl1pPr>
            <a:lvl2pPr marL="538163" indent="-268288">
              <a:defRPr sz="2400"/>
            </a:lvl2pPr>
            <a:lvl3pPr marL="808038" indent="-269875">
              <a:defRPr sz="2400"/>
            </a:lvl3pPr>
            <a:lvl4pPr marL="1077913" indent="-269875">
              <a:defRPr sz="2400">
                <a:latin typeface="+mn-lt"/>
                <a:ea typeface="楷体" panose="02010609060101010101" pitchFamily="49" charset="-122"/>
              </a:defRPr>
            </a:lvl4pPr>
            <a:lvl5pPr marL="1347788" indent="-269875">
              <a:defRPr sz="2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B73CA6F-DFC6-4523-9C43-D4BE3F8966F5}"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
        <p:nvSpPr>
          <p:cNvPr id="8" name="内容占位符 2">
            <a:extLst>
              <a:ext uri="{FF2B5EF4-FFF2-40B4-BE49-F238E27FC236}">
                <a16:creationId xmlns:a16="http://schemas.microsoft.com/office/drawing/2014/main" id="{AF75FF5A-177C-4036-BDC5-C9548A3E324D}"/>
              </a:ext>
            </a:extLst>
          </p:cNvPr>
          <p:cNvSpPr>
            <a:spLocks noGrp="1"/>
          </p:cNvSpPr>
          <p:nvPr>
            <p:ph sz="half" idx="13"/>
          </p:nvPr>
        </p:nvSpPr>
        <p:spPr>
          <a:xfrm>
            <a:off x="4714875" y="762907"/>
            <a:ext cx="4105275" cy="5472113"/>
          </a:xfrm>
        </p:spPr>
        <p:txBody>
          <a:bodyPr/>
          <a:lstStyle>
            <a:lvl1pPr marL="269875" indent="-269875">
              <a:defRPr sz="2400"/>
            </a:lvl1pPr>
            <a:lvl2pPr marL="538163" indent="-268288">
              <a:defRPr sz="2400"/>
            </a:lvl2pPr>
            <a:lvl3pPr marL="808038" indent="-269875">
              <a:defRPr sz="2400"/>
            </a:lvl3pPr>
            <a:lvl4pPr marL="1077913" indent="-269875">
              <a:defRPr sz="2400">
                <a:latin typeface="+mn-lt"/>
                <a:ea typeface="楷体" panose="02010609060101010101" pitchFamily="49" charset="-122"/>
              </a:defRPr>
            </a:lvl4pPr>
            <a:lvl5pPr marL="1347788" indent="-269875">
              <a:defRPr sz="24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4D585EB2-8038-41BA-A24B-71FDAD26D271}"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436878BD-A5B5-464A-92D2-050853E12B1A}"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38" name="Group 19"/>
          <p:cNvGrpSpPr>
            <a:grpSpLocks/>
          </p:cNvGrpSpPr>
          <p:nvPr userDrawn="1"/>
        </p:nvGrpSpPr>
        <p:grpSpPr bwMode="auto">
          <a:xfrm>
            <a:off x="0" y="0"/>
            <a:ext cx="9144000" cy="566738"/>
            <a:chOff x="0" y="0"/>
            <a:chExt cx="5760" cy="357"/>
          </a:xfrm>
        </p:grpSpPr>
        <p:sp>
          <p:nvSpPr>
            <p:cNvPr id="178181" name="Rectangle 5"/>
            <p:cNvSpPr>
              <a:spLocks noChangeArrowheads="1"/>
            </p:cNvSpPr>
            <p:nvPr userDrawn="1"/>
          </p:nvSpPr>
          <p:spPr bwMode="auto">
            <a:xfrm>
              <a:off x="0" y="0"/>
              <a:ext cx="180" cy="344"/>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b="0">
                <a:ea typeface="宋体" pitchFamily="2" charset="-122"/>
              </a:endParaRPr>
            </a:p>
          </p:txBody>
        </p:sp>
        <p:sp>
          <p:nvSpPr>
            <p:cNvPr id="178182" name="Rectangle 6"/>
            <p:cNvSpPr>
              <a:spLocks noChangeArrowheads="1"/>
            </p:cNvSpPr>
            <p:nvPr userDrawn="1"/>
          </p:nvSpPr>
          <p:spPr bwMode="auto">
            <a:xfrm>
              <a:off x="238" y="85"/>
              <a:ext cx="5500" cy="173"/>
            </a:xfrm>
            <a:prstGeom prst="rect">
              <a:avLst/>
            </a:prstGeom>
            <a:gradFill rotWithShape="0">
              <a:gsLst>
                <a:gs pos="0">
                  <a:srgbClr val="FFFFCC"/>
                </a:gs>
                <a:gs pos="100000">
                  <a:schemeClr val="bg1"/>
                </a:gs>
              </a:gsLst>
              <a:lin ang="0" scaled="1"/>
            </a:gradFill>
            <a:ln w="9525">
              <a:noFill/>
              <a:miter lim="800000"/>
              <a:headEnd/>
              <a:tailEnd/>
            </a:ln>
          </p:spPr>
          <p:txBody>
            <a:bodyPr/>
            <a:lstStyle/>
            <a:p>
              <a:pPr>
                <a:defRPr/>
              </a:pPr>
              <a:endParaRPr lang="zh-CN" altLang="en-US" sz="2400" b="0">
                <a:ea typeface="宋体" pitchFamily="2" charset="-122"/>
              </a:endParaRPr>
            </a:p>
          </p:txBody>
        </p:sp>
        <p:sp>
          <p:nvSpPr>
            <p:cNvPr id="178183" name="Rectangle 7"/>
            <p:cNvSpPr>
              <a:spLocks noChangeArrowheads="1"/>
            </p:cNvSpPr>
            <p:nvPr userDrawn="1"/>
          </p:nvSpPr>
          <p:spPr bwMode="auto">
            <a:xfrm>
              <a:off x="236" y="85"/>
              <a:ext cx="87" cy="89"/>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4" name="Rectangle 8"/>
            <p:cNvSpPr>
              <a:spLocks noChangeArrowheads="1"/>
            </p:cNvSpPr>
            <p:nvPr userDrawn="1"/>
          </p:nvSpPr>
          <p:spPr bwMode="auto">
            <a:xfrm>
              <a:off x="323" y="0"/>
              <a:ext cx="88" cy="87"/>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5" name="Rectangle 9"/>
            <p:cNvSpPr>
              <a:spLocks noChangeArrowheads="1"/>
            </p:cNvSpPr>
            <p:nvPr userDrawn="1"/>
          </p:nvSpPr>
          <p:spPr bwMode="auto">
            <a:xfrm>
              <a:off x="323" y="85"/>
              <a:ext cx="88" cy="89"/>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86" name="Rectangle 10"/>
            <p:cNvSpPr>
              <a:spLocks noChangeArrowheads="1"/>
            </p:cNvSpPr>
            <p:nvPr userDrawn="1"/>
          </p:nvSpPr>
          <p:spPr bwMode="auto">
            <a:xfrm>
              <a:off x="151" y="173"/>
              <a:ext cx="86" cy="87"/>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7" name="Rectangle 11"/>
            <p:cNvSpPr>
              <a:spLocks noChangeArrowheads="1"/>
            </p:cNvSpPr>
            <p:nvPr userDrawn="1"/>
          </p:nvSpPr>
          <p:spPr bwMode="auto">
            <a:xfrm>
              <a:off x="61" y="86"/>
              <a:ext cx="89" cy="87"/>
            </a:xfrm>
            <a:prstGeom prst="rect">
              <a:avLst/>
            </a:prstGeom>
            <a:solidFill>
              <a:srgbClr val="FF00FF">
                <a:alpha val="20000"/>
              </a:srgbClr>
            </a:solidFill>
            <a:ln w="9525">
              <a:noFill/>
              <a:miter lim="800000"/>
              <a:headEnd/>
              <a:tailEnd/>
            </a:ln>
          </p:spPr>
          <p:txBody>
            <a:bodyPr/>
            <a:lstStyle/>
            <a:p>
              <a:pPr>
                <a:defRPr/>
              </a:pPr>
              <a:endParaRPr lang="zh-CN" altLang="en-US" sz="2400" b="0">
                <a:ea typeface="宋体" pitchFamily="2" charset="-122"/>
              </a:endParaRPr>
            </a:p>
          </p:txBody>
        </p:sp>
        <p:sp>
          <p:nvSpPr>
            <p:cNvPr id="178188" name="Rectangle 12"/>
            <p:cNvSpPr>
              <a:spLocks noChangeArrowheads="1"/>
            </p:cNvSpPr>
            <p:nvPr userDrawn="1"/>
          </p:nvSpPr>
          <p:spPr bwMode="auto">
            <a:xfrm>
              <a:off x="236" y="171"/>
              <a:ext cx="87" cy="87"/>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89" name="Rectangle 13"/>
            <p:cNvSpPr>
              <a:spLocks noChangeArrowheads="1"/>
            </p:cNvSpPr>
            <p:nvPr userDrawn="1"/>
          </p:nvSpPr>
          <p:spPr bwMode="auto">
            <a:xfrm>
              <a:off x="151" y="258"/>
              <a:ext cx="86" cy="86"/>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93" name="Rectangle 17"/>
            <p:cNvSpPr>
              <a:spLocks noChangeArrowheads="1"/>
            </p:cNvSpPr>
            <p:nvPr userDrawn="1"/>
          </p:nvSpPr>
          <p:spPr bwMode="auto">
            <a:xfrm>
              <a:off x="0" y="328"/>
              <a:ext cx="5760" cy="29"/>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defRPr/>
              </a:pPr>
              <a:endParaRPr lang="zh-CN" altLang="en-US" sz="2400" b="0">
                <a:ea typeface="宋体" pitchFamily="2" charset="-122"/>
              </a:endParaRPr>
            </a:p>
          </p:txBody>
        </p:sp>
      </p:grpSp>
      <p:sp>
        <p:nvSpPr>
          <p:cNvPr id="17817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sz="1200" b="1">
                <a:latin typeface="+mj-lt"/>
                <a:ea typeface="宋体" pitchFamily="2" charset="-122"/>
              </a:defRPr>
            </a:lvl1pPr>
          </a:lstStyle>
          <a:p>
            <a:pPr>
              <a:defRPr/>
            </a:pPr>
            <a:endParaRPr lang="en-US" altLang="zh-CN"/>
          </a:p>
        </p:txBody>
      </p:sp>
      <p:sp>
        <p:nvSpPr>
          <p:cNvPr id="17817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0">
                <a:latin typeface="Arial Black" pitchFamily="34" charset="0"/>
                <a:ea typeface="宋体" pitchFamily="2" charset="-122"/>
              </a:defRPr>
            </a:lvl1pPr>
          </a:lstStyle>
          <a:p>
            <a:pPr>
              <a:defRPr/>
            </a:pPr>
            <a:fld id="{A9231B0F-757F-4CC7-96BF-2C4B3E727F89}" type="slidenum">
              <a:rPr lang="zh-CN" altLang="en-US"/>
              <a:pPr>
                <a:defRPr/>
              </a:pPr>
              <a:t>‹#›</a:t>
            </a:fld>
            <a:endParaRPr lang="en-US" altLang="zh-CN"/>
          </a:p>
        </p:txBody>
      </p:sp>
      <p:sp>
        <p:nvSpPr>
          <p:cNvPr id="14341" name="Rectangle 14"/>
          <p:cNvSpPr>
            <a:spLocks noGrp="1" noChangeArrowheads="1"/>
          </p:cNvSpPr>
          <p:nvPr>
            <p:ph type="title"/>
          </p:nvPr>
        </p:nvSpPr>
        <p:spPr bwMode="auto">
          <a:xfrm>
            <a:off x="590550" y="44450"/>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4342" name="Rectangle 15"/>
          <p:cNvSpPr>
            <a:spLocks noGrp="1" noChangeArrowheads="1"/>
          </p:cNvSpPr>
          <p:nvPr>
            <p:ph type="body" idx="1"/>
          </p:nvPr>
        </p:nvSpPr>
        <p:spPr bwMode="auto">
          <a:xfrm>
            <a:off x="457200" y="765175"/>
            <a:ext cx="8362950" cy="5472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819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1">
                <a:latin typeface="+mj-lt"/>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8" r:id="rId3"/>
    <p:sldLayoutId id="2147483670" r:id="rId4"/>
    <p:sldLayoutId id="2147483671" r:id="rId5"/>
  </p:sldLayoutIdLst>
  <p:transition spd="med"/>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pitchFamily="34" charset="0"/>
          <a:ea typeface="黑体" pitchFamily="49" charset="-122"/>
        </a:defRPr>
      </a:lvl2pPr>
      <a:lvl3pPr algn="l" rtl="0" eaLnBrk="0" fontAlgn="base" hangingPunct="0">
        <a:spcBef>
          <a:spcPct val="0"/>
        </a:spcBef>
        <a:spcAft>
          <a:spcPct val="0"/>
        </a:spcAft>
        <a:defRPr sz="2800" b="1">
          <a:solidFill>
            <a:schemeClr val="bg2"/>
          </a:solidFill>
          <a:latin typeface="Arial" pitchFamily="34" charset="0"/>
          <a:ea typeface="黑体" pitchFamily="49" charset="-122"/>
        </a:defRPr>
      </a:lvl3pPr>
      <a:lvl4pPr algn="l" rtl="0" eaLnBrk="0" fontAlgn="base" hangingPunct="0">
        <a:spcBef>
          <a:spcPct val="0"/>
        </a:spcBef>
        <a:spcAft>
          <a:spcPct val="0"/>
        </a:spcAft>
        <a:defRPr sz="2800" b="1">
          <a:solidFill>
            <a:schemeClr val="bg2"/>
          </a:solidFill>
          <a:latin typeface="Arial" pitchFamily="34" charset="0"/>
          <a:ea typeface="黑体" pitchFamily="49" charset="-122"/>
        </a:defRPr>
      </a:lvl4pPr>
      <a:lvl5pPr algn="l" rtl="0" eaLnBrk="0" fontAlgn="base" hangingPunct="0">
        <a:spcBef>
          <a:spcPct val="0"/>
        </a:spcBef>
        <a:spcAft>
          <a:spcPct val="0"/>
        </a:spcAft>
        <a:defRPr sz="2800" b="1">
          <a:solidFill>
            <a:schemeClr val="bg2"/>
          </a:solidFill>
          <a:latin typeface="Arial" pitchFamily="34" charset="0"/>
          <a:ea typeface="黑体" pitchFamily="49" charset="-122"/>
        </a:defRPr>
      </a:lvl5pPr>
      <a:lvl6pPr marL="457200" algn="l" rtl="0" fontAlgn="base">
        <a:spcBef>
          <a:spcPct val="0"/>
        </a:spcBef>
        <a:spcAft>
          <a:spcPct val="0"/>
        </a:spcAft>
        <a:defRPr sz="2800" b="1">
          <a:solidFill>
            <a:schemeClr val="bg2"/>
          </a:solidFill>
          <a:latin typeface="Arial" pitchFamily="34" charset="0"/>
          <a:ea typeface="黑体" pitchFamily="49" charset="-122"/>
        </a:defRPr>
      </a:lvl6pPr>
      <a:lvl7pPr marL="914400" algn="l" rtl="0" fontAlgn="base">
        <a:spcBef>
          <a:spcPct val="0"/>
        </a:spcBef>
        <a:spcAft>
          <a:spcPct val="0"/>
        </a:spcAft>
        <a:defRPr sz="2800" b="1">
          <a:solidFill>
            <a:schemeClr val="bg2"/>
          </a:solidFill>
          <a:latin typeface="Arial" pitchFamily="34" charset="0"/>
          <a:ea typeface="黑体" pitchFamily="49" charset="-122"/>
        </a:defRPr>
      </a:lvl7pPr>
      <a:lvl8pPr marL="1371600" algn="l" rtl="0" fontAlgn="base">
        <a:spcBef>
          <a:spcPct val="0"/>
        </a:spcBef>
        <a:spcAft>
          <a:spcPct val="0"/>
        </a:spcAft>
        <a:defRPr sz="2800" b="1">
          <a:solidFill>
            <a:schemeClr val="bg2"/>
          </a:solidFill>
          <a:latin typeface="Arial" pitchFamily="34" charset="0"/>
          <a:ea typeface="黑体" pitchFamily="49" charset="-122"/>
        </a:defRPr>
      </a:lvl8pPr>
      <a:lvl9pPr marL="1828800" algn="l" rtl="0" fontAlgn="base">
        <a:spcBef>
          <a:spcPct val="0"/>
        </a:spcBef>
        <a:spcAft>
          <a:spcPct val="0"/>
        </a:spcAft>
        <a:defRPr sz="2800" b="1">
          <a:solidFill>
            <a:schemeClr val="bg2"/>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9138" indent="-360363"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077913" indent="-35877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楷体" panose="02010609060101010101" pitchFamily="49" charset="-122"/>
        </a:defRPr>
      </a:lvl3pPr>
      <a:lvl4pPr marL="1436688" indent="-358775"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mn-ea"/>
        </a:defRPr>
      </a:lvl4pPr>
      <a:lvl5pPr marL="1795463" indent="-358775"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7.png"/><Relationship Id="rId4" Type="http://schemas.openxmlformats.org/officeDocument/2006/relationships/oleObject" Target="../embeddings/oleObject5.bin"/><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slide" Target="slide3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计算机</a:t>
            </a:r>
            <a:r>
              <a:rPr lang="zh-CN" altLang="en-US" sz="4000" b="0" dirty="0">
                <a:solidFill>
                  <a:srgbClr val="FFCC00"/>
                </a:solidFill>
                <a:latin typeface="Arial" charset="0"/>
                <a:ea typeface="黑体" pitchFamily="49" charset="-122"/>
              </a:rPr>
              <a:t>组成</a:t>
            </a:r>
            <a:r>
              <a:rPr lang="zh-CN" altLang="en-US" sz="4000" b="0" dirty="0">
                <a:solidFill>
                  <a:srgbClr val="FFFFFF"/>
                </a:solidFill>
                <a:latin typeface="Arial" charset="0"/>
                <a:ea typeface="黑体" pitchFamily="49" charset="-122"/>
              </a:rPr>
              <a:t>与</a:t>
            </a:r>
            <a:r>
              <a:rPr lang="zh-CN" altLang="en-US" sz="4000" b="0" dirty="0">
                <a:solidFill>
                  <a:srgbClr val="FFCC00"/>
                </a:solidFill>
                <a:latin typeface="Arial" charset="0"/>
                <a:ea typeface="黑体" pitchFamily="49" charset="-122"/>
              </a:rPr>
              <a:t>系统结构</a:t>
            </a:r>
            <a:endParaRPr lang="zh-CN" altLang="en-US" sz="4000" b="0" dirty="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第</a:t>
            </a:r>
            <a:r>
              <a:rPr lang="en-US" altLang="zh-CN" sz="7300" b="0" dirty="0">
                <a:solidFill>
                  <a:srgbClr val="FFFFFF"/>
                </a:solidFill>
                <a:latin typeface="Arial" charset="0"/>
                <a:ea typeface="黑体" pitchFamily="49" charset="-122"/>
              </a:rPr>
              <a:t>4</a:t>
            </a:r>
            <a:r>
              <a:rPr lang="zh-CN" altLang="en-US" sz="4000" b="0" dirty="0">
                <a:solidFill>
                  <a:srgbClr val="FFFFFF"/>
                </a:solidFill>
                <a:latin typeface="Arial" charset="0"/>
                <a:ea typeface="黑体" pitchFamily="49" charset="-122"/>
              </a:rPr>
              <a:t>章  存储系统</a:t>
            </a:r>
            <a:endParaRPr lang="zh-CN" altLang="en-US" sz="4000" b="0" dirty="0">
              <a:solidFill>
                <a:srgbClr val="CCFF66"/>
              </a:solidFill>
              <a:latin typeface="Arial" charset="0"/>
              <a:ea typeface="黑体" pitchFamily="49" charset="-122"/>
            </a:endParaRPr>
          </a:p>
        </p:txBody>
      </p:sp>
      <p:sp>
        <p:nvSpPr>
          <p:cNvPr id="1596419" name="Rectangle 3"/>
          <p:cNvSpPr>
            <a:spLocks noChangeArrowheads="1"/>
          </p:cNvSpPr>
          <p:nvPr/>
        </p:nvSpPr>
        <p:spPr bwMode="auto">
          <a:xfrm>
            <a:off x="1979613" y="4437112"/>
            <a:ext cx="6985000" cy="72008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4000" b="0" dirty="0">
                <a:latin typeface="+mn-lt"/>
                <a:ea typeface="楷体" panose="02010609060101010101" pitchFamily="49" charset="-122"/>
              </a:rPr>
              <a:t>4.5  </a:t>
            </a:r>
            <a:r>
              <a:rPr lang="zh-CN" altLang="en-US" sz="4000" b="0" dirty="0">
                <a:latin typeface="+mn-lt"/>
                <a:ea typeface="楷体" panose="02010609060101010101" pitchFamily="49" charset="-122"/>
              </a:rPr>
              <a:t>外部存储器</a:t>
            </a:r>
            <a:r>
              <a:rPr lang="en-US" altLang="zh-CN" sz="4000" b="0" dirty="0">
                <a:latin typeface="楷体" panose="02010609060101010101" pitchFamily="49" charset="-122"/>
                <a:ea typeface="楷体" panose="02010609060101010101" pitchFamily="49" charset="-122"/>
              </a:rPr>
              <a:t>(</a:t>
            </a:r>
            <a:r>
              <a:rPr lang="zh-CN" altLang="en-US" sz="4000" b="0" dirty="0">
                <a:latin typeface="+mn-lt"/>
                <a:ea typeface="楷体" panose="02010609060101010101" pitchFamily="49" charset="-122"/>
              </a:rPr>
              <a:t>辅助存储器</a:t>
            </a:r>
            <a:r>
              <a:rPr lang="en-US" altLang="zh-CN" sz="4000" b="0" dirty="0">
                <a:latin typeface="楷体" panose="02010609060101010101" pitchFamily="49" charset="-122"/>
                <a:ea typeface="楷体" panose="02010609060101010101" pitchFamily="49" charset="-122"/>
              </a:rPr>
              <a:t>)</a:t>
            </a:r>
            <a:endParaRPr lang="zh-CN" altLang="en-US" sz="4000" b="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596418">
                                            <p:txEl>
                                              <p:pRg st="0" end="0"/>
                                            </p:txEl>
                                          </p:spTgt>
                                        </p:tgtEl>
                                        <p:attrNameLst>
                                          <p:attrName>style.visibility</p:attrName>
                                        </p:attrNameLst>
                                      </p:cBhvr>
                                      <p:to>
                                        <p:strVal val="visible"/>
                                      </p:to>
                                    </p:set>
                                    <p:anim calcmode="lin" valueType="num">
                                      <p:cBhvr>
                                        <p:cTn id="7" dur="500" fill="hold"/>
                                        <p:tgtEl>
                                          <p:spTgt spid="159641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9641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9641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9641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596418">
                                            <p:txEl>
                                              <p:pRg st="1" end="1"/>
                                            </p:txEl>
                                          </p:spTgt>
                                        </p:tgtEl>
                                        <p:attrNameLst>
                                          <p:attrName>style.visibility</p:attrName>
                                        </p:attrNameLst>
                                      </p:cBhvr>
                                      <p:to>
                                        <p:strVal val="visible"/>
                                      </p:to>
                                    </p:set>
                                    <p:anim calcmode="lin" valueType="num">
                                      <p:cBhvr additive="base">
                                        <p:cTn id="14" dur="500" fill="hold"/>
                                        <p:tgtEl>
                                          <p:spTgt spid="159641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59641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596419">
                                            <p:txEl>
                                              <p:pRg st="0" end="0"/>
                                            </p:txEl>
                                          </p:spTgt>
                                        </p:tgtEl>
                                        <p:attrNameLst>
                                          <p:attrName>style.visibility</p:attrName>
                                        </p:attrNameLst>
                                      </p:cBhvr>
                                      <p:to>
                                        <p:strVal val="visible"/>
                                      </p:to>
                                    </p:set>
                                    <p:anim calcmode="lin" valueType="num">
                                      <p:cBhvr additive="base">
                                        <p:cTn id="19" dur="500" fill="hold"/>
                                        <p:tgtEl>
                                          <p:spTgt spid="159641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64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9ED5E42A-C657-467B-9DF6-A03601AFFDE8}" type="slidenum">
              <a:rPr lang="zh-CN" altLang="en-US" smtClean="0">
                <a:ea typeface="宋体" charset="-122"/>
              </a:rPr>
              <a:pPr/>
              <a:t>10</a:t>
            </a:fld>
            <a:endParaRPr lang="en-US" altLang="zh-CN">
              <a:ea typeface="宋体" charset="-122"/>
            </a:endParaRPr>
          </a:p>
        </p:txBody>
      </p:sp>
      <p:sp>
        <p:nvSpPr>
          <p:cNvPr id="23555" name="Rectangle 6"/>
          <p:cNvSpPr>
            <a:spLocks noChangeArrowheads="1"/>
          </p:cNvSpPr>
          <p:nvPr/>
        </p:nvSpPr>
        <p:spPr bwMode="auto">
          <a:xfrm>
            <a:off x="2690813" y="5757863"/>
            <a:ext cx="2700337" cy="573087"/>
          </a:xfrm>
          <a:prstGeom prst="rect">
            <a:avLst/>
          </a:prstGeom>
          <a:solidFill>
            <a:srgbClr val="CC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6" name="Rectangle 7"/>
          <p:cNvSpPr>
            <a:spLocks noChangeArrowheads="1"/>
          </p:cNvSpPr>
          <p:nvPr/>
        </p:nvSpPr>
        <p:spPr bwMode="auto">
          <a:xfrm>
            <a:off x="5165725"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7" name="Rectangle 8"/>
          <p:cNvSpPr>
            <a:spLocks noChangeArrowheads="1"/>
          </p:cNvSpPr>
          <p:nvPr/>
        </p:nvSpPr>
        <p:spPr bwMode="auto">
          <a:xfrm>
            <a:off x="4940300"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8" name="Rectangle 9"/>
          <p:cNvSpPr>
            <a:spLocks noChangeArrowheads="1"/>
          </p:cNvSpPr>
          <p:nvPr/>
        </p:nvSpPr>
        <p:spPr bwMode="auto">
          <a:xfrm>
            <a:off x="471646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9" name="Rectangle 10"/>
          <p:cNvSpPr>
            <a:spLocks noChangeArrowheads="1"/>
          </p:cNvSpPr>
          <p:nvPr/>
        </p:nvSpPr>
        <p:spPr bwMode="auto">
          <a:xfrm>
            <a:off x="449103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0" name="Rectangle 11"/>
          <p:cNvSpPr>
            <a:spLocks noChangeArrowheads="1"/>
          </p:cNvSpPr>
          <p:nvPr/>
        </p:nvSpPr>
        <p:spPr bwMode="auto">
          <a:xfrm>
            <a:off x="426561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1" name="Rectangle 12"/>
          <p:cNvSpPr>
            <a:spLocks noChangeArrowheads="1"/>
          </p:cNvSpPr>
          <p:nvPr/>
        </p:nvSpPr>
        <p:spPr bwMode="auto">
          <a:xfrm>
            <a:off x="404018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2" name="Rectangle 13"/>
          <p:cNvSpPr>
            <a:spLocks noChangeArrowheads="1"/>
          </p:cNvSpPr>
          <p:nvPr/>
        </p:nvSpPr>
        <p:spPr bwMode="auto">
          <a:xfrm>
            <a:off x="3816350"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3" name="Rectangle 14"/>
          <p:cNvSpPr>
            <a:spLocks noChangeArrowheads="1"/>
          </p:cNvSpPr>
          <p:nvPr/>
        </p:nvSpPr>
        <p:spPr bwMode="auto">
          <a:xfrm>
            <a:off x="3590925"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4" name="Rectangle 15"/>
          <p:cNvSpPr>
            <a:spLocks noChangeArrowheads="1"/>
          </p:cNvSpPr>
          <p:nvPr/>
        </p:nvSpPr>
        <p:spPr bwMode="auto">
          <a:xfrm>
            <a:off x="336708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5" name="Rectangle 16"/>
          <p:cNvSpPr>
            <a:spLocks noChangeArrowheads="1"/>
          </p:cNvSpPr>
          <p:nvPr/>
        </p:nvSpPr>
        <p:spPr bwMode="auto">
          <a:xfrm>
            <a:off x="314166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6" name="Rectangle 17"/>
          <p:cNvSpPr>
            <a:spLocks noChangeArrowheads="1"/>
          </p:cNvSpPr>
          <p:nvPr/>
        </p:nvSpPr>
        <p:spPr bwMode="auto">
          <a:xfrm>
            <a:off x="291623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7" name="Rectangle 18"/>
          <p:cNvSpPr>
            <a:spLocks noChangeArrowheads="1"/>
          </p:cNvSpPr>
          <p:nvPr/>
        </p:nvSpPr>
        <p:spPr bwMode="auto">
          <a:xfrm>
            <a:off x="269081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8" name="Freeform 19"/>
          <p:cNvSpPr>
            <a:spLocks/>
          </p:cNvSpPr>
          <p:nvPr/>
        </p:nvSpPr>
        <p:spPr bwMode="auto">
          <a:xfrm>
            <a:off x="2870200" y="2595563"/>
            <a:ext cx="2295525" cy="2386012"/>
          </a:xfrm>
          <a:custGeom>
            <a:avLst/>
            <a:gdLst>
              <a:gd name="T0" fmla="*/ 0 w 1446"/>
              <a:gd name="T1" fmla="*/ 0 h 1503"/>
              <a:gd name="T2" fmla="*/ 1446 w 1446"/>
              <a:gd name="T3" fmla="*/ 0 h 1503"/>
              <a:gd name="T4" fmla="*/ 1446 w 1446"/>
              <a:gd name="T5" fmla="*/ 1503 h 1503"/>
              <a:gd name="T6" fmla="*/ 1304 w 1446"/>
              <a:gd name="T7" fmla="*/ 1503 h 1503"/>
              <a:gd name="T8" fmla="*/ 1304 w 1446"/>
              <a:gd name="T9" fmla="*/ 454 h 1503"/>
              <a:gd name="T10" fmla="*/ 794 w 1446"/>
              <a:gd name="T11" fmla="*/ 454 h 1503"/>
              <a:gd name="T12" fmla="*/ 794 w 1446"/>
              <a:gd name="T13" fmla="*/ 1503 h 1503"/>
              <a:gd name="T14" fmla="*/ 0 w 1446"/>
              <a:gd name="T15" fmla="*/ 1503 h 1503"/>
              <a:gd name="T16" fmla="*/ 0 w 1446"/>
              <a:gd name="T17" fmla="*/ 0 h 1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6"/>
              <a:gd name="T28" fmla="*/ 0 h 1503"/>
              <a:gd name="T29" fmla="*/ 1446 w 1446"/>
              <a:gd name="T30" fmla="*/ 1503 h 15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6" h="1503">
                <a:moveTo>
                  <a:pt x="0" y="0"/>
                </a:moveTo>
                <a:lnTo>
                  <a:pt x="1446" y="0"/>
                </a:lnTo>
                <a:lnTo>
                  <a:pt x="1446" y="1503"/>
                </a:lnTo>
                <a:lnTo>
                  <a:pt x="1304" y="1503"/>
                </a:lnTo>
                <a:lnTo>
                  <a:pt x="1304" y="454"/>
                </a:lnTo>
                <a:lnTo>
                  <a:pt x="794" y="454"/>
                </a:lnTo>
                <a:lnTo>
                  <a:pt x="794" y="1503"/>
                </a:lnTo>
                <a:lnTo>
                  <a:pt x="0" y="1503"/>
                </a:lnTo>
                <a:lnTo>
                  <a:pt x="0" y="0"/>
                </a:lnTo>
                <a:close/>
              </a:path>
            </a:pathLst>
          </a:custGeom>
          <a:solidFill>
            <a:srgbClr val="00FFFF"/>
          </a:solidFill>
          <a:ln w="19050" cmpd="sng">
            <a:solidFill>
              <a:schemeClr val="tx1"/>
            </a:solidFill>
            <a:round/>
            <a:headEnd/>
            <a:tailEnd/>
          </a:ln>
        </p:spPr>
        <p:txBody>
          <a:bodyPr/>
          <a:lstStyle/>
          <a:p>
            <a:endParaRPr lang="zh-CN" altLang="en-US"/>
          </a:p>
        </p:txBody>
      </p:sp>
      <p:sp>
        <p:nvSpPr>
          <p:cNvPr id="23569" name="Rectangle 20"/>
          <p:cNvSpPr>
            <a:spLocks noChangeArrowheads="1"/>
          </p:cNvSpPr>
          <p:nvPr/>
        </p:nvSpPr>
        <p:spPr bwMode="auto">
          <a:xfrm>
            <a:off x="1870075" y="5251450"/>
            <a:ext cx="506413"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0" name="Rectangle 21"/>
          <p:cNvSpPr>
            <a:spLocks noChangeArrowheads="1"/>
          </p:cNvSpPr>
          <p:nvPr/>
        </p:nvSpPr>
        <p:spPr bwMode="auto">
          <a:xfrm>
            <a:off x="1363663" y="5251450"/>
            <a:ext cx="506412"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1" name="Rectangle 22"/>
          <p:cNvSpPr>
            <a:spLocks noChangeArrowheads="1"/>
          </p:cNvSpPr>
          <p:nvPr/>
        </p:nvSpPr>
        <p:spPr bwMode="auto">
          <a:xfrm>
            <a:off x="857250" y="5251450"/>
            <a:ext cx="506413"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2" name="Rectangle 23"/>
          <p:cNvSpPr>
            <a:spLocks noChangeArrowheads="1"/>
          </p:cNvSpPr>
          <p:nvPr/>
        </p:nvSpPr>
        <p:spPr bwMode="auto">
          <a:xfrm>
            <a:off x="350838" y="5251450"/>
            <a:ext cx="506412"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3" name="Freeform 24"/>
          <p:cNvSpPr>
            <a:spLocks/>
          </p:cNvSpPr>
          <p:nvPr/>
        </p:nvSpPr>
        <p:spPr bwMode="auto">
          <a:xfrm>
            <a:off x="665163" y="2595563"/>
            <a:ext cx="1439862" cy="2386012"/>
          </a:xfrm>
          <a:custGeom>
            <a:avLst/>
            <a:gdLst>
              <a:gd name="T0" fmla="*/ 199 w 907"/>
              <a:gd name="T1" fmla="*/ 0 h 1503"/>
              <a:gd name="T2" fmla="*/ 199 w 907"/>
              <a:gd name="T3" fmla="*/ 171 h 1503"/>
              <a:gd name="T4" fmla="*/ 907 w 907"/>
              <a:gd name="T5" fmla="*/ 397 h 1503"/>
              <a:gd name="T6" fmla="*/ 907 w 907"/>
              <a:gd name="T7" fmla="*/ 1049 h 1503"/>
              <a:gd name="T8" fmla="*/ 539 w 907"/>
              <a:gd name="T9" fmla="*/ 1305 h 1503"/>
              <a:gd name="T10" fmla="*/ 539 w 907"/>
              <a:gd name="T11" fmla="*/ 1503 h 1503"/>
              <a:gd name="T12" fmla="*/ 340 w 907"/>
              <a:gd name="T13" fmla="*/ 1503 h 1503"/>
              <a:gd name="T14" fmla="*/ 340 w 907"/>
              <a:gd name="T15" fmla="*/ 1219 h 1503"/>
              <a:gd name="T16" fmla="*/ 709 w 907"/>
              <a:gd name="T17" fmla="*/ 964 h 1503"/>
              <a:gd name="T18" fmla="*/ 709 w 907"/>
              <a:gd name="T19" fmla="*/ 624 h 1503"/>
              <a:gd name="T20" fmla="*/ 199 w 907"/>
              <a:gd name="T21" fmla="*/ 482 h 1503"/>
              <a:gd name="T22" fmla="*/ 199 w 907"/>
              <a:gd name="T23" fmla="*/ 1503 h 1503"/>
              <a:gd name="T24" fmla="*/ 0 w 907"/>
              <a:gd name="T25" fmla="*/ 1503 h 1503"/>
              <a:gd name="T26" fmla="*/ 0 w 907"/>
              <a:gd name="T27" fmla="*/ 0 h 1503"/>
              <a:gd name="T28" fmla="*/ 199 w 907"/>
              <a:gd name="T29" fmla="*/ 0 h 15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7"/>
              <a:gd name="T46" fmla="*/ 0 h 1503"/>
              <a:gd name="T47" fmla="*/ 907 w 907"/>
              <a:gd name="T48" fmla="*/ 1503 h 15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7" h="1503">
                <a:moveTo>
                  <a:pt x="199" y="0"/>
                </a:moveTo>
                <a:lnTo>
                  <a:pt x="199" y="171"/>
                </a:lnTo>
                <a:lnTo>
                  <a:pt x="907" y="397"/>
                </a:lnTo>
                <a:lnTo>
                  <a:pt x="907" y="1049"/>
                </a:lnTo>
                <a:lnTo>
                  <a:pt x="539" y="1305"/>
                </a:lnTo>
                <a:lnTo>
                  <a:pt x="539" y="1503"/>
                </a:lnTo>
                <a:lnTo>
                  <a:pt x="340" y="1503"/>
                </a:lnTo>
                <a:lnTo>
                  <a:pt x="340" y="1219"/>
                </a:lnTo>
                <a:lnTo>
                  <a:pt x="709" y="964"/>
                </a:lnTo>
                <a:lnTo>
                  <a:pt x="709" y="624"/>
                </a:lnTo>
                <a:lnTo>
                  <a:pt x="199" y="482"/>
                </a:lnTo>
                <a:lnTo>
                  <a:pt x="199" y="1503"/>
                </a:lnTo>
                <a:lnTo>
                  <a:pt x="0" y="1503"/>
                </a:lnTo>
                <a:lnTo>
                  <a:pt x="0" y="0"/>
                </a:lnTo>
                <a:lnTo>
                  <a:pt x="199" y="0"/>
                </a:lnTo>
                <a:close/>
              </a:path>
            </a:pathLst>
          </a:custGeom>
          <a:solidFill>
            <a:srgbClr val="00FFFF"/>
          </a:solidFill>
          <a:ln w="19050" cmpd="sng">
            <a:solidFill>
              <a:schemeClr val="tx1"/>
            </a:solidFill>
            <a:round/>
            <a:headEnd/>
            <a:tailEnd/>
          </a:ln>
        </p:spPr>
        <p:txBody>
          <a:bodyPr/>
          <a:lstStyle/>
          <a:p>
            <a:endParaRPr lang="zh-CN" altLang="en-US"/>
          </a:p>
        </p:txBody>
      </p:sp>
      <p:sp>
        <p:nvSpPr>
          <p:cNvPr id="23574" name="Rectangle 25"/>
          <p:cNvSpPr>
            <a:spLocks noChangeArrowheads="1"/>
          </p:cNvSpPr>
          <p:nvPr/>
        </p:nvSpPr>
        <p:spPr bwMode="auto">
          <a:xfrm>
            <a:off x="5300663" y="3632200"/>
            <a:ext cx="90487" cy="1258888"/>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5" name="Rectangle 26"/>
          <p:cNvSpPr>
            <a:spLocks noChangeArrowheads="1"/>
          </p:cNvSpPr>
          <p:nvPr/>
        </p:nvSpPr>
        <p:spPr bwMode="auto">
          <a:xfrm>
            <a:off x="4716463" y="3632200"/>
            <a:ext cx="90487" cy="1258888"/>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6" name="Rectangle 27"/>
          <p:cNvSpPr>
            <a:spLocks noChangeArrowheads="1"/>
          </p:cNvSpPr>
          <p:nvPr/>
        </p:nvSpPr>
        <p:spPr bwMode="auto">
          <a:xfrm>
            <a:off x="1204913" y="2595563"/>
            <a:ext cx="225425" cy="225425"/>
          </a:xfrm>
          <a:prstGeom prst="rect">
            <a:avLst/>
          </a:prstGeom>
          <a:solidFill>
            <a:srgbClr val="FF6600"/>
          </a:solidFill>
          <a:ln w="19050">
            <a:solidFill>
              <a:srgbClr val="FF6600"/>
            </a:solidFill>
            <a:miter lim="800000"/>
            <a:headEnd/>
            <a:tailEnd/>
          </a:ln>
        </p:spPr>
        <p:txBody>
          <a:bodyPr wrap="none" anchor="ctr"/>
          <a:lstStyle/>
          <a:p>
            <a:pPr algn="ctr">
              <a:spcBef>
                <a:spcPct val="50000"/>
              </a:spcBef>
            </a:pPr>
            <a:endParaRPr lang="zh-CN" altLang="en-US"/>
          </a:p>
        </p:txBody>
      </p:sp>
      <p:sp>
        <p:nvSpPr>
          <p:cNvPr id="23577" name="Rectangle 28"/>
          <p:cNvSpPr>
            <a:spLocks noChangeArrowheads="1"/>
          </p:cNvSpPr>
          <p:nvPr/>
        </p:nvSpPr>
        <p:spPr bwMode="auto">
          <a:xfrm>
            <a:off x="1204913" y="3632200"/>
            <a:ext cx="225425" cy="225425"/>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8" name="Line 29"/>
          <p:cNvSpPr>
            <a:spLocks noChangeShapeType="1"/>
          </p:cNvSpPr>
          <p:nvPr/>
        </p:nvSpPr>
        <p:spPr bwMode="auto">
          <a:xfrm flipV="1">
            <a:off x="53006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79" name="Line 30"/>
          <p:cNvSpPr>
            <a:spLocks noChangeShapeType="1"/>
          </p:cNvSpPr>
          <p:nvPr/>
        </p:nvSpPr>
        <p:spPr bwMode="auto">
          <a:xfrm flipV="1">
            <a:off x="484663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0" name="Line 31"/>
          <p:cNvSpPr>
            <a:spLocks noChangeShapeType="1"/>
          </p:cNvSpPr>
          <p:nvPr/>
        </p:nvSpPr>
        <p:spPr bwMode="auto">
          <a:xfrm>
            <a:off x="507523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1" name="Line 32"/>
          <p:cNvSpPr>
            <a:spLocks noChangeShapeType="1"/>
          </p:cNvSpPr>
          <p:nvPr/>
        </p:nvSpPr>
        <p:spPr bwMode="auto">
          <a:xfrm flipV="1">
            <a:off x="439578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2" name="Line 33"/>
          <p:cNvSpPr>
            <a:spLocks noChangeShapeType="1"/>
          </p:cNvSpPr>
          <p:nvPr/>
        </p:nvSpPr>
        <p:spPr bwMode="auto">
          <a:xfrm>
            <a:off x="462121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3" name="Line 34"/>
          <p:cNvSpPr>
            <a:spLocks noChangeShapeType="1"/>
          </p:cNvSpPr>
          <p:nvPr/>
        </p:nvSpPr>
        <p:spPr bwMode="auto">
          <a:xfrm flipV="1">
            <a:off x="39417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4" name="Line 35"/>
          <p:cNvSpPr>
            <a:spLocks noChangeShapeType="1"/>
          </p:cNvSpPr>
          <p:nvPr/>
        </p:nvSpPr>
        <p:spPr bwMode="auto">
          <a:xfrm>
            <a:off x="41703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5" name="Line 36"/>
          <p:cNvSpPr>
            <a:spLocks noChangeShapeType="1"/>
          </p:cNvSpPr>
          <p:nvPr/>
        </p:nvSpPr>
        <p:spPr bwMode="auto">
          <a:xfrm flipV="1">
            <a:off x="3486150"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6" name="Line 37"/>
          <p:cNvSpPr>
            <a:spLocks noChangeShapeType="1"/>
          </p:cNvSpPr>
          <p:nvPr/>
        </p:nvSpPr>
        <p:spPr bwMode="auto">
          <a:xfrm>
            <a:off x="3711575"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7" name="Line 38"/>
          <p:cNvSpPr>
            <a:spLocks noChangeShapeType="1"/>
          </p:cNvSpPr>
          <p:nvPr/>
        </p:nvSpPr>
        <p:spPr bwMode="auto">
          <a:xfrm flipV="1">
            <a:off x="303688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8" name="Line 39"/>
          <p:cNvSpPr>
            <a:spLocks noChangeShapeType="1"/>
          </p:cNvSpPr>
          <p:nvPr/>
        </p:nvSpPr>
        <p:spPr bwMode="auto">
          <a:xfrm>
            <a:off x="3260725"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9" name="Line 40"/>
          <p:cNvSpPr>
            <a:spLocks noChangeShapeType="1"/>
          </p:cNvSpPr>
          <p:nvPr/>
        </p:nvSpPr>
        <p:spPr bwMode="auto">
          <a:xfrm>
            <a:off x="2806700" y="5341938"/>
            <a:ext cx="0" cy="360362"/>
          </a:xfrm>
          <a:prstGeom prst="line">
            <a:avLst/>
          </a:prstGeom>
          <a:noFill/>
          <a:ln w="19050">
            <a:solidFill>
              <a:srgbClr val="0000FF"/>
            </a:solidFill>
            <a:round/>
            <a:headEnd/>
            <a:tailEnd type="triangle" w="med" len="med"/>
          </a:ln>
        </p:spPr>
        <p:txBody>
          <a:bodyPr/>
          <a:lstStyle/>
          <a:p>
            <a:endParaRPr lang="zh-CN" altLang="en-US"/>
          </a:p>
        </p:txBody>
      </p:sp>
      <p:grpSp>
        <p:nvGrpSpPr>
          <p:cNvPr id="23590" name="Group 41"/>
          <p:cNvGrpSpPr>
            <a:grpSpLocks/>
          </p:cNvGrpSpPr>
          <p:nvPr/>
        </p:nvGrpSpPr>
        <p:grpSpPr bwMode="auto">
          <a:xfrm>
            <a:off x="5076825" y="5754688"/>
            <a:ext cx="219075" cy="141287"/>
            <a:chOff x="4290" y="3212"/>
            <a:chExt cx="158" cy="100"/>
          </a:xfrm>
        </p:grpSpPr>
        <p:sp>
          <p:nvSpPr>
            <p:cNvPr id="23665" name="Freeform 42"/>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6" name="Freeform 43"/>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1" name="Group 44"/>
          <p:cNvGrpSpPr>
            <a:grpSpLocks/>
          </p:cNvGrpSpPr>
          <p:nvPr/>
        </p:nvGrpSpPr>
        <p:grpSpPr bwMode="auto">
          <a:xfrm flipH="1">
            <a:off x="4849813" y="5754688"/>
            <a:ext cx="219075" cy="141287"/>
            <a:chOff x="4290" y="3212"/>
            <a:chExt cx="158" cy="100"/>
          </a:xfrm>
        </p:grpSpPr>
        <p:sp>
          <p:nvSpPr>
            <p:cNvPr id="23663" name="Freeform 45"/>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4" name="Freeform 46"/>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2" name="Group 47"/>
          <p:cNvGrpSpPr>
            <a:grpSpLocks/>
          </p:cNvGrpSpPr>
          <p:nvPr/>
        </p:nvGrpSpPr>
        <p:grpSpPr bwMode="auto">
          <a:xfrm>
            <a:off x="4624388" y="5756275"/>
            <a:ext cx="219075" cy="141288"/>
            <a:chOff x="4290" y="3212"/>
            <a:chExt cx="158" cy="100"/>
          </a:xfrm>
        </p:grpSpPr>
        <p:sp>
          <p:nvSpPr>
            <p:cNvPr id="23661" name="Freeform 48"/>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2" name="Freeform 49"/>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3" name="Group 50"/>
          <p:cNvGrpSpPr>
            <a:grpSpLocks/>
          </p:cNvGrpSpPr>
          <p:nvPr/>
        </p:nvGrpSpPr>
        <p:grpSpPr bwMode="auto">
          <a:xfrm flipH="1">
            <a:off x="4397375" y="5756275"/>
            <a:ext cx="219075" cy="141288"/>
            <a:chOff x="4290" y="3212"/>
            <a:chExt cx="158" cy="100"/>
          </a:xfrm>
        </p:grpSpPr>
        <p:sp>
          <p:nvSpPr>
            <p:cNvPr id="23659" name="Freeform 51"/>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0" name="Freeform 52"/>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4" name="Group 53"/>
          <p:cNvGrpSpPr>
            <a:grpSpLocks/>
          </p:cNvGrpSpPr>
          <p:nvPr/>
        </p:nvGrpSpPr>
        <p:grpSpPr bwMode="auto">
          <a:xfrm>
            <a:off x="4167188" y="5761038"/>
            <a:ext cx="219075" cy="141287"/>
            <a:chOff x="4290" y="3212"/>
            <a:chExt cx="158" cy="100"/>
          </a:xfrm>
        </p:grpSpPr>
        <p:sp>
          <p:nvSpPr>
            <p:cNvPr id="23657" name="Freeform 54"/>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8" name="Freeform 55"/>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5" name="Group 56"/>
          <p:cNvGrpSpPr>
            <a:grpSpLocks/>
          </p:cNvGrpSpPr>
          <p:nvPr/>
        </p:nvGrpSpPr>
        <p:grpSpPr bwMode="auto">
          <a:xfrm>
            <a:off x="3937000" y="5759450"/>
            <a:ext cx="219075" cy="141288"/>
            <a:chOff x="4290" y="3212"/>
            <a:chExt cx="158" cy="100"/>
          </a:xfrm>
        </p:grpSpPr>
        <p:sp>
          <p:nvSpPr>
            <p:cNvPr id="23655" name="Freeform 57"/>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6" name="Freeform 58"/>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6" name="Group 59"/>
          <p:cNvGrpSpPr>
            <a:grpSpLocks/>
          </p:cNvGrpSpPr>
          <p:nvPr/>
        </p:nvGrpSpPr>
        <p:grpSpPr bwMode="auto">
          <a:xfrm flipH="1">
            <a:off x="3709988" y="5756275"/>
            <a:ext cx="219075" cy="141288"/>
            <a:chOff x="4290" y="3212"/>
            <a:chExt cx="158" cy="100"/>
          </a:xfrm>
        </p:grpSpPr>
        <p:sp>
          <p:nvSpPr>
            <p:cNvPr id="23653" name="Freeform 60"/>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4" name="Freeform 61"/>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7" name="Group 62"/>
          <p:cNvGrpSpPr>
            <a:grpSpLocks/>
          </p:cNvGrpSpPr>
          <p:nvPr/>
        </p:nvGrpSpPr>
        <p:grpSpPr bwMode="auto">
          <a:xfrm flipH="1">
            <a:off x="3257550" y="5759450"/>
            <a:ext cx="219075" cy="141288"/>
            <a:chOff x="4290" y="3212"/>
            <a:chExt cx="158" cy="100"/>
          </a:xfrm>
        </p:grpSpPr>
        <p:sp>
          <p:nvSpPr>
            <p:cNvPr id="23651" name="Freeform 63"/>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2" name="Freeform 64"/>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8" name="Group 65"/>
          <p:cNvGrpSpPr>
            <a:grpSpLocks/>
          </p:cNvGrpSpPr>
          <p:nvPr/>
        </p:nvGrpSpPr>
        <p:grpSpPr bwMode="auto">
          <a:xfrm flipH="1">
            <a:off x="2805113" y="5759450"/>
            <a:ext cx="219075" cy="141288"/>
            <a:chOff x="4290" y="3212"/>
            <a:chExt cx="158" cy="100"/>
          </a:xfrm>
        </p:grpSpPr>
        <p:sp>
          <p:nvSpPr>
            <p:cNvPr id="23649" name="Freeform 66"/>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0" name="Freeform 67"/>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9" name="Group 68"/>
          <p:cNvGrpSpPr>
            <a:grpSpLocks/>
          </p:cNvGrpSpPr>
          <p:nvPr/>
        </p:nvGrpSpPr>
        <p:grpSpPr bwMode="auto">
          <a:xfrm>
            <a:off x="3489325" y="5759450"/>
            <a:ext cx="219075" cy="141288"/>
            <a:chOff x="4290" y="3212"/>
            <a:chExt cx="158" cy="100"/>
          </a:xfrm>
        </p:grpSpPr>
        <p:sp>
          <p:nvSpPr>
            <p:cNvPr id="23647" name="Freeform 69"/>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48" name="Freeform 70"/>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600" name="Group 71"/>
          <p:cNvGrpSpPr>
            <a:grpSpLocks/>
          </p:cNvGrpSpPr>
          <p:nvPr/>
        </p:nvGrpSpPr>
        <p:grpSpPr bwMode="auto">
          <a:xfrm>
            <a:off x="3030538" y="5759450"/>
            <a:ext cx="219075" cy="141288"/>
            <a:chOff x="4290" y="3212"/>
            <a:chExt cx="158" cy="100"/>
          </a:xfrm>
        </p:grpSpPr>
        <p:sp>
          <p:nvSpPr>
            <p:cNvPr id="23645" name="Freeform 72"/>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46" name="Freeform 73"/>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sp>
        <p:nvSpPr>
          <p:cNvPr id="23601" name="Line 74"/>
          <p:cNvSpPr>
            <a:spLocks noChangeShapeType="1"/>
          </p:cNvSpPr>
          <p:nvPr/>
        </p:nvSpPr>
        <p:spPr bwMode="auto">
          <a:xfrm flipH="1">
            <a:off x="1920875" y="5372100"/>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2" name="Line 75"/>
          <p:cNvSpPr>
            <a:spLocks noChangeShapeType="1"/>
          </p:cNvSpPr>
          <p:nvPr/>
        </p:nvSpPr>
        <p:spPr bwMode="auto">
          <a:xfrm flipH="1">
            <a:off x="901700" y="5372100"/>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3" name="Line 76"/>
          <p:cNvSpPr>
            <a:spLocks noChangeShapeType="1"/>
          </p:cNvSpPr>
          <p:nvPr/>
        </p:nvSpPr>
        <p:spPr bwMode="auto">
          <a:xfrm>
            <a:off x="392113" y="5376863"/>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4" name="Line 77"/>
          <p:cNvSpPr>
            <a:spLocks noChangeShapeType="1"/>
          </p:cNvSpPr>
          <p:nvPr/>
        </p:nvSpPr>
        <p:spPr bwMode="auto">
          <a:xfrm>
            <a:off x="1406525" y="5367338"/>
            <a:ext cx="409575" cy="0"/>
          </a:xfrm>
          <a:prstGeom prst="line">
            <a:avLst/>
          </a:prstGeom>
          <a:noFill/>
          <a:ln w="19050">
            <a:solidFill>
              <a:srgbClr val="0000FF"/>
            </a:solidFill>
            <a:round/>
            <a:headEnd/>
            <a:tailEnd type="triangle" w="med" len="med"/>
          </a:ln>
        </p:spPr>
        <p:txBody>
          <a:bodyPr/>
          <a:lstStyle/>
          <a:p>
            <a:endParaRPr lang="zh-CN" altLang="en-US"/>
          </a:p>
        </p:txBody>
      </p:sp>
      <p:grpSp>
        <p:nvGrpSpPr>
          <p:cNvPr id="23605" name="Group 78"/>
          <p:cNvGrpSpPr>
            <a:grpSpLocks/>
          </p:cNvGrpSpPr>
          <p:nvPr/>
        </p:nvGrpSpPr>
        <p:grpSpPr bwMode="auto">
          <a:xfrm>
            <a:off x="963613" y="4981575"/>
            <a:ext cx="266700" cy="347663"/>
            <a:chOff x="1704" y="2727"/>
            <a:chExt cx="168" cy="219"/>
          </a:xfrm>
        </p:grpSpPr>
        <p:sp>
          <p:nvSpPr>
            <p:cNvPr id="23642" name="Line 79"/>
            <p:cNvSpPr>
              <a:spLocks noChangeShapeType="1"/>
            </p:cNvSpPr>
            <p:nvPr/>
          </p:nvSpPr>
          <p:spPr bwMode="auto">
            <a:xfrm>
              <a:off x="1872" y="2727"/>
              <a:ext cx="0" cy="90"/>
            </a:xfrm>
            <a:prstGeom prst="line">
              <a:avLst/>
            </a:prstGeom>
            <a:noFill/>
            <a:ln w="12700">
              <a:solidFill>
                <a:srgbClr val="FF0066"/>
              </a:solidFill>
              <a:round/>
              <a:headEnd/>
              <a:tailEnd type="triangle" w="sm" len="med"/>
            </a:ln>
          </p:spPr>
          <p:txBody>
            <a:bodyPr/>
            <a:lstStyle/>
            <a:p>
              <a:endParaRPr lang="zh-CN" altLang="en-US"/>
            </a:p>
          </p:txBody>
        </p:sp>
        <p:sp>
          <p:nvSpPr>
            <p:cNvPr id="23643" name="Freeform 80"/>
            <p:cNvSpPr>
              <a:spLocks/>
            </p:cNvSpPr>
            <p:nvPr/>
          </p:nvSpPr>
          <p:spPr bwMode="auto">
            <a:xfrm>
              <a:off x="1704" y="2784"/>
              <a:ext cx="168" cy="162"/>
            </a:xfrm>
            <a:custGeom>
              <a:avLst/>
              <a:gdLst>
                <a:gd name="T0" fmla="*/ 183 w 183"/>
                <a:gd name="T1" fmla="*/ 33 h 162"/>
                <a:gd name="T2" fmla="*/ 162 w 183"/>
                <a:gd name="T3" fmla="*/ 108 h 162"/>
                <a:gd name="T4" fmla="*/ 108 w 183"/>
                <a:gd name="T5" fmla="*/ 159 h 162"/>
                <a:gd name="T6" fmla="*/ 36 w 183"/>
                <a:gd name="T7" fmla="*/ 126 h 162"/>
                <a:gd name="T8" fmla="*/ 0 w 183"/>
                <a:gd name="T9" fmla="*/ 0 h 162"/>
                <a:gd name="T10" fmla="*/ 0 60000 65536"/>
                <a:gd name="T11" fmla="*/ 0 60000 65536"/>
                <a:gd name="T12" fmla="*/ 0 60000 65536"/>
                <a:gd name="T13" fmla="*/ 0 60000 65536"/>
                <a:gd name="T14" fmla="*/ 0 60000 65536"/>
                <a:gd name="T15" fmla="*/ 0 w 183"/>
                <a:gd name="T16" fmla="*/ 0 h 162"/>
                <a:gd name="T17" fmla="*/ 183 w 183"/>
                <a:gd name="T18" fmla="*/ 162 h 162"/>
              </a:gdLst>
              <a:ahLst/>
              <a:cxnLst>
                <a:cxn ang="T10">
                  <a:pos x="T0" y="T1"/>
                </a:cxn>
                <a:cxn ang="T11">
                  <a:pos x="T2" y="T3"/>
                </a:cxn>
                <a:cxn ang="T12">
                  <a:pos x="T4" y="T5"/>
                </a:cxn>
                <a:cxn ang="T13">
                  <a:pos x="T6" y="T7"/>
                </a:cxn>
                <a:cxn ang="T14">
                  <a:pos x="T8" y="T9"/>
                </a:cxn>
              </a:cxnLst>
              <a:rect l="T15" t="T16" r="T17" b="T18"/>
              <a:pathLst>
                <a:path w="183" h="162">
                  <a:moveTo>
                    <a:pt x="183" y="33"/>
                  </a:moveTo>
                  <a:cubicBezTo>
                    <a:pt x="178" y="60"/>
                    <a:pt x="174" y="87"/>
                    <a:pt x="162" y="108"/>
                  </a:cubicBezTo>
                  <a:cubicBezTo>
                    <a:pt x="150" y="129"/>
                    <a:pt x="129" y="156"/>
                    <a:pt x="108" y="159"/>
                  </a:cubicBezTo>
                  <a:cubicBezTo>
                    <a:pt x="87" y="162"/>
                    <a:pt x="54" y="153"/>
                    <a:pt x="36" y="126"/>
                  </a:cubicBezTo>
                  <a:cubicBezTo>
                    <a:pt x="18" y="99"/>
                    <a:pt x="9" y="49"/>
                    <a:pt x="0" y="0"/>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4" name="Line 81"/>
            <p:cNvSpPr>
              <a:spLocks noChangeShapeType="1"/>
            </p:cNvSpPr>
            <p:nvPr/>
          </p:nvSpPr>
          <p:spPr bwMode="auto">
            <a:xfrm flipV="1">
              <a:off x="1707" y="2727"/>
              <a:ext cx="0" cy="60"/>
            </a:xfrm>
            <a:prstGeom prst="line">
              <a:avLst/>
            </a:prstGeom>
            <a:noFill/>
            <a:ln w="12700">
              <a:solidFill>
                <a:srgbClr val="FF0066"/>
              </a:solidFill>
              <a:round/>
              <a:headEnd/>
              <a:tailEnd/>
            </a:ln>
          </p:spPr>
          <p:txBody>
            <a:bodyPr/>
            <a:lstStyle/>
            <a:p>
              <a:endParaRPr lang="zh-CN" altLang="en-US"/>
            </a:p>
          </p:txBody>
        </p:sp>
      </p:grpSp>
      <p:grpSp>
        <p:nvGrpSpPr>
          <p:cNvPr id="23606" name="Group 82"/>
          <p:cNvGrpSpPr>
            <a:grpSpLocks/>
          </p:cNvGrpSpPr>
          <p:nvPr/>
        </p:nvGrpSpPr>
        <p:grpSpPr bwMode="auto">
          <a:xfrm>
            <a:off x="852488" y="4976813"/>
            <a:ext cx="503237" cy="469900"/>
            <a:chOff x="1631" y="2724"/>
            <a:chExt cx="326" cy="308"/>
          </a:xfrm>
        </p:grpSpPr>
        <p:sp>
          <p:nvSpPr>
            <p:cNvPr id="23639" name="Freeform 83"/>
            <p:cNvSpPr>
              <a:spLocks/>
            </p:cNvSpPr>
            <p:nvPr/>
          </p:nvSpPr>
          <p:spPr bwMode="auto">
            <a:xfrm>
              <a:off x="1890" y="2724"/>
              <a:ext cx="67" cy="171"/>
            </a:xfrm>
            <a:custGeom>
              <a:avLst/>
              <a:gdLst>
                <a:gd name="T0" fmla="*/ 0 w 67"/>
                <a:gd name="T1" fmla="*/ 0 h 171"/>
                <a:gd name="T2" fmla="*/ 57 w 67"/>
                <a:gd name="T3" fmla="*/ 72 h 171"/>
                <a:gd name="T4" fmla="*/ 60 w 67"/>
                <a:gd name="T5" fmla="*/ 171 h 171"/>
                <a:gd name="T6" fmla="*/ 0 60000 65536"/>
                <a:gd name="T7" fmla="*/ 0 60000 65536"/>
                <a:gd name="T8" fmla="*/ 0 60000 65536"/>
                <a:gd name="T9" fmla="*/ 0 w 67"/>
                <a:gd name="T10" fmla="*/ 0 h 171"/>
                <a:gd name="T11" fmla="*/ 67 w 67"/>
                <a:gd name="T12" fmla="*/ 171 h 171"/>
              </a:gdLst>
              <a:ahLst/>
              <a:cxnLst>
                <a:cxn ang="T6">
                  <a:pos x="T0" y="T1"/>
                </a:cxn>
                <a:cxn ang="T7">
                  <a:pos x="T2" y="T3"/>
                </a:cxn>
                <a:cxn ang="T8">
                  <a:pos x="T4" y="T5"/>
                </a:cxn>
              </a:cxnLst>
              <a:rect l="T9" t="T10" r="T11" b="T12"/>
              <a:pathLst>
                <a:path w="67" h="171">
                  <a:moveTo>
                    <a:pt x="0" y="0"/>
                  </a:moveTo>
                  <a:cubicBezTo>
                    <a:pt x="23" y="22"/>
                    <a:pt x="47" y="44"/>
                    <a:pt x="57" y="72"/>
                  </a:cubicBezTo>
                  <a:cubicBezTo>
                    <a:pt x="67" y="100"/>
                    <a:pt x="60" y="154"/>
                    <a:pt x="60" y="171"/>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0" name="Freeform 84"/>
            <p:cNvSpPr>
              <a:spLocks/>
            </p:cNvSpPr>
            <p:nvPr/>
          </p:nvSpPr>
          <p:spPr bwMode="auto">
            <a:xfrm>
              <a:off x="1631" y="2820"/>
              <a:ext cx="319" cy="212"/>
            </a:xfrm>
            <a:custGeom>
              <a:avLst/>
              <a:gdLst>
                <a:gd name="T0" fmla="*/ 319 w 319"/>
                <a:gd name="T1" fmla="*/ 69 h 212"/>
                <a:gd name="T2" fmla="*/ 280 w 319"/>
                <a:gd name="T3" fmla="*/ 165 h 212"/>
                <a:gd name="T4" fmla="*/ 178 w 319"/>
                <a:gd name="T5" fmla="*/ 210 h 212"/>
                <a:gd name="T6" fmla="*/ 55 w 319"/>
                <a:gd name="T7" fmla="*/ 177 h 212"/>
                <a:gd name="T8" fmla="*/ 7 w 319"/>
                <a:gd name="T9" fmla="*/ 84 h 212"/>
                <a:gd name="T10" fmla="*/ 10 w 319"/>
                <a:gd name="T11" fmla="*/ 0 h 212"/>
                <a:gd name="T12" fmla="*/ 0 60000 65536"/>
                <a:gd name="T13" fmla="*/ 0 60000 65536"/>
                <a:gd name="T14" fmla="*/ 0 60000 65536"/>
                <a:gd name="T15" fmla="*/ 0 60000 65536"/>
                <a:gd name="T16" fmla="*/ 0 60000 65536"/>
                <a:gd name="T17" fmla="*/ 0 60000 65536"/>
                <a:gd name="T18" fmla="*/ 0 w 319"/>
                <a:gd name="T19" fmla="*/ 0 h 212"/>
                <a:gd name="T20" fmla="*/ 319 w 319"/>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319" h="212">
                  <a:moveTo>
                    <a:pt x="319" y="69"/>
                  </a:moveTo>
                  <a:cubicBezTo>
                    <a:pt x="311" y="105"/>
                    <a:pt x="303" y="142"/>
                    <a:pt x="280" y="165"/>
                  </a:cubicBezTo>
                  <a:cubicBezTo>
                    <a:pt x="257" y="188"/>
                    <a:pt x="215" y="208"/>
                    <a:pt x="178" y="210"/>
                  </a:cubicBezTo>
                  <a:cubicBezTo>
                    <a:pt x="141" y="212"/>
                    <a:pt x="83" y="198"/>
                    <a:pt x="55" y="177"/>
                  </a:cubicBezTo>
                  <a:cubicBezTo>
                    <a:pt x="27" y="156"/>
                    <a:pt x="14" y="113"/>
                    <a:pt x="7" y="84"/>
                  </a:cubicBezTo>
                  <a:cubicBezTo>
                    <a:pt x="0" y="55"/>
                    <a:pt x="5" y="27"/>
                    <a:pt x="10" y="0"/>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1" name="Freeform 85"/>
            <p:cNvSpPr>
              <a:spLocks/>
            </p:cNvSpPr>
            <p:nvPr/>
          </p:nvSpPr>
          <p:spPr bwMode="auto">
            <a:xfrm>
              <a:off x="1638" y="2724"/>
              <a:ext cx="54" cy="99"/>
            </a:xfrm>
            <a:custGeom>
              <a:avLst/>
              <a:gdLst>
                <a:gd name="T0" fmla="*/ 0 w 54"/>
                <a:gd name="T1" fmla="*/ 93 h 93"/>
                <a:gd name="T2" fmla="*/ 15 w 54"/>
                <a:gd name="T3" fmla="*/ 51 h 93"/>
                <a:gd name="T4" fmla="*/ 54 w 54"/>
                <a:gd name="T5" fmla="*/ 0 h 93"/>
                <a:gd name="T6" fmla="*/ 0 60000 65536"/>
                <a:gd name="T7" fmla="*/ 0 60000 65536"/>
                <a:gd name="T8" fmla="*/ 0 60000 65536"/>
                <a:gd name="T9" fmla="*/ 0 w 54"/>
                <a:gd name="T10" fmla="*/ 0 h 93"/>
                <a:gd name="T11" fmla="*/ 54 w 54"/>
                <a:gd name="T12" fmla="*/ 93 h 93"/>
              </a:gdLst>
              <a:ahLst/>
              <a:cxnLst>
                <a:cxn ang="T6">
                  <a:pos x="T0" y="T1"/>
                </a:cxn>
                <a:cxn ang="T7">
                  <a:pos x="T2" y="T3"/>
                </a:cxn>
                <a:cxn ang="T8">
                  <a:pos x="T4" y="T5"/>
                </a:cxn>
              </a:cxnLst>
              <a:rect l="T9" t="T10" r="T11" b="T12"/>
              <a:pathLst>
                <a:path w="54" h="93">
                  <a:moveTo>
                    <a:pt x="0" y="93"/>
                  </a:moveTo>
                  <a:cubicBezTo>
                    <a:pt x="3" y="79"/>
                    <a:pt x="6" y="66"/>
                    <a:pt x="15" y="51"/>
                  </a:cubicBezTo>
                  <a:cubicBezTo>
                    <a:pt x="24" y="36"/>
                    <a:pt x="39" y="18"/>
                    <a:pt x="54" y="0"/>
                  </a:cubicBezTo>
                </a:path>
              </a:pathLst>
            </a:custGeom>
            <a:noFill/>
            <a:ln w="12700" cmpd="sng">
              <a:solidFill>
                <a:srgbClr val="FF0066"/>
              </a:solidFill>
              <a:round/>
              <a:headEnd/>
              <a:tailEnd/>
            </a:ln>
          </p:spPr>
          <p:txBody>
            <a:bodyPr/>
            <a:lstStyle/>
            <a:p>
              <a:endParaRPr lang="zh-CN" altLang="en-US"/>
            </a:p>
          </p:txBody>
        </p:sp>
      </p:grpSp>
      <p:sp>
        <p:nvSpPr>
          <p:cNvPr id="23607" name="Line 86"/>
          <p:cNvSpPr>
            <a:spLocks noChangeShapeType="1"/>
          </p:cNvSpPr>
          <p:nvPr/>
        </p:nvSpPr>
        <p:spPr bwMode="auto">
          <a:xfrm>
            <a:off x="5121275"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08" name="Line 87"/>
          <p:cNvSpPr>
            <a:spLocks noChangeShapeType="1"/>
          </p:cNvSpPr>
          <p:nvPr/>
        </p:nvSpPr>
        <p:spPr bwMode="auto">
          <a:xfrm>
            <a:off x="5049838" y="4981575"/>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09" name="Line 88"/>
          <p:cNvSpPr>
            <a:spLocks noChangeShapeType="1"/>
          </p:cNvSpPr>
          <p:nvPr/>
        </p:nvSpPr>
        <p:spPr bwMode="auto">
          <a:xfrm>
            <a:off x="4973638" y="4981575"/>
            <a:ext cx="0" cy="276225"/>
          </a:xfrm>
          <a:prstGeom prst="line">
            <a:avLst/>
          </a:prstGeom>
          <a:noFill/>
          <a:ln w="12700">
            <a:solidFill>
              <a:srgbClr val="FF0066"/>
            </a:solidFill>
            <a:round/>
            <a:headEnd/>
            <a:tailEnd type="triangle" w="sm" len="med"/>
          </a:ln>
        </p:spPr>
        <p:txBody>
          <a:bodyPr/>
          <a:lstStyle/>
          <a:p>
            <a:endParaRPr lang="zh-CN" altLang="en-US"/>
          </a:p>
        </p:txBody>
      </p:sp>
      <p:grpSp>
        <p:nvGrpSpPr>
          <p:cNvPr id="23610" name="Group 89"/>
          <p:cNvGrpSpPr>
            <a:grpSpLocks/>
          </p:cNvGrpSpPr>
          <p:nvPr/>
        </p:nvGrpSpPr>
        <p:grpSpPr bwMode="auto">
          <a:xfrm>
            <a:off x="3925888" y="5753100"/>
            <a:ext cx="1081087" cy="247650"/>
            <a:chOff x="3078" y="3213"/>
            <a:chExt cx="1254" cy="348"/>
          </a:xfrm>
        </p:grpSpPr>
        <p:sp>
          <p:nvSpPr>
            <p:cNvPr id="23637" name="Freeform 90"/>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8" name="Freeform 91"/>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grpSp>
        <p:nvGrpSpPr>
          <p:cNvPr id="23611" name="Group 92"/>
          <p:cNvGrpSpPr>
            <a:grpSpLocks/>
          </p:cNvGrpSpPr>
          <p:nvPr/>
        </p:nvGrpSpPr>
        <p:grpSpPr bwMode="auto">
          <a:xfrm>
            <a:off x="3478213" y="5762625"/>
            <a:ext cx="1590675" cy="376238"/>
            <a:chOff x="3078" y="3213"/>
            <a:chExt cx="1254" cy="348"/>
          </a:xfrm>
        </p:grpSpPr>
        <p:sp>
          <p:nvSpPr>
            <p:cNvPr id="23635" name="Freeform 93"/>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6" name="Freeform 94"/>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grpSp>
        <p:nvGrpSpPr>
          <p:cNvPr id="23612" name="Group 95"/>
          <p:cNvGrpSpPr>
            <a:grpSpLocks/>
          </p:cNvGrpSpPr>
          <p:nvPr/>
        </p:nvGrpSpPr>
        <p:grpSpPr bwMode="auto">
          <a:xfrm>
            <a:off x="3025775" y="5757863"/>
            <a:ext cx="2100263" cy="500062"/>
            <a:chOff x="3078" y="3213"/>
            <a:chExt cx="1254" cy="348"/>
          </a:xfrm>
        </p:grpSpPr>
        <p:sp>
          <p:nvSpPr>
            <p:cNvPr id="23633" name="Freeform 96"/>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4" name="Freeform 97"/>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sp>
        <p:nvSpPr>
          <p:cNvPr id="23613" name="Line 98"/>
          <p:cNvSpPr>
            <a:spLocks noChangeShapeType="1"/>
          </p:cNvSpPr>
          <p:nvPr/>
        </p:nvSpPr>
        <p:spPr bwMode="auto">
          <a:xfrm flipV="1">
            <a:off x="3940175"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4" name="Line 99"/>
          <p:cNvSpPr>
            <a:spLocks noChangeShapeType="1"/>
          </p:cNvSpPr>
          <p:nvPr/>
        </p:nvSpPr>
        <p:spPr bwMode="auto">
          <a:xfrm flipV="1">
            <a:off x="3487738"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5" name="Line 100"/>
          <p:cNvSpPr>
            <a:spLocks noChangeShapeType="1"/>
          </p:cNvSpPr>
          <p:nvPr/>
        </p:nvSpPr>
        <p:spPr bwMode="auto">
          <a:xfrm flipV="1">
            <a:off x="3030538"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6" name="Line 101"/>
          <p:cNvSpPr>
            <a:spLocks noChangeShapeType="1"/>
          </p:cNvSpPr>
          <p:nvPr/>
        </p:nvSpPr>
        <p:spPr bwMode="auto">
          <a:xfrm flipH="1">
            <a:off x="1430338" y="4752975"/>
            <a:ext cx="1049337" cy="452438"/>
          </a:xfrm>
          <a:prstGeom prst="line">
            <a:avLst/>
          </a:prstGeom>
          <a:noFill/>
          <a:ln w="12700">
            <a:solidFill>
              <a:srgbClr val="FF6600"/>
            </a:solidFill>
            <a:round/>
            <a:headEnd/>
            <a:tailEnd type="stealth" w="med" len="lg"/>
          </a:ln>
        </p:spPr>
        <p:txBody>
          <a:bodyPr/>
          <a:lstStyle/>
          <a:p>
            <a:endParaRPr lang="zh-CN" altLang="en-US"/>
          </a:p>
        </p:txBody>
      </p:sp>
      <p:sp>
        <p:nvSpPr>
          <p:cNvPr id="23617" name="Line 102"/>
          <p:cNvSpPr>
            <a:spLocks noChangeShapeType="1"/>
          </p:cNvSpPr>
          <p:nvPr/>
        </p:nvSpPr>
        <p:spPr bwMode="auto">
          <a:xfrm>
            <a:off x="3028950" y="4743450"/>
            <a:ext cx="1916113" cy="390525"/>
          </a:xfrm>
          <a:prstGeom prst="line">
            <a:avLst/>
          </a:prstGeom>
          <a:noFill/>
          <a:ln w="12700">
            <a:solidFill>
              <a:srgbClr val="FF6600"/>
            </a:solidFill>
            <a:round/>
            <a:headEnd/>
            <a:tailEnd type="stealth" w="med" len="lg"/>
          </a:ln>
        </p:spPr>
        <p:txBody>
          <a:bodyPr/>
          <a:lstStyle/>
          <a:p>
            <a:endParaRPr lang="zh-CN" altLang="en-US"/>
          </a:p>
        </p:txBody>
      </p:sp>
      <p:sp>
        <p:nvSpPr>
          <p:cNvPr id="23618" name="Line 103"/>
          <p:cNvSpPr>
            <a:spLocks noChangeShapeType="1"/>
          </p:cNvSpPr>
          <p:nvPr/>
        </p:nvSpPr>
        <p:spPr bwMode="auto">
          <a:xfrm flipH="1" flipV="1">
            <a:off x="1677988" y="5453063"/>
            <a:ext cx="174625" cy="280987"/>
          </a:xfrm>
          <a:prstGeom prst="line">
            <a:avLst/>
          </a:prstGeom>
          <a:noFill/>
          <a:ln w="12700">
            <a:solidFill>
              <a:srgbClr val="FF6600"/>
            </a:solidFill>
            <a:round/>
            <a:headEnd/>
            <a:tailEnd type="stealth" w="med" len="lg"/>
          </a:ln>
        </p:spPr>
        <p:txBody>
          <a:bodyPr/>
          <a:lstStyle/>
          <a:p>
            <a:endParaRPr lang="zh-CN" altLang="en-US"/>
          </a:p>
        </p:txBody>
      </p:sp>
      <p:sp>
        <p:nvSpPr>
          <p:cNvPr id="23619" name="Line 104"/>
          <p:cNvSpPr>
            <a:spLocks noChangeShapeType="1"/>
          </p:cNvSpPr>
          <p:nvPr/>
        </p:nvSpPr>
        <p:spPr bwMode="auto">
          <a:xfrm flipV="1">
            <a:off x="1966913" y="5505450"/>
            <a:ext cx="777875" cy="233363"/>
          </a:xfrm>
          <a:prstGeom prst="line">
            <a:avLst/>
          </a:prstGeom>
          <a:noFill/>
          <a:ln w="12700">
            <a:solidFill>
              <a:srgbClr val="FF6600"/>
            </a:solidFill>
            <a:round/>
            <a:headEnd/>
            <a:tailEnd type="stealth" w="med" len="lg"/>
          </a:ln>
        </p:spPr>
        <p:txBody>
          <a:bodyPr/>
          <a:lstStyle/>
          <a:p>
            <a:endParaRPr lang="zh-CN" altLang="en-US"/>
          </a:p>
        </p:txBody>
      </p:sp>
      <p:sp>
        <p:nvSpPr>
          <p:cNvPr id="23620" name="Text Box 105"/>
          <p:cNvSpPr txBox="1">
            <a:spLocks noChangeArrowheads="1"/>
          </p:cNvSpPr>
          <p:nvPr/>
        </p:nvSpPr>
        <p:spPr bwMode="auto">
          <a:xfrm>
            <a:off x="296863" y="2133600"/>
            <a:ext cx="2290762"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Longitudinal System</a:t>
            </a:r>
          </a:p>
        </p:txBody>
      </p:sp>
      <p:sp>
        <p:nvSpPr>
          <p:cNvPr id="23621" name="Text Box 106"/>
          <p:cNvSpPr txBox="1">
            <a:spLocks noChangeArrowheads="1"/>
          </p:cNvSpPr>
          <p:nvPr/>
        </p:nvSpPr>
        <p:spPr bwMode="auto">
          <a:xfrm>
            <a:off x="2925763" y="2133600"/>
            <a:ext cx="253365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Perpendicular System</a:t>
            </a:r>
          </a:p>
        </p:txBody>
      </p:sp>
      <p:sp>
        <p:nvSpPr>
          <p:cNvPr id="23622" name="Text Box 107"/>
          <p:cNvSpPr txBox="1">
            <a:spLocks noChangeArrowheads="1"/>
          </p:cNvSpPr>
          <p:nvPr/>
        </p:nvSpPr>
        <p:spPr bwMode="auto">
          <a:xfrm>
            <a:off x="1439863" y="2576513"/>
            <a:ext cx="68580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Coil</a:t>
            </a:r>
          </a:p>
        </p:txBody>
      </p:sp>
      <p:sp>
        <p:nvSpPr>
          <p:cNvPr id="23623" name="Text Box 108"/>
          <p:cNvSpPr txBox="1">
            <a:spLocks noChangeArrowheads="1"/>
          </p:cNvSpPr>
          <p:nvPr/>
        </p:nvSpPr>
        <p:spPr bwMode="auto">
          <a:xfrm>
            <a:off x="4202113" y="4048125"/>
            <a:ext cx="68580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Coil</a:t>
            </a:r>
          </a:p>
        </p:txBody>
      </p:sp>
      <p:sp>
        <p:nvSpPr>
          <p:cNvPr id="23624" name="Text Box 109"/>
          <p:cNvSpPr txBox="1">
            <a:spLocks noChangeArrowheads="1"/>
          </p:cNvSpPr>
          <p:nvPr/>
        </p:nvSpPr>
        <p:spPr bwMode="auto">
          <a:xfrm>
            <a:off x="1881188" y="4478338"/>
            <a:ext cx="1566862" cy="304800"/>
          </a:xfrm>
          <a:prstGeom prst="rect">
            <a:avLst/>
          </a:prstGeom>
          <a:noFill/>
          <a:ln w="9525">
            <a:noFill/>
            <a:miter lim="800000"/>
            <a:headEnd/>
            <a:tailEnd/>
          </a:ln>
        </p:spPr>
        <p:txBody>
          <a:bodyPr>
            <a:spAutoFit/>
          </a:bodyPr>
          <a:lstStyle/>
          <a:p>
            <a:pPr>
              <a:spcBef>
                <a:spcPct val="50000"/>
              </a:spcBef>
            </a:pPr>
            <a:r>
              <a:rPr lang="en-US" altLang="zh-CN" sz="1400">
                <a:solidFill>
                  <a:srgbClr val="FF0066"/>
                </a:solidFill>
                <a:latin typeface="Arial" charset="0"/>
              </a:rPr>
              <a:t>Recording Field</a:t>
            </a:r>
          </a:p>
        </p:txBody>
      </p:sp>
      <p:sp>
        <p:nvSpPr>
          <p:cNvPr id="23625" name="Text Box 110"/>
          <p:cNvSpPr txBox="1">
            <a:spLocks noChangeArrowheads="1"/>
          </p:cNvSpPr>
          <p:nvPr/>
        </p:nvSpPr>
        <p:spPr bwMode="auto">
          <a:xfrm>
            <a:off x="2630488" y="5891213"/>
            <a:ext cx="1500187" cy="476250"/>
          </a:xfrm>
          <a:prstGeom prst="rect">
            <a:avLst/>
          </a:prstGeom>
          <a:noFill/>
          <a:ln w="9525">
            <a:noFill/>
            <a:miter lim="800000"/>
            <a:headEnd/>
            <a:tailEnd/>
          </a:ln>
        </p:spPr>
        <p:txBody>
          <a:bodyPr>
            <a:spAutoFit/>
          </a:bodyPr>
          <a:lstStyle/>
          <a:p>
            <a:pPr>
              <a:lnSpc>
                <a:spcPct val="90000"/>
              </a:lnSpc>
            </a:pPr>
            <a:r>
              <a:rPr lang="en-US" altLang="zh-CN" sz="1400">
                <a:latin typeface="Arial" charset="0"/>
              </a:rPr>
              <a:t>Soft magnetic</a:t>
            </a:r>
            <a:br>
              <a:rPr lang="en-US" altLang="zh-CN" sz="1400">
                <a:latin typeface="Arial" charset="0"/>
              </a:rPr>
            </a:br>
            <a:r>
              <a:rPr lang="en-US" altLang="zh-CN" sz="1400">
                <a:latin typeface="Arial" charset="0"/>
              </a:rPr>
              <a:t>underlayer</a:t>
            </a:r>
          </a:p>
        </p:txBody>
      </p:sp>
      <p:sp>
        <p:nvSpPr>
          <p:cNvPr id="23626" name="Text Box 111"/>
          <p:cNvSpPr txBox="1">
            <a:spLocks noChangeArrowheads="1"/>
          </p:cNvSpPr>
          <p:nvPr/>
        </p:nvSpPr>
        <p:spPr bwMode="auto">
          <a:xfrm>
            <a:off x="744538" y="5691188"/>
            <a:ext cx="2024062" cy="476250"/>
          </a:xfrm>
          <a:prstGeom prst="rect">
            <a:avLst/>
          </a:prstGeom>
          <a:noFill/>
          <a:ln w="9525">
            <a:noFill/>
            <a:miter lim="800000"/>
            <a:headEnd/>
            <a:tailEnd/>
          </a:ln>
        </p:spPr>
        <p:txBody>
          <a:bodyPr>
            <a:spAutoFit/>
          </a:bodyPr>
          <a:lstStyle/>
          <a:p>
            <a:pPr>
              <a:lnSpc>
                <a:spcPct val="90000"/>
              </a:lnSpc>
            </a:pPr>
            <a:r>
              <a:rPr lang="en-US" altLang="zh-CN" sz="1400">
                <a:latin typeface="Arial" charset="0"/>
              </a:rPr>
              <a:t>Magnetisation within</a:t>
            </a:r>
            <a:br>
              <a:rPr lang="en-US" altLang="zh-CN" sz="1400">
                <a:latin typeface="Arial" charset="0"/>
              </a:rPr>
            </a:br>
            <a:r>
              <a:rPr lang="en-US" altLang="zh-CN" sz="1400">
                <a:latin typeface="Arial" charset="0"/>
              </a:rPr>
              <a:t>the recording layer</a:t>
            </a:r>
          </a:p>
        </p:txBody>
      </p:sp>
      <p:pic>
        <p:nvPicPr>
          <p:cNvPr id="23627" name="Picture 1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07050" y="368300"/>
            <a:ext cx="3333750" cy="2371725"/>
          </a:xfrm>
          <a:prstGeom prst="rect">
            <a:avLst/>
          </a:prstGeom>
          <a:noFill/>
          <a:ln w="9525">
            <a:noFill/>
            <a:miter lim="800000"/>
            <a:headEnd/>
            <a:tailEnd/>
          </a:ln>
        </p:spPr>
      </p:pic>
      <p:sp>
        <p:nvSpPr>
          <p:cNvPr id="23628" name="AutoShape 113"/>
          <p:cNvSpPr>
            <a:spLocks noChangeArrowheads="1"/>
          </p:cNvSpPr>
          <p:nvPr/>
        </p:nvSpPr>
        <p:spPr bwMode="auto">
          <a:xfrm rot="16200000" flipV="1">
            <a:off x="5673725" y="2867025"/>
            <a:ext cx="630238" cy="674688"/>
          </a:xfrm>
          <a:custGeom>
            <a:avLst/>
            <a:gdLst>
              <a:gd name="T0" fmla="*/ 441342 w 21600"/>
              <a:gd name="T1" fmla="*/ 0 h 21600"/>
              <a:gd name="T2" fmla="*/ 441342 w 21600"/>
              <a:gd name="T3" fmla="*/ 379762 h 21600"/>
              <a:gd name="T4" fmla="*/ 94448 w 21600"/>
              <a:gd name="T5" fmla="*/ 674688 h 21600"/>
              <a:gd name="T6" fmla="*/ 630238 w 21600"/>
              <a:gd name="T7" fmla="*/ 18988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6FF66"/>
          </a:solidFill>
          <a:ln w="19050">
            <a:solidFill>
              <a:schemeClr val="tx1"/>
            </a:solidFill>
            <a:miter lim="800000"/>
            <a:headEnd/>
            <a:tailEnd/>
          </a:ln>
        </p:spPr>
        <p:txBody>
          <a:bodyPr wrap="none" anchor="ctr"/>
          <a:lstStyle/>
          <a:p>
            <a:endParaRPr lang="zh-CN" altLang="en-US"/>
          </a:p>
        </p:txBody>
      </p:sp>
      <p:pic>
        <p:nvPicPr>
          <p:cNvPr id="23629" name="Picture 114"/>
          <p:cNvPicPr>
            <a:picLocks noChangeAspect="1" noChangeArrowheads="1"/>
          </p:cNvPicPr>
          <p:nvPr/>
        </p:nvPicPr>
        <p:blipFill>
          <a:blip r:embed="rId3" cstate="print"/>
          <a:srcRect r="3555" b="9445"/>
          <a:stretch>
            <a:fillRect/>
          </a:stretch>
        </p:blipFill>
        <p:spPr bwMode="auto">
          <a:xfrm>
            <a:off x="6419850" y="3833813"/>
            <a:ext cx="2066925" cy="1293812"/>
          </a:xfrm>
          <a:prstGeom prst="rect">
            <a:avLst/>
          </a:prstGeom>
          <a:noFill/>
          <a:ln w="9525">
            <a:noFill/>
            <a:miter lim="800000"/>
            <a:headEnd/>
            <a:tailEnd/>
          </a:ln>
        </p:spPr>
      </p:pic>
      <p:sp>
        <p:nvSpPr>
          <p:cNvPr id="23630" name="Text Box 115"/>
          <p:cNvSpPr txBox="1">
            <a:spLocks noChangeArrowheads="1"/>
          </p:cNvSpPr>
          <p:nvPr/>
        </p:nvSpPr>
        <p:spPr bwMode="auto">
          <a:xfrm>
            <a:off x="5697538" y="5184775"/>
            <a:ext cx="3267075" cy="1190625"/>
          </a:xfrm>
          <a:prstGeom prst="rect">
            <a:avLst/>
          </a:prstGeom>
          <a:noFill/>
          <a:ln w="9525">
            <a:noFill/>
            <a:miter lim="800000"/>
            <a:headEnd/>
            <a:tailEnd/>
          </a:ln>
        </p:spPr>
        <p:txBody>
          <a:bodyPr>
            <a:spAutoFit/>
          </a:bodyPr>
          <a:lstStyle/>
          <a:p>
            <a:pPr>
              <a:spcBef>
                <a:spcPct val="50000"/>
              </a:spcBef>
            </a:pPr>
            <a:r>
              <a:rPr lang="en-US" altLang="zh-CN" sz="1800" i="1">
                <a:solidFill>
                  <a:srgbClr val="0000FF"/>
                </a:solidFill>
              </a:rPr>
              <a:t>A slider on which the read</a:t>
            </a:r>
            <a:r>
              <a:rPr lang="en-US" altLang="zh-CN" sz="1800">
                <a:solidFill>
                  <a:srgbClr val="0000FF"/>
                </a:solidFill>
              </a:rPr>
              <a:t>/</a:t>
            </a:r>
            <a:r>
              <a:rPr lang="en-US" altLang="zh-CN" sz="1800" i="1">
                <a:solidFill>
                  <a:srgbClr val="0000FF"/>
                </a:solidFill>
              </a:rPr>
              <a:t>write head is mounted . The tip of a ball point pen is shown for a comparison of size .</a:t>
            </a:r>
            <a:endParaRPr lang="zh-CN" altLang="en-US" sz="1800" i="1">
              <a:solidFill>
                <a:srgbClr val="0000FF"/>
              </a:solidFill>
            </a:endParaRPr>
          </a:p>
        </p:txBody>
      </p:sp>
      <p:sp>
        <p:nvSpPr>
          <p:cNvPr id="23631" name="Text Box 116"/>
          <p:cNvSpPr txBox="1">
            <a:spLocks noChangeArrowheads="1"/>
          </p:cNvSpPr>
          <p:nvPr/>
        </p:nvSpPr>
        <p:spPr bwMode="auto">
          <a:xfrm>
            <a:off x="161925" y="1419225"/>
            <a:ext cx="5580063" cy="641350"/>
          </a:xfrm>
          <a:prstGeom prst="rect">
            <a:avLst/>
          </a:prstGeom>
          <a:noFill/>
          <a:ln w="9525">
            <a:noFill/>
            <a:miter lim="800000"/>
            <a:headEnd/>
            <a:tailEnd/>
          </a:ln>
        </p:spPr>
        <p:txBody>
          <a:bodyPr>
            <a:spAutoFit/>
          </a:bodyPr>
          <a:lstStyle/>
          <a:p>
            <a:pPr>
              <a:spcBef>
                <a:spcPct val="50000"/>
              </a:spcBef>
            </a:pPr>
            <a:r>
              <a:rPr lang="en-US" altLang="en-US" sz="1800" i="1">
                <a:solidFill>
                  <a:srgbClr val="0000FF"/>
                </a:solidFill>
              </a:rPr>
              <a:t>Until 2005, all commercial products used longitudinal recording but newer disc drives record perpendicularly.</a:t>
            </a:r>
            <a:endParaRPr lang="zh-CN" altLang="en-US" sz="1800" i="1">
              <a:solidFill>
                <a:srgbClr val="0000FF"/>
              </a:solidFill>
            </a:endParaRPr>
          </a:p>
        </p:txBody>
      </p:sp>
      <p:sp>
        <p:nvSpPr>
          <p:cNvPr id="3" name="标题 2">
            <a:extLst>
              <a:ext uri="{FF2B5EF4-FFF2-40B4-BE49-F238E27FC236}">
                <a16:creationId xmlns:a16="http://schemas.microsoft.com/office/drawing/2014/main" id="{BBE7D7D2-E02B-49A2-BD0C-773672CE4E36}"/>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p>
        </p:txBody>
      </p:sp>
      <p:sp>
        <p:nvSpPr>
          <p:cNvPr id="5" name="矩形 4">
            <a:extLst>
              <a:ext uri="{FF2B5EF4-FFF2-40B4-BE49-F238E27FC236}">
                <a16:creationId xmlns:a16="http://schemas.microsoft.com/office/drawing/2014/main" id="{C05B42D5-767E-4167-8EAB-869661223B0D}"/>
              </a:ext>
            </a:extLst>
          </p:cNvPr>
          <p:cNvSpPr/>
          <p:nvPr/>
        </p:nvSpPr>
        <p:spPr>
          <a:xfrm>
            <a:off x="892294" y="533589"/>
            <a:ext cx="2387192" cy="523220"/>
          </a:xfrm>
          <a:prstGeom prst="rect">
            <a:avLst/>
          </a:prstGeom>
        </p:spPr>
        <p:txBody>
          <a:bodyPr wrap="none">
            <a:spAutoFit/>
          </a:bodyPr>
          <a:lstStyle/>
          <a:p>
            <a:r>
              <a:rPr lang="en-US" altLang="zh-CN" kern="0" dirty="0">
                <a:solidFill>
                  <a:srgbClr val="008000"/>
                </a:solidFill>
                <a:latin typeface="Arial"/>
                <a:ea typeface="黑体"/>
                <a:cs typeface="+mj-cs"/>
              </a:rPr>
              <a:t>1.</a:t>
            </a:r>
            <a:r>
              <a:rPr lang="en-US" altLang="zh-CN" kern="0" dirty="0">
                <a:solidFill>
                  <a:srgbClr val="00007D"/>
                </a:solidFill>
                <a:latin typeface="Arial"/>
                <a:ea typeface="黑体"/>
                <a:cs typeface="+mj-cs"/>
              </a:rPr>
              <a:t> </a:t>
            </a:r>
            <a:r>
              <a:rPr lang="zh-CN" altLang="en-US" kern="0" dirty="0">
                <a:solidFill>
                  <a:srgbClr val="00007D"/>
                </a:solidFill>
                <a:latin typeface="Arial"/>
                <a:ea typeface="黑体"/>
                <a:cs typeface="+mj-cs"/>
              </a:rPr>
              <a:t>磁记录</a:t>
            </a:r>
            <a:r>
              <a:rPr lang="zh-CN" altLang="en-US" kern="0" dirty="0">
                <a:solidFill>
                  <a:srgbClr val="FF6600"/>
                </a:solidFill>
                <a:latin typeface="Arial"/>
                <a:ea typeface="黑体"/>
                <a:cs typeface="+mj-cs"/>
              </a:rPr>
              <a:t>原理</a:t>
            </a:r>
            <a:endParaRPr lang="zh-CN" alt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p:spPr>
        <p:txBody>
          <a:bodyPr/>
          <a:lstStyle/>
          <a:p>
            <a:fld id="{F0919B12-2557-4949-BC65-A5D44A98FF7A}" type="slidenum">
              <a:rPr lang="zh-CN" altLang="en-US" smtClean="0">
                <a:ea typeface="宋体" charset="-122"/>
              </a:rPr>
              <a:pPr/>
              <a:t>11</a:t>
            </a:fld>
            <a:endParaRPr lang="en-US" altLang="zh-CN">
              <a:ea typeface="宋体" charset="-122"/>
            </a:endParaRPr>
          </a:p>
        </p:txBody>
      </p:sp>
      <p:pic>
        <p:nvPicPr>
          <p:cNvPr id="24580" name="Picture 11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9625" y="1812925"/>
            <a:ext cx="7524750" cy="4676775"/>
          </a:xfrm>
          <a:prstGeom prst="rect">
            <a:avLst/>
          </a:prstGeom>
          <a:noFill/>
          <a:ln w="9525">
            <a:noFill/>
            <a:miter lim="800000"/>
            <a:headEnd/>
            <a:tailEnd/>
          </a:ln>
        </p:spPr>
      </p:pic>
      <p:pic>
        <p:nvPicPr>
          <p:cNvPr id="24581" name="Picture 11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48064" y="548680"/>
            <a:ext cx="2857500" cy="2286000"/>
          </a:xfrm>
          <a:prstGeom prst="rect">
            <a:avLst/>
          </a:prstGeom>
          <a:noFill/>
          <a:ln w="9525">
            <a:noFill/>
            <a:miter lim="800000"/>
            <a:headEnd/>
            <a:tailEnd/>
          </a:ln>
        </p:spPr>
      </p:pic>
      <p:sp>
        <p:nvSpPr>
          <p:cNvPr id="24582" name="Text Box 116"/>
          <p:cNvSpPr txBox="1">
            <a:spLocks noChangeArrowheads="1"/>
          </p:cNvSpPr>
          <p:nvPr/>
        </p:nvSpPr>
        <p:spPr bwMode="auto">
          <a:xfrm>
            <a:off x="522288" y="1719263"/>
            <a:ext cx="2790825" cy="366712"/>
          </a:xfrm>
          <a:prstGeom prst="rect">
            <a:avLst/>
          </a:prstGeom>
          <a:noFill/>
          <a:ln w="9525">
            <a:noFill/>
            <a:miter lim="800000"/>
            <a:headEnd/>
            <a:tailEnd/>
          </a:ln>
        </p:spPr>
        <p:txBody>
          <a:bodyPr>
            <a:spAutoFit/>
          </a:bodyPr>
          <a:lstStyle/>
          <a:p>
            <a:pPr>
              <a:spcBef>
                <a:spcPct val="50000"/>
              </a:spcBef>
            </a:pPr>
            <a:r>
              <a:rPr lang="en-US" altLang="zh-CN" sz="1800" i="1" dirty="0">
                <a:solidFill>
                  <a:srgbClr val="FF0066"/>
                </a:solidFill>
              </a:rPr>
              <a:t>Superparamagnetic effect</a:t>
            </a:r>
            <a:endParaRPr lang="zh-CN" altLang="en-US" sz="1800" i="1" dirty="0">
              <a:solidFill>
                <a:srgbClr val="FF0066"/>
              </a:solidFill>
            </a:endParaRPr>
          </a:p>
        </p:txBody>
      </p:sp>
      <p:sp>
        <p:nvSpPr>
          <p:cNvPr id="3" name="标题 2">
            <a:extLst>
              <a:ext uri="{FF2B5EF4-FFF2-40B4-BE49-F238E27FC236}">
                <a16:creationId xmlns:a16="http://schemas.microsoft.com/office/drawing/2014/main" id="{FEC949EE-078A-47CD-8002-596DFD8CD06B}"/>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1.</a:t>
            </a:r>
            <a:r>
              <a:rPr lang="en-US" altLang="zh-CN" dirty="0"/>
              <a:t> </a:t>
            </a:r>
            <a:r>
              <a:rPr lang="zh-CN" altLang="en-US" dirty="0"/>
              <a:t>磁记录</a:t>
            </a:r>
            <a:r>
              <a:rPr lang="zh-CN" altLang="en-US" dirty="0">
                <a:solidFill>
                  <a:srgbClr val="FF6600"/>
                </a:solidFill>
              </a:rPr>
              <a:t>原理</a:t>
            </a:r>
            <a:endParaRPr lang="zh-CN" alt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p:spPr>
        <p:txBody>
          <a:bodyPr/>
          <a:lstStyle/>
          <a:p>
            <a:fld id="{A8C80475-65AB-4502-B15C-C6408EF21029}" type="slidenum">
              <a:rPr lang="zh-CN" altLang="en-US" smtClean="0">
                <a:ea typeface="宋体" charset="-122"/>
              </a:rPr>
              <a:pPr/>
              <a:t>12</a:t>
            </a:fld>
            <a:endParaRPr lang="en-US" altLang="zh-CN">
              <a:ea typeface="宋体" charset="-122"/>
            </a:endParaRPr>
          </a:p>
        </p:txBody>
      </p:sp>
      <p:sp>
        <p:nvSpPr>
          <p:cNvPr id="25604" name="Rectangle 4"/>
          <p:cNvSpPr>
            <a:spLocks noChangeArrowheads="1"/>
          </p:cNvSpPr>
          <p:nvPr/>
        </p:nvSpPr>
        <p:spPr bwMode="auto">
          <a:xfrm>
            <a:off x="2773363"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5" name="Rectangle 5"/>
          <p:cNvSpPr>
            <a:spLocks noChangeArrowheads="1"/>
          </p:cNvSpPr>
          <p:nvPr/>
        </p:nvSpPr>
        <p:spPr bwMode="auto">
          <a:xfrm>
            <a:off x="1476375" y="1484784"/>
            <a:ext cx="1296988" cy="360362"/>
          </a:xfrm>
          <a:prstGeom prst="rect">
            <a:avLst/>
          </a:prstGeom>
          <a:noFill/>
          <a:ln w="12700" algn="ctr">
            <a:solidFill>
              <a:srgbClr val="0000FF"/>
            </a:solidFill>
            <a:miter lim="800000"/>
            <a:headEnd/>
            <a:tailEnd type="none" w="med" len="lg"/>
          </a:ln>
        </p:spPr>
        <p:txBody>
          <a:bodyPr wrap="none" anchor="ctr"/>
          <a:lstStyle/>
          <a:p>
            <a:pPr algn="ctr"/>
            <a:r>
              <a:rPr lang="zh-CN" altLang="en-US" sz="2000">
                <a:latin typeface="Arial" charset="0"/>
              </a:rPr>
              <a:t>数据序列</a:t>
            </a:r>
          </a:p>
        </p:txBody>
      </p:sp>
      <p:sp>
        <p:nvSpPr>
          <p:cNvPr id="25606" name="Rectangle 8"/>
          <p:cNvSpPr>
            <a:spLocks noChangeArrowheads="1"/>
          </p:cNvSpPr>
          <p:nvPr/>
        </p:nvSpPr>
        <p:spPr bwMode="auto">
          <a:xfrm>
            <a:off x="3348038"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07" name="Rectangle 9"/>
          <p:cNvSpPr>
            <a:spLocks noChangeArrowheads="1"/>
          </p:cNvSpPr>
          <p:nvPr/>
        </p:nvSpPr>
        <p:spPr bwMode="auto">
          <a:xfrm>
            <a:off x="3924300"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8" name="Rectangle 10"/>
          <p:cNvSpPr>
            <a:spLocks noChangeArrowheads="1"/>
          </p:cNvSpPr>
          <p:nvPr/>
        </p:nvSpPr>
        <p:spPr bwMode="auto">
          <a:xfrm>
            <a:off x="449897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9" name="Rectangle 11"/>
          <p:cNvSpPr>
            <a:spLocks noChangeArrowheads="1"/>
          </p:cNvSpPr>
          <p:nvPr/>
        </p:nvSpPr>
        <p:spPr bwMode="auto">
          <a:xfrm>
            <a:off x="507682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10" name="Rectangle 12"/>
          <p:cNvSpPr>
            <a:spLocks noChangeArrowheads="1"/>
          </p:cNvSpPr>
          <p:nvPr/>
        </p:nvSpPr>
        <p:spPr bwMode="auto">
          <a:xfrm>
            <a:off x="5656263"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1" name="Rectangle 13"/>
          <p:cNvSpPr>
            <a:spLocks noChangeArrowheads="1"/>
          </p:cNvSpPr>
          <p:nvPr/>
        </p:nvSpPr>
        <p:spPr bwMode="auto">
          <a:xfrm>
            <a:off x="623252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2" name="Rectangle 14"/>
          <p:cNvSpPr>
            <a:spLocks noChangeArrowheads="1"/>
          </p:cNvSpPr>
          <p:nvPr/>
        </p:nvSpPr>
        <p:spPr bwMode="auto">
          <a:xfrm>
            <a:off x="6807200"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3" name="Rectangle 15"/>
          <p:cNvSpPr>
            <a:spLocks noChangeArrowheads="1"/>
          </p:cNvSpPr>
          <p:nvPr/>
        </p:nvSpPr>
        <p:spPr bwMode="auto">
          <a:xfrm>
            <a:off x="738187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14" name="Rectangle 18"/>
          <p:cNvSpPr>
            <a:spLocks noChangeArrowheads="1"/>
          </p:cNvSpPr>
          <p:nvPr/>
        </p:nvSpPr>
        <p:spPr bwMode="auto">
          <a:xfrm>
            <a:off x="1476375" y="1845146"/>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RZ</a:t>
            </a:r>
          </a:p>
        </p:txBody>
      </p:sp>
      <p:sp>
        <p:nvSpPr>
          <p:cNvPr id="25615" name="Rectangle 19"/>
          <p:cNvSpPr>
            <a:spLocks noChangeArrowheads="1"/>
          </p:cNvSpPr>
          <p:nvPr/>
        </p:nvSpPr>
        <p:spPr bwMode="auto">
          <a:xfrm>
            <a:off x="1476375" y="2564284"/>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a:t>
            </a:r>
          </a:p>
        </p:txBody>
      </p:sp>
      <p:sp>
        <p:nvSpPr>
          <p:cNvPr id="25616" name="Rectangle 20"/>
          <p:cNvSpPr>
            <a:spLocks noChangeArrowheads="1"/>
          </p:cNvSpPr>
          <p:nvPr/>
        </p:nvSpPr>
        <p:spPr bwMode="auto">
          <a:xfrm>
            <a:off x="1476375" y="3285009"/>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NRZ1</a:t>
            </a:r>
          </a:p>
        </p:txBody>
      </p:sp>
      <p:sp>
        <p:nvSpPr>
          <p:cNvPr id="25617" name="Rectangle 21"/>
          <p:cNvSpPr>
            <a:spLocks noChangeArrowheads="1"/>
          </p:cNvSpPr>
          <p:nvPr/>
        </p:nvSpPr>
        <p:spPr bwMode="auto">
          <a:xfrm>
            <a:off x="1476375" y="4004146"/>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FM</a:t>
            </a:r>
          </a:p>
        </p:txBody>
      </p:sp>
      <p:sp>
        <p:nvSpPr>
          <p:cNvPr id="25618" name="Rectangle 22"/>
          <p:cNvSpPr>
            <a:spLocks noChangeArrowheads="1"/>
          </p:cNvSpPr>
          <p:nvPr/>
        </p:nvSpPr>
        <p:spPr bwMode="auto">
          <a:xfrm>
            <a:off x="1476375" y="4723284"/>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MFM</a:t>
            </a:r>
          </a:p>
        </p:txBody>
      </p:sp>
      <p:sp>
        <p:nvSpPr>
          <p:cNvPr id="25619" name="Rectangle 23"/>
          <p:cNvSpPr>
            <a:spLocks noChangeArrowheads="1"/>
          </p:cNvSpPr>
          <p:nvPr/>
        </p:nvSpPr>
        <p:spPr bwMode="auto">
          <a:xfrm>
            <a:off x="1476375" y="5444009"/>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PM</a:t>
            </a:r>
          </a:p>
        </p:txBody>
      </p:sp>
      <p:sp>
        <p:nvSpPr>
          <p:cNvPr id="25620" name="Line 24"/>
          <p:cNvSpPr>
            <a:spLocks noChangeShapeType="1"/>
          </p:cNvSpPr>
          <p:nvPr/>
        </p:nvSpPr>
        <p:spPr bwMode="auto">
          <a:xfrm>
            <a:off x="2771775" y="2562696"/>
            <a:ext cx="5184775" cy="0"/>
          </a:xfrm>
          <a:prstGeom prst="line">
            <a:avLst/>
          </a:prstGeom>
          <a:noFill/>
          <a:ln w="12700">
            <a:solidFill>
              <a:srgbClr val="0000FF"/>
            </a:solidFill>
            <a:round/>
            <a:headEnd/>
            <a:tailEnd/>
          </a:ln>
        </p:spPr>
        <p:txBody>
          <a:bodyPr wrap="none" anchor="ctr"/>
          <a:lstStyle/>
          <a:p>
            <a:endParaRPr lang="zh-CN" altLang="en-US"/>
          </a:p>
        </p:txBody>
      </p:sp>
      <p:sp>
        <p:nvSpPr>
          <p:cNvPr id="25621" name="Line 25"/>
          <p:cNvSpPr>
            <a:spLocks noChangeShapeType="1"/>
          </p:cNvSpPr>
          <p:nvPr/>
        </p:nvSpPr>
        <p:spPr bwMode="auto">
          <a:xfrm>
            <a:off x="7956550" y="1841971"/>
            <a:ext cx="0" cy="4321175"/>
          </a:xfrm>
          <a:prstGeom prst="line">
            <a:avLst/>
          </a:prstGeom>
          <a:noFill/>
          <a:ln w="12700">
            <a:solidFill>
              <a:srgbClr val="0000FF"/>
            </a:solidFill>
            <a:round/>
            <a:headEnd/>
            <a:tailEnd/>
          </a:ln>
        </p:spPr>
        <p:txBody>
          <a:bodyPr wrap="none" anchor="ctr"/>
          <a:lstStyle/>
          <a:p>
            <a:endParaRPr lang="zh-CN" altLang="en-US"/>
          </a:p>
        </p:txBody>
      </p:sp>
      <p:sp>
        <p:nvSpPr>
          <p:cNvPr id="25622" name="Line 26"/>
          <p:cNvSpPr>
            <a:spLocks noChangeShapeType="1"/>
          </p:cNvSpPr>
          <p:nvPr/>
        </p:nvSpPr>
        <p:spPr bwMode="auto">
          <a:xfrm>
            <a:off x="2771775" y="6163146"/>
            <a:ext cx="5184775" cy="0"/>
          </a:xfrm>
          <a:prstGeom prst="line">
            <a:avLst/>
          </a:prstGeom>
          <a:noFill/>
          <a:ln w="12700">
            <a:solidFill>
              <a:srgbClr val="0000FF"/>
            </a:solidFill>
            <a:round/>
            <a:headEnd/>
            <a:tailEnd/>
          </a:ln>
        </p:spPr>
        <p:txBody>
          <a:bodyPr wrap="none" anchor="ctr"/>
          <a:lstStyle/>
          <a:p>
            <a:endParaRPr lang="zh-CN" altLang="en-US"/>
          </a:p>
        </p:txBody>
      </p:sp>
      <p:sp>
        <p:nvSpPr>
          <p:cNvPr id="25623" name="Line 27"/>
          <p:cNvSpPr>
            <a:spLocks noChangeShapeType="1"/>
          </p:cNvSpPr>
          <p:nvPr/>
        </p:nvSpPr>
        <p:spPr bwMode="auto">
          <a:xfrm>
            <a:off x="2771775" y="3283421"/>
            <a:ext cx="5184775" cy="0"/>
          </a:xfrm>
          <a:prstGeom prst="line">
            <a:avLst/>
          </a:prstGeom>
          <a:noFill/>
          <a:ln w="12700">
            <a:solidFill>
              <a:srgbClr val="0000FF"/>
            </a:solidFill>
            <a:round/>
            <a:headEnd/>
            <a:tailEnd/>
          </a:ln>
        </p:spPr>
        <p:txBody>
          <a:bodyPr wrap="none" anchor="ctr"/>
          <a:lstStyle/>
          <a:p>
            <a:endParaRPr lang="zh-CN" altLang="en-US"/>
          </a:p>
        </p:txBody>
      </p:sp>
      <p:sp>
        <p:nvSpPr>
          <p:cNvPr id="25624" name="Line 28"/>
          <p:cNvSpPr>
            <a:spLocks noChangeShapeType="1"/>
          </p:cNvSpPr>
          <p:nvPr/>
        </p:nvSpPr>
        <p:spPr bwMode="auto">
          <a:xfrm>
            <a:off x="2771775" y="4002559"/>
            <a:ext cx="5184775" cy="0"/>
          </a:xfrm>
          <a:prstGeom prst="line">
            <a:avLst/>
          </a:prstGeom>
          <a:noFill/>
          <a:ln w="12700">
            <a:solidFill>
              <a:srgbClr val="0000FF"/>
            </a:solidFill>
            <a:round/>
            <a:headEnd/>
            <a:tailEnd/>
          </a:ln>
        </p:spPr>
        <p:txBody>
          <a:bodyPr wrap="none" anchor="ctr"/>
          <a:lstStyle/>
          <a:p>
            <a:endParaRPr lang="zh-CN" altLang="en-US"/>
          </a:p>
        </p:txBody>
      </p:sp>
      <p:sp>
        <p:nvSpPr>
          <p:cNvPr id="25625" name="Line 29"/>
          <p:cNvSpPr>
            <a:spLocks noChangeShapeType="1"/>
          </p:cNvSpPr>
          <p:nvPr/>
        </p:nvSpPr>
        <p:spPr bwMode="auto">
          <a:xfrm>
            <a:off x="2771775" y="4723284"/>
            <a:ext cx="5184775" cy="0"/>
          </a:xfrm>
          <a:prstGeom prst="line">
            <a:avLst/>
          </a:prstGeom>
          <a:noFill/>
          <a:ln w="12700">
            <a:solidFill>
              <a:srgbClr val="0000FF"/>
            </a:solidFill>
            <a:round/>
            <a:headEnd/>
            <a:tailEnd/>
          </a:ln>
        </p:spPr>
        <p:txBody>
          <a:bodyPr wrap="none" anchor="ctr"/>
          <a:lstStyle/>
          <a:p>
            <a:endParaRPr lang="zh-CN" altLang="en-US"/>
          </a:p>
        </p:txBody>
      </p:sp>
      <p:sp>
        <p:nvSpPr>
          <p:cNvPr id="25626" name="Line 30"/>
          <p:cNvSpPr>
            <a:spLocks noChangeShapeType="1"/>
          </p:cNvSpPr>
          <p:nvPr/>
        </p:nvSpPr>
        <p:spPr bwMode="auto">
          <a:xfrm>
            <a:off x="2771775" y="5442421"/>
            <a:ext cx="5184775" cy="0"/>
          </a:xfrm>
          <a:prstGeom prst="line">
            <a:avLst/>
          </a:prstGeom>
          <a:noFill/>
          <a:ln w="12700">
            <a:solidFill>
              <a:srgbClr val="0000FF"/>
            </a:solidFill>
            <a:round/>
            <a:headEnd/>
            <a:tailEnd/>
          </a:ln>
        </p:spPr>
        <p:txBody>
          <a:bodyPr wrap="none" anchor="ctr"/>
          <a:lstStyle/>
          <a:p>
            <a:endParaRPr lang="zh-CN" altLang="en-US"/>
          </a:p>
        </p:txBody>
      </p:sp>
      <p:sp>
        <p:nvSpPr>
          <p:cNvPr id="25627" name="Line 31"/>
          <p:cNvSpPr>
            <a:spLocks noChangeShapeType="1"/>
          </p:cNvSpPr>
          <p:nvPr/>
        </p:nvSpPr>
        <p:spPr bwMode="auto">
          <a:xfrm>
            <a:off x="2771775" y="2202334"/>
            <a:ext cx="5184775" cy="0"/>
          </a:xfrm>
          <a:prstGeom prst="line">
            <a:avLst/>
          </a:prstGeom>
          <a:noFill/>
          <a:ln w="19050">
            <a:solidFill>
              <a:srgbClr val="FF6600"/>
            </a:solidFill>
            <a:round/>
            <a:headEnd/>
            <a:tailEnd/>
          </a:ln>
        </p:spPr>
        <p:txBody>
          <a:bodyPr wrap="none" anchor="ctr"/>
          <a:lstStyle/>
          <a:p>
            <a:endParaRPr lang="zh-CN" altLang="en-US"/>
          </a:p>
        </p:txBody>
      </p:sp>
      <p:sp>
        <p:nvSpPr>
          <p:cNvPr id="25628" name="Line 32"/>
          <p:cNvSpPr>
            <a:spLocks noChangeShapeType="1"/>
          </p:cNvSpPr>
          <p:nvPr/>
        </p:nvSpPr>
        <p:spPr bwMode="auto">
          <a:xfrm>
            <a:off x="2771775" y="2923059"/>
            <a:ext cx="5184775" cy="0"/>
          </a:xfrm>
          <a:prstGeom prst="line">
            <a:avLst/>
          </a:prstGeom>
          <a:noFill/>
          <a:ln w="19050">
            <a:solidFill>
              <a:srgbClr val="FF6600"/>
            </a:solidFill>
            <a:round/>
            <a:headEnd/>
            <a:tailEnd/>
          </a:ln>
        </p:spPr>
        <p:txBody>
          <a:bodyPr wrap="none" anchor="ctr"/>
          <a:lstStyle/>
          <a:p>
            <a:endParaRPr lang="zh-CN" altLang="en-US"/>
          </a:p>
        </p:txBody>
      </p:sp>
      <p:sp>
        <p:nvSpPr>
          <p:cNvPr id="25629" name="Line 33"/>
          <p:cNvSpPr>
            <a:spLocks noChangeShapeType="1"/>
          </p:cNvSpPr>
          <p:nvPr/>
        </p:nvSpPr>
        <p:spPr bwMode="auto">
          <a:xfrm>
            <a:off x="2771775" y="3642196"/>
            <a:ext cx="5184775" cy="0"/>
          </a:xfrm>
          <a:prstGeom prst="line">
            <a:avLst/>
          </a:prstGeom>
          <a:noFill/>
          <a:ln w="19050">
            <a:solidFill>
              <a:srgbClr val="FF6600"/>
            </a:solidFill>
            <a:round/>
            <a:headEnd/>
            <a:tailEnd/>
          </a:ln>
        </p:spPr>
        <p:txBody>
          <a:bodyPr wrap="none" anchor="ctr"/>
          <a:lstStyle/>
          <a:p>
            <a:endParaRPr lang="zh-CN" altLang="en-US"/>
          </a:p>
        </p:txBody>
      </p:sp>
      <p:sp>
        <p:nvSpPr>
          <p:cNvPr id="25630" name="Line 34"/>
          <p:cNvSpPr>
            <a:spLocks noChangeShapeType="1"/>
          </p:cNvSpPr>
          <p:nvPr/>
        </p:nvSpPr>
        <p:spPr bwMode="auto">
          <a:xfrm>
            <a:off x="2771775" y="4362921"/>
            <a:ext cx="5184775" cy="0"/>
          </a:xfrm>
          <a:prstGeom prst="line">
            <a:avLst/>
          </a:prstGeom>
          <a:noFill/>
          <a:ln w="19050">
            <a:solidFill>
              <a:srgbClr val="FF6600"/>
            </a:solidFill>
            <a:round/>
            <a:headEnd/>
            <a:tailEnd/>
          </a:ln>
        </p:spPr>
        <p:txBody>
          <a:bodyPr wrap="none" anchor="ctr"/>
          <a:lstStyle/>
          <a:p>
            <a:endParaRPr lang="zh-CN" altLang="en-US"/>
          </a:p>
        </p:txBody>
      </p:sp>
      <p:sp>
        <p:nvSpPr>
          <p:cNvPr id="25631" name="Line 35"/>
          <p:cNvSpPr>
            <a:spLocks noChangeShapeType="1"/>
          </p:cNvSpPr>
          <p:nvPr/>
        </p:nvSpPr>
        <p:spPr bwMode="auto">
          <a:xfrm>
            <a:off x="2771775" y="5083646"/>
            <a:ext cx="5184775" cy="0"/>
          </a:xfrm>
          <a:prstGeom prst="line">
            <a:avLst/>
          </a:prstGeom>
          <a:noFill/>
          <a:ln w="19050">
            <a:solidFill>
              <a:srgbClr val="FF6600"/>
            </a:solidFill>
            <a:round/>
            <a:headEnd/>
            <a:tailEnd/>
          </a:ln>
        </p:spPr>
        <p:txBody>
          <a:bodyPr wrap="none" anchor="ctr"/>
          <a:lstStyle/>
          <a:p>
            <a:endParaRPr lang="zh-CN" altLang="en-US"/>
          </a:p>
        </p:txBody>
      </p:sp>
      <p:sp>
        <p:nvSpPr>
          <p:cNvPr id="25632" name="Line 36"/>
          <p:cNvSpPr>
            <a:spLocks noChangeShapeType="1"/>
          </p:cNvSpPr>
          <p:nvPr/>
        </p:nvSpPr>
        <p:spPr bwMode="auto">
          <a:xfrm>
            <a:off x="2771775" y="5802784"/>
            <a:ext cx="5184775" cy="0"/>
          </a:xfrm>
          <a:prstGeom prst="line">
            <a:avLst/>
          </a:prstGeom>
          <a:noFill/>
          <a:ln w="19050">
            <a:solidFill>
              <a:srgbClr val="FF6600"/>
            </a:solidFill>
            <a:round/>
            <a:headEnd/>
            <a:tailEnd/>
          </a:ln>
        </p:spPr>
        <p:txBody>
          <a:bodyPr wrap="none" anchor="ctr"/>
          <a:lstStyle/>
          <a:p>
            <a:endParaRPr lang="zh-CN" altLang="en-US"/>
          </a:p>
        </p:txBody>
      </p:sp>
      <p:sp>
        <p:nvSpPr>
          <p:cNvPr id="25633" name="Line 37"/>
          <p:cNvSpPr>
            <a:spLocks noChangeShapeType="1"/>
          </p:cNvSpPr>
          <p:nvPr/>
        </p:nvSpPr>
        <p:spPr bwMode="auto">
          <a:xfrm>
            <a:off x="738028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4" name="Line 38"/>
          <p:cNvSpPr>
            <a:spLocks noChangeShapeType="1"/>
          </p:cNvSpPr>
          <p:nvPr/>
        </p:nvSpPr>
        <p:spPr bwMode="auto">
          <a:xfrm>
            <a:off x="6804025"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5" name="Line 39"/>
          <p:cNvSpPr>
            <a:spLocks noChangeShapeType="1"/>
          </p:cNvSpPr>
          <p:nvPr/>
        </p:nvSpPr>
        <p:spPr bwMode="auto">
          <a:xfrm>
            <a:off x="6229350"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6" name="Line 40"/>
          <p:cNvSpPr>
            <a:spLocks noChangeShapeType="1"/>
          </p:cNvSpPr>
          <p:nvPr/>
        </p:nvSpPr>
        <p:spPr bwMode="auto">
          <a:xfrm>
            <a:off x="565308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7" name="Line 41"/>
          <p:cNvSpPr>
            <a:spLocks noChangeShapeType="1"/>
          </p:cNvSpPr>
          <p:nvPr/>
        </p:nvSpPr>
        <p:spPr bwMode="auto">
          <a:xfrm>
            <a:off x="5076825"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8" name="Line 42"/>
          <p:cNvSpPr>
            <a:spLocks noChangeShapeType="1"/>
          </p:cNvSpPr>
          <p:nvPr/>
        </p:nvSpPr>
        <p:spPr bwMode="auto">
          <a:xfrm>
            <a:off x="4500563"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9" name="Line 43"/>
          <p:cNvSpPr>
            <a:spLocks noChangeShapeType="1"/>
          </p:cNvSpPr>
          <p:nvPr/>
        </p:nvSpPr>
        <p:spPr bwMode="auto">
          <a:xfrm>
            <a:off x="3924300"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40" name="Line 44"/>
          <p:cNvSpPr>
            <a:spLocks noChangeShapeType="1"/>
          </p:cNvSpPr>
          <p:nvPr/>
        </p:nvSpPr>
        <p:spPr bwMode="auto">
          <a:xfrm>
            <a:off x="334803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41" name="Line 45"/>
          <p:cNvSpPr>
            <a:spLocks noChangeShapeType="1"/>
          </p:cNvSpPr>
          <p:nvPr/>
        </p:nvSpPr>
        <p:spPr bwMode="auto">
          <a:xfrm>
            <a:off x="2844800"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5642" name="Line 46"/>
          <p:cNvSpPr>
            <a:spLocks noChangeShapeType="1"/>
          </p:cNvSpPr>
          <p:nvPr/>
        </p:nvSpPr>
        <p:spPr bwMode="auto">
          <a:xfrm>
            <a:off x="28448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43" name="Line 47"/>
          <p:cNvSpPr>
            <a:spLocks noChangeShapeType="1"/>
          </p:cNvSpPr>
          <p:nvPr/>
        </p:nvSpPr>
        <p:spPr bwMode="auto">
          <a:xfrm>
            <a:off x="32766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44" name="Line 48"/>
          <p:cNvSpPr>
            <a:spLocks noChangeShapeType="1"/>
          </p:cNvSpPr>
          <p:nvPr/>
        </p:nvSpPr>
        <p:spPr bwMode="auto">
          <a:xfrm>
            <a:off x="327660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5645" name="Line 49"/>
          <p:cNvSpPr>
            <a:spLocks noChangeShapeType="1"/>
          </p:cNvSpPr>
          <p:nvPr/>
        </p:nvSpPr>
        <p:spPr bwMode="auto">
          <a:xfrm flipH="1">
            <a:off x="2771775" y="2202334"/>
            <a:ext cx="73025" cy="0"/>
          </a:xfrm>
          <a:prstGeom prst="line">
            <a:avLst/>
          </a:prstGeom>
          <a:noFill/>
          <a:ln w="28575">
            <a:solidFill>
              <a:schemeClr val="tx1"/>
            </a:solidFill>
            <a:round/>
            <a:headEnd/>
            <a:tailEnd/>
          </a:ln>
        </p:spPr>
        <p:txBody>
          <a:bodyPr wrap="none" anchor="ctr"/>
          <a:lstStyle/>
          <a:p>
            <a:endParaRPr lang="zh-CN" altLang="en-US"/>
          </a:p>
        </p:txBody>
      </p:sp>
      <p:sp>
        <p:nvSpPr>
          <p:cNvPr id="25646" name="Line 52"/>
          <p:cNvSpPr>
            <a:spLocks noChangeShapeType="1"/>
          </p:cNvSpPr>
          <p:nvPr/>
        </p:nvSpPr>
        <p:spPr bwMode="auto">
          <a:xfrm flipV="1">
            <a:off x="3421063" y="2419821"/>
            <a:ext cx="431800" cy="0"/>
          </a:xfrm>
          <a:prstGeom prst="line">
            <a:avLst/>
          </a:prstGeom>
          <a:noFill/>
          <a:ln w="28575">
            <a:solidFill>
              <a:schemeClr val="tx1"/>
            </a:solidFill>
            <a:round/>
            <a:headEnd/>
            <a:tailEnd/>
          </a:ln>
        </p:spPr>
        <p:txBody>
          <a:bodyPr wrap="none" anchor="ctr"/>
          <a:lstStyle/>
          <a:p>
            <a:endParaRPr lang="zh-CN" altLang="en-US"/>
          </a:p>
        </p:txBody>
      </p:sp>
      <p:sp>
        <p:nvSpPr>
          <p:cNvPr id="25647" name="Line 53"/>
          <p:cNvSpPr>
            <a:spLocks noChangeShapeType="1"/>
          </p:cNvSpPr>
          <p:nvPr/>
        </p:nvSpPr>
        <p:spPr bwMode="auto">
          <a:xfrm flipV="1">
            <a:off x="3421063" y="2203921"/>
            <a:ext cx="0" cy="214313"/>
          </a:xfrm>
          <a:prstGeom prst="line">
            <a:avLst/>
          </a:prstGeom>
          <a:noFill/>
          <a:ln w="28575">
            <a:solidFill>
              <a:schemeClr val="tx1"/>
            </a:solidFill>
            <a:round/>
            <a:headEnd/>
            <a:tailEnd/>
          </a:ln>
        </p:spPr>
        <p:txBody>
          <a:bodyPr wrap="none" anchor="ctr"/>
          <a:lstStyle/>
          <a:p>
            <a:endParaRPr lang="zh-CN" altLang="en-US"/>
          </a:p>
        </p:txBody>
      </p:sp>
      <p:sp>
        <p:nvSpPr>
          <p:cNvPr id="25648" name="Line 54"/>
          <p:cNvSpPr>
            <a:spLocks noChangeShapeType="1"/>
          </p:cNvSpPr>
          <p:nvPr/>
        </p:nvSpPr>
        <p:spPr bwMode="auto">
          <a:xfrm flipV="1">
            <a:off x="3852863" y="2203921"/>
            <a:ext cx="0" cy="214313"/>
          </a:xfrm>
          <a:prstGeom prst="line">
            <a:avLst/>
          </a:prstGeom>
          <a:noFill/>
          <a:ln w="28575">
            <a:solidFill>
              <a:schemeClr val="tx1"/>
            </a:solidFill>
            <a:round/>
            <a:headEnd/>
            <a:tailEnd/>
          </a:ln>
        </p:spPr>
        <p:txBody>
          <a:bodyPr wrap="none" anchor="ctr"/>
          <a:lstStyle/>
          <a:p>
            <a:endParaRPr lang="zh-CN" altLang="en-US"/>
          </a:p>
        </p:txBody>
      </p:sp>
      <p:sp>
        <p:nvSpPr>
          <p:cNvPr id="25649" name="Line 55"/>
          <p:cNvSpPr>
            <a:spLocks noChangeShapeType="1"/>
          </p:cNvSpPr>
          <p:nvPr/>
        </p:nvSpPr>
        <p:spPr bwMode="auto">
          <a:xfrm flipV="1">
            <a:off x="3852863" y="2202334"/>
            <a:ext cx="142875" cy="1587"/>
          </a:xfrm>
          <a:prstGeom prst="line">
            <a:avLst/>
          </a:prstGeom>
          <a:noFill/>
          <a:ln w="28575">
            <a:solidFill>
              <a:schemeClr val="tx1"/>
            </a:solidFill>
            <a:round/>
            <a:headEnd/>
            <a:tailEnd/>
          </a:ln>
        </p:spPr>
        <p:txBody>
          <a:bodyPr wrap="none" anchor="ctr"/>
          <a:lstStyle/>
          <a:p>
            <a:endParaRPr lang="zh-CN" altLang="en-US"/>
          </a:p>
        </p:txBody>
      </p:sp>
      <p:sp>
        <p:nvSpPr>
          <p:cNvPr id="25650" name="Line 57"/>
          <p:cNvSpPr>
            <a:spLocks noChangeShapeType="1"/>
          </p:cNvSpPr>
          <p:nvPr/>
        </p:nvSpPr>
        <p:spPr bwMode="auto">
          <a:xfrm>
            <a:off x="3997325"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5651" name="Line 58"/>
          <p:cNvSpPr>
            <a:spLocks noChangeShapeType="1"/>
          </p:cNvSpPr>
          <p:nvPr/>
        </p:nvSpPr>
        <p:spPr bwMode="auto">
          <a:xfrm>
            <a:off x="3995738" y="1986434"/>
            <a:ext cx="1587" cy="215900"/>
          </a:xfrm>
          <a:prstGeom prst="line">
            <a:avLst/>
          </a:prstGeom>
          <a:noFill/>
          <a:ln w="28575">
            <a:solidFill>
              <a:schemeClr val="tx1"/>
            </a:solidFill>
            <a:round/>
            <a:headEnd/>
            <a:tailEnd/>
          </a:ln>
        </p:spPr>
        <p:txBody>
          <a:bodyPr wrap="none" anchor="ctr"/>
          <a:lstStyle/>
          <a:p>
            <a:endParaRPr lang="zh-CN" altLang="en-US"/>
          </a:p>
        </p:txBody>
      </p:sp>
      <p:sp>
        <p:nvSpPr>
          <p:cNvPr id="25652" name="Line 59"/>
          <p:cNvSpPr>
            <a:spLocks noChangeShapeType="1"/>
          </p:cNvSpPr>
          <p:nvPr/>
        </p:nvSpPr>
        <p:spPr bwMode="auto">
          <a:xfrm>
            <a:off x="4429125"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53" name="Line 60"/>
          <p:cNvSpPr>
            <a:spLocks noChangeShapeType="1"/>
          </p:cNvSpPr>
          <p:nvPr/>
        </p:nvSpPr>
        <p:spPr bwMode="auto">
          <a:xfrm>
            <a:off x="4572000"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5654" name="Line 61"/>
          <p:cNvSpPr>
            <a:spLocks noChangeShapeType="1"/>
          </p:cNvSpPr>
          <p:nvPr/>
        </p:nvSpPr>
        <p:spPr bwMode="auto">
          <a:xfrm>
            <a:off x="45720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55" name="Line 62"/>
          <p:cNvSpPr>
            <a:spLocks noChangeShapeType="1"/>
          </p:cNvSpPr>
          <p:nvPr/>
        </p:nvSpPr>
        <p:spPr bwMode="auto">
          <a:xfrm>
            <a:off x="50038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56" name="Line 63"/>
          <p:cNvSpPr>
            <a:spLocks noChangeShapeType="1"/>
          </p:cNvSpPr>
          <p:nvPr/>
        </p:nvSpPr>
        <p:spPr bwMode="auto">
          <a:xfrm>
            <a:off x="5148263"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5657" name="Line 64"/>
          <p:cNvSpPr>
            <a:spLocks noChangeShapeType="1"/>
          </p:cNvSpPr>
          <p:nvPr/>
        </p:nvSpPr>
        <p:spPr bwMode="auto">
          <a:xfrm>
            <a:off x="514826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58" name="Line 65"/>
          <p:cNvSpPr>
            <a:spLocks noChangeShapeType="1"/>
          </p:cNvSpPr>
          <p:nvPr/>
        </p:nvSpPr>
        <p:spPr bwMode="auto">
          <a:xfrm>
            <a:off x="558006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59" name="Line 66"/>
          <p:cNvSpPr>
            <a:spLocks noChangeShapeType="1"/>
          </p:cNvSpPr>
          <p:nvPr/>
        </p:nvSpPr>
        <p:spPr bwMode="auto">
          <a:xfrm flipV="1">
            <a:off x="5724525"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5660" name="Line 67"/>
          <p:cNvSpPr>
            <a:spLocks noChangeShapeType="1"/>
          </p:cNvSpPr>
          <p:nvPr/>
        </p:nvSpPr>
        <p:spPr bwMode="auto">
          <a:xfrm flipV="1">
            <a:off x="5724525"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1" name="Line 68"/>
          <p:cNvSpPr>
            <a:spLocks noChangeShapeType="1"/>
          </p:cNvSpPr>
          <p:nvPr/>
        </p:nvSpPr>
        <p:spPr bwMode="auto">
          <a:xfrm flipV="1">
            <a:off x="6156325"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2" name="Line 69"/>
          <p:cNvSpPr>
            <a:spLocks noChangeShapeType="1"/>
          </p:cNvSpPr>
          <p:nvPr/>
        </p:nvSpPr>
        <p:spPr bwMode="auto">
          <a:xfrm flipV="1">
            <a:off x="6300788"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5663" name="Line 70"/>
          <p:cNvSpPr>
            <a:spLocks noChangeShapeType="1"/>
          </p:cNvSpPr>
          <p:nvPr/>
        </p:nvSpPr>
        <p:spPr bwMode="auto">
          <a:xfrm flipV="1">
            <a:off x="6300788"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4" name="Line 71"/>
          <p:cNvSpPr>
            <a:spLocks noChangeShapeType="1"/>
          </p:cNvSpPr>
          <p:nvPr/>
        </p:nvSpPr>
        <p:spPr bwMode="auto">
          <a:xfrm flipV="1">
            <a:off x="6732588"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5" name="Line 72"/>
          <p:cNvSpPr>
            <a:spLocks noChangeShapeType="1"/>
          </p:cNvSpPr>
          <p:nvPr/>
        </p:nvSpPr>
        <p:spPr bwMode="auto">
          <a:xfrm flipV="1">
            <a:off x="6877050"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5666" name="Line 73"/>
          <p:cNvSpPr>
            <a:spLocks noChangeShapeType="1"/>
          </p:cNvSpPr>
          <p:nvPr/>
        </p:nvSpPr>
        <p:spPr bwMode="auto">
          <a:xfrm flipV="1">
            <a:off x="6877050"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7" name="Line 74"/>
          <p:cNvSpPr>
            <a:spLocks noChangeShapeType="1"/>
          </p:cNvSpPr>
          <p:nvPr/>
        </p:nvSpPr>
        <p:spPr bwMode="auto">
          <a:xfrm flipV="1">
            <a:off x="7308850"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5668" name="Line 75"/>
          <p:cNvSpPr>
            <a:spLocks noChangeShapeType="1"/>
          </p:cNvSpPr>
          <p:nvPr/>
        </p:nvSpPr>
        <p:spPr bwMode="auto">
          <a:xfrm>
            <a:off x="7453313"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5669" name="Line 76"/>
          <p:cNvSpPr>
            <a:spLocks noChangeShapeType="1"/>
          </p:cNvSpPr>
          <p:nvPr/>
        </p:nvSpPr>
        <p:spPr bwMode="auto">
          <a:xfrm>
            <a:off x="745331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70" name="Line 77"/>
          <p:cNvSpPr>
            <a:spLocks noChangeShapeType="1"/>
          </p:cNvSpPr>
          <p:nvPr/>
        </p:nvSpPr>
        <p:spPr bwMode="auto">
          <a:xfrm>
            <a:off x="788511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5671" name="Line 78"/>
          <p:cNvSpPr>
            <a:spLocks noChangeShapeType="1"/>
          </p:cNvSpPr>
          <p:nvPr/>
        </p:nvSpPr>
        <p:spPr bwMode="auto">
          <a:xfrm>
            <a:off x="7885113" y="2202334"/>
            <a:ext cx="71437" cy="0"/>
          </a:xfrm>
          <a:prstGeom prst="line">
            <a:avLst/>
          </a:prstGeom>
          <a:noFill/>
          <a:ln w="28575">
            <a:solidFill>
              <a:schemeClr val="tx1"/>
            </a:solidFill>
            <a:round/>
            <a:headEnd/>
            <a:tailEnd/>
          </a:ln>
        </p:spPr>
        <p:txBody>
          <a:bodyPr wrap="none" anchor="ctr"/>
          <a:lstStyle/>
          <a:p>
            <a:endParaRPr lang="zh-CN" altLang="en-US"/>
          </a:p>
        </p:txBody>
      </p:sp>
      <p:sp>
        <p:nvSpPr>
          <p:cNvPr id="25672" name="Line 79"/>
          <p:cNvSpPr>
            <a:spLocks noChangeShapeType="1"/>
          </p:cNvSpPr>
          <p:nvPr/>
        </p:nvSpPr>
        <p:spPr bwMode="auto">
          <a:xfrm>
            <a:off x="730885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5673" name="Line 80"/>
          <p:cNvSpPr>
            <a:spLocks noChangeShapeType="1"/>
          </p:cNvSpPr>
          <p:nvPr/>
        </p:nvSpPr>
        <p:spPr bwMode="auto">
          <a:xfrm>
            <a:off x="6732588" y="2202334"/>
            <a:ext cx="144462" cy="0"/>
          </a:xfrm>
          <a:prstGeom prst="line">
            <a:avLst/>
          </a:prstGeom>
          <a:noFill/>
          <a:ln w="28575">
            <a:solidFill>
              <a:schemeClr val="tx1"/>
            </a:solidFill>
            <a:round/>
            <a:headEnd/>
            <a:tailEnd/>
          </a:ln>
        </p:spPr>
        <p:txBody>
          <a:bodyPr wrap="none" anchor="ctr"/>
          <a:lstStyle/>
          <a:p>
            <a:endParaRPr lang="zh-CN" altLang="en-US"/>
          </a:p>
        </p:txBody>
      </p:sp>
      <p:sp>
        <p:nvSpPr>
          <p:cNvPr id="25674" name="Line 81"/>
          <p:cNvSpPr>
            <a:spLocks noChangeShapeType="1"/>
          </p:cNvSpPr>
          <p:nvPr/>
        </p:nvSpPr>
        <p:spPr bwMode="auto">
          <a:xfrm>
            <a:off x="6156325"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5675" name="Line 82"/>
          <p:cNvSpPr>
            <a:spLocks noChangeShapeType="1"/>
          </p:cNvSpPr>
          <p:nvPr/>
        </p:nvSpPr>
        <p:spPr bwMode="auto">
          <a:xfrm>
            <a:off x="5580063" y="2202334"/>
            <a:ext cx="144462" cy="0"/>
          </a:xfrm>
          <a:prstGeom prst="line">
            <a:avLst/>
          </a:prstGeom>
          <a:noFill/>
          <a:ln w="28575">
            <a:solidFill>
              <a:schemeClr val="tx1"/>
            </a:solidFill>
            <a:round/>
            <a:headEnd/>
            <a:tailEnd/>
          </a:ln>
        </p:spPr>
        <p:txBody>
          <a:bodyPr wrap="none" anchor="ctr"/>
          <a:lstStyle/>
          <a:p>
            <a:endParaRPr lang="zh-CN" altLang="en-US"/>
          </a:p>
        </p:txBody>
      </p:sp>
      <p:sp>
        <p:nvSpPr>
          <p:cNvPr id="25676" name="Line 83"/>
          <p:cNvSpPr>
            <a:spLocks noChangeShapeType="1"/>
          </p:cNvSpPr>
          <p:nvPr/>
        </p:nvSpPr>
        <p:spPr bwMode="auto">
          <a:xfrm>
            <a:off x="500380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5677" name="Line 84"/>
          <p:cNvSpPr>
            <a:spLocks noChangeShapeType="1"/>
          </p:cNvSpPr>
          <p:nvPr/>
        </p:nvSpPr>
        <p:spPr bwMode="auto">
          <a:xfrm>
            <a:off x="4429125"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5678" name="Text Box 85"/>
          <p:cNvSpPr txBox="1">
            <a:spLocks noChangeArrowheads="1"/>
          </p:cNvSpPr>
          <p:nvPr/>
        </p:nvSpPr>
        <p:spPr bwMode="auto">
          <a:xfrm>
            <a:off x="112713" y="1986434"/>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归零制</a:t>
            </a:r>
          </a:p>
        </p:txBody>
      </p:sp>
      <p:sp>
        <p:nvSpPr>
          <p:cNvPr id="25679" name="Text Box 86"/>
          <p:cNvSpPr txBox="1">
            <a:spLocks noChangeArrowheads="1"/>
          </p:cNvSpPr>
          <p:nvPr/>
        </p:nvSpPr>
        <p:spPr bwMode="auto">
          <a:xfrm>
            <a:off x="112713" y="2707159"/>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不归零制</a:t>
            </a:r>
          </a:p>
        </p:txBody>
      </p:sp>
      <p:sp>
        <p:nvSpPr>
          <p:cNvPr id="25680" name="Line 87"/>
          <p:cNvSpPr>
            <a:spLocks noChangeShapeType="1"/>
          </p:cNvSpPr>
          <p:nvPr/>
        </p:nvSpPr>
        <p:spPr bwMode="auto">
          <a:xfrm>
            <a:off x="2771775" y="2707159"/>
            <a:ext cx="576263" cy="0"/>
          </a:xfrm>
          <a:prstGeom prst="line">
            <a:avLst/>
          </a:prstGeom>
          <a:noFill/>
          <a:ln w="28575">
            <a:solidFill>
              <a:schemeClr val="tx1"/>
            </a:solidFill>
            <a:round/>
            <a:headEnd/>
            <a:tailEnd/>
          </a:ln>
        </p:spPr>
        <p:txBody>
          <a:bodyPr wrap="none" anchor="ctr"/>
          <a:lstStyle/>
          <a:p>
            <a:endParaRPr lang="zh-CN" altLang="en-US"/>
          </a:p>
        </p:txBody>
      </p:sp>
      <p:sp>
        <p:nvSpPr>
          <p:cNvPr id="25681" name="Line 88"/>
          <p:cNvSpPr>
            <a:spLocks noChangeShapeType="1"/>
          </p:cNvSpPr>
          <p:nvPr/>
        </p:nvSpPr>
        <p:spPr bwMode="auto">
          <a:xfrm>
            <a:off x="3348038" y="3138959"/>
            <a:ext cx="576262" cy="0"/>
          </a:xfrm>
          <a:prstGeom prst="line">
            <a:avLst/>
          </a:prstGeom>
          <a:noFill/>
          <a:ln w="28575">
            <a:solidFill>
              <a:schemeClr val="tx1"/>
            </a:solidFill>
            <a:round/>
            <a:headEnd/>
            <a:tailEnd/>
          </a:ln>
        </p:spPr>
        <p:txBody>
          <a:bodyPr wrap="none" anchor="ctr"/>
          <a:lstStyle/>
          <a:p>
            <a:endParaRPr lang="zh-CN" altLang="en-US"/>
          </a:p>
        </p:txBody>
      </p:sp>
      <p:sp>
        <p:nvSpPr>
          <p:cNvPr id="25682" name="Line 89"/>
          <p:cNvSpPr>
            <a:spLocks noChangeShapeType="1"/>
          </p:cNvSpPr>
          <p:nvPr/>
        </p:nvSpPr>
        <p:spPr bwMode="auto">
          <a:xfrm>
            <a:off x="334803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5683" name="Line 90"/>
          <p:cNvSpPr>
            <a:spLocks noChangeShapeType="1"/>
          </p:cNvSpPr>
          <p:nvPr/>
        </p:nvSpPr>
        <p:spPr bwMode="auto">
          <a:xfrm>
            <a:off x="3924300"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5684" name="Line 91"/>
          <p:cNvSpPr>
            <a:spLocks noChangeShapeType="1"/>
          </p:cNvSpPr>
          <p:nvPr/>
        </p:nvSpPr>
        <p:spPr bwMode="auto">
          <a:xfrm>
            <a:off x="3924300" y="2707159"/>
            <a:ext cx="1728788" cy="0"/>
          </a:xfrm>
          <a:prstGeom prst="line">
            <a:avLst/>
          </a:prstGeom>
          <a:noFill/>
          <a:ln w="28575">
            <a:solidFill>
              <a:schemeClr val="tx1"/>
            </a:solidFill>
            <a:round/>
            <a:headEnd/>
            <a:tailEnd/>
          </a:ln>
        </p:spPr>
        <p:txBody>
          <a:bodyPr wrap="none" anchor="ctr"/>
          <a:lstStyle/>
          <a:p>
            <a:endParaRPr lang="zh-CN" altLang="en-US"/>
          </a:p>
        </p:txBody>
      </p:sp>
      <p:sp>
        <p:nvSpPr>
          <p:cNvPr id="25685" name="Line 92"/>
          <p:cNvSpPr>
            <a:spLocks noChangeShapeType="1"/>
          </p:cNvSpPr>
          <p:nvPr/>
        </p:nvSpPr>
        <p:spPr bwMode="auto">
          <a:xfrm>
            <a:off x="565308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5686" name="Line 93"/>
          <p:cNvSpPr>
            <a:spLocks noChangeShapeType="1"/>
          </p:cNvSpPr>
          <p:nvPr/>
        </p:nvSpPr>
        <p:spPr bwMode="auto">
          <a:xfrm>
            <a:off x="5653088" y="3138959"/>
            <a:ext cx="1727200" cy="0"/>
          </a:xfrm>
          <a:prstGeom prst="line">
            <a:avLst/>
          </a:prstGeom>
          <a:noFill/>
          <a:ln w="28575">
            <a:solidFill>
              <a:schemeClr val="tx1"/>
            </a:solidFill>
            <a:round/>
            <a:headEnd/>
            <a:tailEnd/>
          </a:ln>
        </p:spPr>
        <p:txBody>
          <a:bodyPr wrap="none" anchor="ctr"/>
          <a:lstStyle/>
          <a:p>
            <a:endParaRPr lang="zh-CN" altLang="en-US"/>
          </a:p>
        </p:txBody>
      </p:sp>
      <p:sp>
        <p:nvSpPr>
          <p:cNvPr id="25687" name="Line 94"/>
          <p:cNvSpPr>
            <a:spLocks noChangeShapeType="1"/>
          </p:cNvSpPr>
          <p:nvPr/>
        </p:nvSpPr>
        <p:spPr bwMode="auto">
          <a:xfrm>
            <a:off x="738028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5688" name="Line 95"/>
          <p:cNvSpPr>
            <a:spLocks noChangeShapeType="1"/>
          </p:cNvSpPr>
          <p:nvPr/>
        </p:nvSpPr>
        <p:spPr bwMode="auto">
          <a:xfrm>
            <a:off x="7380288" y="2707159"/>
            <a:ext cx="576262" cy="0"/>
          </a:xfrm>
          <a:prstGeom prst="line">
            <a:avLst/>
          </a:prstGeom>
          <a:noFill/>
          <a:ln w="28575">
            <a:solidFill>
              <a:schemeClr val="tx1"/>
            </a:solidFill>
            <a:round/>
            <a:headEnd/>
            <a:tailEnd/>
          </a:ln>
        </p:spPr>
        <p:txBody>
          <a:bodyPr wrap="none" anchor="ctr"/>
          <a:lstStyle/>
          <a:p>
            <a:endParaRPr lang="zh-CN" altLang="en-US"/>
          </a:p>
        </p:txBody>
      </p:sp>
      <p:sp>
        <p:nvSpPr>
          <p:cNvPr id="25689" name="Line 97"/>
          <p:cNvSpPr>
            <a:spLocks noChangeShapeType="1"/>
          </p:cNvSpPr>
          <p:nvPr/>
        </p:nvSpPr>
        <p:spPr bwMode="auto">
          <a:xfrm>
            <a:off x="2771775"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5690" name="Line 98"/>
          <p:cNvSpPr>
            <a:spLocks noChangeShapeType="1"/>
          </p:cNvSpPr>
          <p:nvPr/>
        </p:nvSpPr>
        <p:spPr bwMode="auto">
          <a:xfrm>
            <a:off x="2771775" y="3426296"/>
            <a:ext cx="1152525" cy="0"/>
          </a:xfrm>
          <a:prstGeom prst="line">
            <a:avLst/>
          </a:prstGeom>
          <a:noFill/>
          <a:ln w="28575">
            <a:solidFill>
              <a:schemeClr val="tx1"/>
            </a:solidFill>
            <a:round/>
            <a:headEnd/>
            <a:tailEnd/>
          </a:ln>
        </p:spPr>
        <p:txBody>
          <a:bodyPr wrap="none" anchor="ctr"/>
          <a:lstStyle/>
          <a:p>
            <a:endParaRPr lang="zh-CN" altLang="en-US"/>
          </a:p>
        </p:txBody>
      </p:sp>
      <p:sp>
        <p:nvSpPr>
          <p:cNvPr id="25691" name="Line 99"/>
          <p:cNvSpPr>
            <a:spLocks noChangeShapeType="1"/>
          </p:cNvSpPr>
          <p:nvPr/>
        </p:nvSpPr>
        <p:spPr bwMode="auto">
          <a:xfrm>
            <a:off x="3924300"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5692" name="Line 100"/>
          <p:cNvSpPr>
            <a:spLocks noChangeShapeType="1"/>
          </p:cNvSpPr>
          <p:nvPr/>
        </p:nvSpPr>
        <p:spPr bwMode="auto">
          <a:xfrm>
            <a:off x="4500563"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5693" name="Line 101"/>
          <p:cNvSpPr>
            <a:spLocks noChangeShapeType="1"/>
          </p:cNvSpPr>
          <p:nvPr/>
        </p:nvSpPr>
        <p:spPr bwMode="auto">
          <a:xfrm>
            <a:off x="5076825"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5694" name="Line 102"/>
          <p:cNvSpPr>
            <a:spLocks noChangeShapeType="1"/>
          </p:cNvSpPr>
          <p:nvPr/>
        </p:nvSpPr>
        <p:spPr bwMode="auto">
          <a:xfrm>
            <a:off x="3924300" y="3858096"/>
            <a:ext cx="576263" cy="0"/>
          </a:xfrm>
          <a:prstGeom prst="line">
            <a:avLst/>
          </a:prstGeom>
          <a:noFill/>
          <a:ln w="28575">
            <a:solidFill>
              <a:schemeClr val="tx1"/>
            </a:solidFill>
            <a:round/>
            <a:headEnd/>
            <a:tailEnd/>
          </a:ln>
        </p:spPr>
        <p:txBody>
          <a:bodyPr wrap="none" anchor="ctr"/>
          <a:lstStyle/>
          <a:p>
            <a:endParaRPr lang="zh-CN" altLang="en-US"/>
          </a:p>
        </p:txBody>
      </p:sp>
      <p:sp>
        <p:nvSpPr>
          <p:cNvPr id="25695" name="Line 103"/>
          <p:cNvSpPr>
            <a:spLocks noChangeShapeType="1"/>
          </p:cNvSpPr>
          <p:nvPr/>
        </p:nvSpPr>
        <p:spPr bwMode="auto">
          <a:xfrm>
            <a:off x="4500563" y="3426296"/>
            <a:ext cx="576262" cy="0"/>
          </a:xfrm>
          <a:prstGeom prst="line">
            <a:avLst/>
          </a:prstGeom>
          <a:noFill/>
          <a:ln w="28575">
            <a:solidFill>
              <a:schemeClr val="tx1"/>
            </a:solidFill>
            <a:round/>
            <a:headEnd/>
            <a:tailEnd/>
          </a:ln>
        </p:spPr>
        <p:txBody>
          <a:bodyPr wrap="none" anchor="ctr"/>
          <a:lstStyle/>
          <a:p>
            <a:endParaRPr lang="zh-CN" altLang="en-US"/>
          </a:p>
        </p:txBody>
      </p:sp>
      <p:sp>
        <p:nvSpPr>
          <p:cNvPr id="25696" name="Line 104"/>
          <p:cNvSpPr>
            <a:spLocks noChangeShapeType="1"/>
          </p:cNvSpPr>
          <p:nvPr/>
        </p:nvSpPr>
        <p:spPr bwMode="auto">
          <a:xfrm>
            <a:off x="5076825" y="3858096"/>
            <a:ext cx="2303463" cy="0"/>
          </a:xfrm>
          <a:prstGeom prst="line">
            <a:avLst/>
          </a:prstGeom>
          <a:noFill/>
          <a:ln w="28575">
            <a:solidFill>
              <a:schemeClr val="tx1"/>
            </a:solidFill>
            <a:round/>
            <a:headEnd/>
            <a:tailEnd/>
          </a:ln>
        </p:spPr>
        <p:txBody>
          <a:bodyPr wrap="none" anchor="ctr"/>
          <a:lstStyle/>
          <a:p>
            <a:endParaRPr lang="zh-CN" altLang="en-US"/>
          </a:p>
        </p:txBody>
      </p:sp>
      <p:sp>
        <p:nvSpPr>
          <p:cNvPr id="25697" name="Line 105"/>
          <p:cNvSpPr>
            <a:spLocks noChangeShapeType="1"/>
          </p:cNvSpPr>
          <p:nvPr/>
        </p:nvSpPr>
        <p:spPr bwMode="auto">
          <a:xfrm>
            <a:off x="7380288"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5698" name="Line 106"/>
          <p:cNvSpPr>
            <a:spLocks noChangeShapeType="1"/>
          </p:cNvSpPr>
          <p:nvPr/>
        </p:nvSpPr>
        <p:spPr bwMode="auto">
          <a:xfrm>
            <a:off x="7380288" y="3426296"/>
            <a:ext cx="576262" cy="0"/>
          </a:xfrm>
          <a:prstGeom prst="line">
            <a:avLst/>
          </a:prstGeom>
          <a:noFill/>
          <a:ln w="28575">
            <a:solidFill>
              <a:schemeClr val="tx1"/>
            </a:solidFill>
            <a:round/>
            <a:headEnd/>
            <a:tailEnd/>
          </a:ln>
        </p:spPr>
        <p:txBody>
          <a:bodyPr wrap="none" anchor="ctr"/>
          <a:lstStyle/>
          <a:p>
            <a:endParaRPr lang="zh-CN" altLang="en-US"/>
          </a:p>
        </p:txBody>
      </p:sp>
      <p:sp>
        <p:nvSpPr>
          <p:cNvPr id="25699" name="Line 107"/>
          <p:cNvSpPr>
            <a:spLocks noChangeShapeType="1"/>
          </p:cNvSpPr>
          <p:nvPr/>
        </p:nvSpPr>
        <p:spPr bwMode="auto">
          <a:xfrm>
            <a:off x="305911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0" name="Line 108"/>
          <p:cNvSpPr>
            <a:spLocks noChangeShapeType="1"/>
          </p:cNvSpPr>
          <p:nvPr/>
        </p:nvSpPr>
        <p:spPr bwMode="auto">
          <a:xfrm>
            <a:off x="334803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1" name="Line 109"/>
          <p:cNvSpPr>
            <a:spLocks noChangeShapeType="1"/>
          </p:cNvSpPr>
          <p:nvPr/>
        </p:nvSpPr>
        <p:spPr bwMode="auto">
          <a:xfrm>
            <a:off x="39243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2" name="Line 110"/>
          <p:cNvSpPr>
            <a:spLocks noChangeShapeType="1"/>
          </p:cNvSpPr>
          <p:nvPr/>
        </p:nvSpPr>
        <p:spPr bwMode="auto">
          <a:xfrm>
            <a:off x="421163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3" name="Line 111"/>
          <p:cNvSpPr>
            <a:spLocks noChangeShapeType="1"/>
          </p:cNvSpPr>
          <p:nvPr/>
        </p:nvSpPr>
        <p:spPr bwMode="auto">
          <a:xfrm>
            <a:off x="45005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4" name="Line 112"/>
          <p:cNvSpPr>
            <a:spLocks noChangeShapeType="1"/>
          </p:cNvSpPr>
          <p:nvPr/>
        </p:nvSpPr>
        <p:spPr bwMode="auto">
          <a:xfrm>
            <a:off x="47879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5" name="Line 113"/>
          <p:cNvSpPr>
            <a:spLocks noChangeShapeType="1"/>
          </p:cNvSpPr>
          <p:nvPr/>
        </p:nvSpPr>
        <p:spPr bwMode="auto">
          <a:xfrm>
            <a:off x="50768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6" name="Line 114"/>
          <p:cNvSpPr>
            <a:spLocks noChangeShapeType="1"/>
          </p:cNvSpPr>
          <p:nvPr/>
        </p:nvSpPr>
        <p:spPr bwMode="auto">
          <a:xfrm>
            <a:off x="53641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7" name="Line 115"/>
          <p:cNvSpPr>
            <a:spLocks noChangeShapeType="1"/>
          </p:cNvSpPr>
          <p:nvPr/>
        </p:nvSpPr>
        <p:spPr bwMode="auto">
          <a:xfrm>
            <a:off x="56515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8" name="Line 116"/>
          <p:cNvSpPr>
            <a:spLocks noChangeShapeType="1"/>
          </p:cNvSpPr>
          <p:nvPr/>
        </p:nvSpPr>
        <p:spPr bwMode="auto">
          <a:xfrm>
            <a:off x="62277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09" name="Line 117"/>
          <p:cNvSpPr>
            <a:spLocks noChangeShapeType="1"/>
          </p:cNvSpPr>
          <p:nvPr/>
        </p:nvSpPr>
        <p:spPr bwMode="auto">
          <a:xfrm>
            <a:off x="68040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10" name="Line 118"/>
          <p:cNvSpPr>
            <a:spLocks noChangeShapeType="1"/>
          </p:cNvSpPr>
          <p:nvPr/>
        </p:nvSpPr>
        <p:spPr bwMode="auto">
          <a:xfrm>
            <a:off x="738028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11" name="Line 119"/>
          <p:cNvSpPr>
            <a:spLocks noChangeShapeType="1"/>
          </p:cNvSpPr>
          <p:nvPr/>
        </p:nvSpPr>
        <p:spPr bwMode="auto">
          <a:xfrm>
            <a:off x="76676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12" name="Line 120"/>
          <p:cNvSpPr>
            <a:spLocks noChangeShapeType="1"/>
          </p:cNvSpPr>
          <p:nvPr/>
        </p:nvSpPr>
        <p:spPr bwMode="auto">
          <a:xfrm>
            <a:off x="795655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5713" name="Line 121"/>
          <p:cNvSpPr>
            <a:spLocks noChangeShapeType="1"/>
          </p:cNvSpPr>
          <p:nvPr/>
        </p:nvSpPr>
        <p:spPr bwMode="auto">
          <a:xfrm>
            <a:off x="2771775" y="4147021"/>
            <a:ext cx="287338" cy="0"/>
          </a:xfrm>
          <a:prstGeom prst="line">
            <a:avLst/>
          </a:prstGeom>
          <a:noFill/>
          <a:ln w="28575">
            <a:solidFill>
              <a:schemeClr val="tx1"/>
            </a:solidFill>
            <a:round/>
            <a:headEnd/>
            <a:tailEnd/>
          </a:ln>
        </p:spPr>
        <p:txBody>
          <a:bodyPr wrap="none" anchor="ctr"/>
          <a:lstStyle/>
          <a:p>
            <a:endParaRPr lang="zh-CN" altLang="en-US"/>
          </a:p>
        </p:txBody>
      </p:sp>
      <p:sp>
        <p:nvSpPr>
          <p:cNvPr id="25714" name="Line 122"/>
          <p:cNvSpPr>
            <a:spLocks noChangeShapeType="1"/>
          </p:cNvSpPr>
          <p:nvPr/>
        </p:nvSpPr>
        <p:spPr bwMode="auto">
          <a:xfrm>
            <a:off x="3059113"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5715" name="Line 123"/>
          <p:cNvSpPr>
            <a:spLocks noChangeShapeType="1"/>
          </p:cNvSpPr>
          <p:nvPr/>
        </p:nvSpPr>
        <p:spPr bwMode="auto">
          <a:xfrm>
            <a:off x="3348038" y="4147021"/>
            <a:ext cx="576262" cy="0"/>
          </a:xfrm>
          <a:prstGeom prst="line">
            <a:avLst/>
          </a:prstGeom>
          <a:noFill/>
          <a:ln w="28575">
            <a:solidFill>
              <a:schemeClr val="tx1"/>
            </a:solidFill>
            <a:round/>
            <a:headEnd/>
            <a:tailEnd/>
          </a:ln>
        </p:spPr>
        <p:txBody>
          <a:bodyPr wrap="none" anchor="ctr"/>
          <a:lstStyle/>
          <a:p>
            <a:endParaRPr lang="zh-CN" altLang="en-US"/>
          </a:p>
        </p:txBody>
      </p:sp>
      <p:sp>
        <p:nvSpPr>
          <p:cNvPr id="25716" name="Line 124"/>
          <p:cNvSpPr>
            <a:spLocks noChangeShapeType="1"/>
          </p:cNvSpPr>
          <p:nvPr/>
        </p:nvSpPr>
        <p:spPr bwMode="auto">
          <a:xfrm>
            <a:off x="3924300"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5717" name="Line 125"/>
          <p:cNvSpPr>
            <a:spLocks noChangeShapeType="1"/>
          </p:cNvSpPr>
          <p:nvPr/>
        </p:nvSpPr>
        <p:spPr bwMode="auto">
          <a:xfrm>
            <a:off x="4211638"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5718" name="Line 126"/>
          <p:cNvSpPr>
            <a:spLocks noChangeShapeType="1"/>
          </p:cNvSpPr>
          <p:nvPr/>
        </p:nvSpPr>
        <p:spPr bwMode="auto">
          <a:xfrm>
            <a:off x="4500563"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5719" name="Line 127"/>
          <p:cNvSpPr>
            <a:spLocks noChangeShapeType="1"/>
          </p:cNvSpPr>
          <p:nvPr/>
        </p:nvSpPr>
        <p:spPr bwMode="auto">
          <a:xfrm>
            <a:off x="4787900"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5720" name="Line 128"/>
          <p:cNvSpPr>
            <a:spLocks noChangeShapeType="1"/>
          </p:cNvSpPr>
          <p:nvPr/>
        </p:nvSpPr>
        <p:spPr bwMode="auto">
          <a:xfrm>
            <a:off x="5076825"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5721" name="Line 129"/>
          <p:cNvSpPr>
            <a:spLocks noChangeShapeType="1"/>
          </p:cNvSpPr>
          <p:nvPr/>
        </p:nvSpPr>
        <p:spPr bwMode="auto">
          <a:xfrm>
            <a:off x="5364163"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5722" name="Line 130"/>
          <p:cNvSpPr>
            <a:spLocks noChangeShapeType="1"/>
          </p:cNvSpPr>
          <p:nvPr/>
        </p:nvSpPr>
        <p:spPr bwMode="auto">
          <a:xfrm>
            <a:off x="5651500" y="4578821"/>
            <a:ext cx="576263" cy="0"/>
          </a:xfrm>
          <a:prstGeom prst="line">
            <a:avLst/>
          </a:prstGeom>
          <a:noFill/>
          <a:ln w="28575">
            <a:solidFill>
              <a:schemeClr val="tx1"/>
            </a:solidFill>
            <a:round/>
            <a:headEnd/>
            <a:tailEnd/>
          </a:ln>
        </p:spPr>
        <p:txBody>
          <a:bodyPr wrap="none" anchor="ctr"/>
          <a:lstStyle/>
          <a:p>
            <a:endParaRPr lang="zh-CN" altLang="en-US"/>
          </a:p>
        </p:txBody>
      </p:sp>
      <p:sp>
        <p:nvSpPr>
          <p:cNvPr id="25723" name="Line 131"/>
          <p:cNvSpPr>
            <a:spLocks noChangeShapeType="1"/>
          </p:cNvSpPr>
          <p:nvPr/>
        </p:nvSpPr>
        <p:spPr bwMode="auto">
          <a:xfrm>
            <a:off x="6227763" y="4147021"/>
            <a:ext cx="576262" cy="0"/>
          </a:xfrm>
          <a:prstGeom prst="line">
            <a:avLst/>
          </a:prstGeom>
          <a:noFill/>
          <a:ln w="28575">
            <a:solidFill>
              <a:schemeClr val="tx1"/>
            </a:solidFill>
            <a:round/>
            <a:headEnd/>
            <a:tailEnd/>
          </a:ln>
        </p:spPr>
        <p:txBody>
          <a:bodyPr wrap="none" anchor="ctr"/>
          <a:lstStyle/>
          <a:p>
            <a:endParaRPr lang="zh-CN" altLang="en-US"/>
          </a:p>
        </p:txBody>
      </p:sp>
      <p:sp>
        <p:nvSpPr>
          <p:cNvPr id="25724" name="Line 132"/>
          <p:cNvSpPr>
            <a:spLocks noChangeShapeType="1"/>
          </p:cNvSpPr>
          <p:nvPr/>
        </p:nvSpPr>
        <p:spPr bwMode="auto">
          <a:xfrm>
            <a:off x="6804025" y="4578821"/>
            <a:ext cx="576263" cy="0"/>
          </a:xfrm>
          <a:prstGeom prst="line">
            <a:avLst/>
          </a:prstGeom>
          <a:noFill/>
          <a:ln w="28575">
            <a:solidFill>
              <a:schemeClr val="tx1"/>
            </a:solidFill>
            <a:round/>
            <a:headEnd/>
            <a:tailEnd/>
          </a:ln>
        </p:spPr>
        <p:txBody>
          <a:bodyPr wrap="none" anchor="ctr"/>
          <a:lstStyle/>
          <a:p>
            <a:endParaRPr lang="zh-CN" altLang="en-US"/>
          </a:p>
        </p:txBody>
      </p:sp>
      <p:sp>
        <p:nvSpPr>
          <p:cNvPr id="25725" name="Line 133"/>
          <p:cNvSpPr>
            <a:spLocks noChangeShapeType="1"/>
          </p:cNvSpPr>
          <p:nvPr/>
        </p:nvSpPr>
        <p:spPr bwMode="auto">
          <a:xfrm>
            <a:off x="7380288"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5726" name="Line 134"/>
          <p:cNvSpPr>
            <a:spLocks noChangeShapeType="1"/>
          </p:cNvSpPr>
          <p:nvPr/>
        </p:nvSpPr>
        <p:spPr bwMode="auto">
          <a:xfrm>
            <a:off x="7667625"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5727" name="Line 135"/>
          <p:cNvSpPr>
            <a:spLocks noChangeShapeType="1"/>
          </p:cNvSpPr>
          <p:nvPr/>
        </p:nvSpPr>
        <p:spPr bwMode="auto">
          <a:xfrm>
            <a:off x="305911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28" name="Line 136"/>
          <p:cNvSpPr>
            <a:spLocks noChangeShapeType="1"/>
          </p:cNvSpPr>
          <p:nvPr/>
        </p:nvSpPr>
        <p:spPr bwMode="auto">
          <a:xfrm>
            <a:off x="2771775" y="4866159"/>
            <a:ext cx="287338" cy="0"/>
          </a:xfrm>
          <a:prstGeom prst="line">
            <a:avLst/>
          </a:prstGeom>
          <a:noFill/>
          <a:ln w="28575">
            <a:solidFill>
              <a:schemeClr val="tx1"/>
            </a:solidFill>
            <a:round/>
            <a:headEnd/>
            <a:tailEnd/>
          </a:ln>
        </p:spPr>
        <p:txBody>
          <a:bodyPr wrap="none" anchor="ctr"/>
          <a:lstStyle/>
          <a:p>
            <a:endParaRPr lang="zh-CN" altLang="en-US"/>
          </a:p>
        </p:txBody>
      </p:sp>
      <p:sp>
        <p:nvSpPr>
          <p:cNvPr id="25729" name="Line 137"/>
          <p:cNvSpPr>
            <a:spLocks noChangeShapeType="1"/>
          </p:cNvSpPr>
          <p:nvPr/>
        </p:nvSpPr>
        <p:spPr bwMode="auto">
          <a:xfrm>
            <a:off x="4211638"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30" name="Line 138"/>
          <p:cNvSpPr>
            <a:spLocks noChangeShapeType="1"/>
          </p:cNvSpPr>
          <p:nvPr/>
        </p:nvSpPr>
        <p:spPr bwMode="auto">
          <a:xfrm>
            <a:off x="3059113" y="5299546"/>
            <a:ext cx="1152525" cy="0"/>
          </a:xfrm>
          <a:prstGeom prst="line">
            <a:avLst/>
          </a:prstGeom>
          <a:noFill/>
          <a:ln w="28575">
            <a:solidFill>
              <a:schemeClr val="tx1"/>
            </a:solidFill>
            <a:round/>
            <a:headEnd/>
            <a:tailEnd/>
          </a:ln>
        </p:spPr>
        <p:txBody>
          <a:bodyPr wrap="none" anchor="ctr"/>
          <a:lstStyle/>
          <a:p>
            <a:endParaRPr lang="zh-CN" altLang="en-US"/>
          </a:p>
        </p:txBody>
      </p:sp>
      <p:sp>
        <p:nvSpPr>
          <p:cNvPr id="25731" name="Line 139"/>
          <p:cNvSpPr>
            <a:spLocks noChangeShapeType="1"/>
          </p:cNvSpPr>
          <p:nvPr/>
        </p:nvSpPr>
        <p:spPr bwMode="auto">
          <a:xfrm>
            <a:off x="4787900"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32" name="Line 140"/>
          <p:cNvSpPr>
            <a:spLocks noChangeShapeType="1"/>
          </p:cNvSpPr>
          <p:nvPr/>
        </p:nvSpPr>
        <p:spPr bwMode="auto">
          <a:xfrm>
            <a:off x="536416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33" name="Line 141"/>
          <p:cNvSpPr>
            <a:spLocks noChangeShapeType="1"/>
          </p:cNvSpPr>
          <p:nvPr/>
        </p:nvSpPr>
        <p:spPr bwMode="auto">
          <a:xfrm>
            <a:off x="4211638" y="4866159"/>
            <a:ext cx="576262" cy="0"/>
          </a:xfrm>
          <a:prstGeom prst="line">
            <a:avLst/>
          </a:prstGeom>
          <a:noFill/>
          <a:ln w="28575">
            <a:solidFill>
              <a:schemeClr val="tx1"/>
            </a:solidFill>
            <a:round/>
            <a:headEnd/>
            <a:tailEnd/>
          </a:ln>
        </p:spPr>
        <p:txBody>
          <a:bodyPr wrap="none" anchor="ctr"/>
          <a:lstStyle/>
          <a:p>
            <a:endParaRPr lang="zh-CN" altLang="en-US"/>
          </a:p>
        </p:txBody>
      </p:sp>
      <p:sp>
        <p:nvSpPr>
          <p:cNvPr id="25734" name="Line 142"/>
          <p:cNvSpPr>
            <a:spLocks noChangeShapeType="1"/>
          </p:cNvSpPr>
          <p:nvPr/>
        </p:nvSpPr>
        <p:spPr bwMode="auto">
          <a:xfrm>
            <a:off x="4787900" y="5299546"/>
            <a:ext cx="576263" cy="0"/>
          </a:xfrm>
          <a:prstGeom prst="line">
            <a:avLst/>
          </a:prstGeom>
          <a:noFill/>
          <a:ln w="28575">
            <a:solidFill>
              <a:schemeClr val="tx1"/>
            </a:solidFill>
            <a:round/>
            <a:headEnd/>
            <a:tailEnd/>
          </a:ln>
        </p:spPr>
        <p:txBody>
          <a:bodyPr wrap="none" anchor="ctr"/>
          <a:lstStyle/>
          <a:p>
            <a:endParaRPr lang="zh-CN" altLang="en-US"/>
          </a:p>
        </p:txBody>
      </p:sp>
      <p:sp>
        <p:nvSpPr>
          <p:cNvPr id="25735" name="Line 143"/>
          <p:cNvSpPr>
            <a:spLocks noChangeShapeType="1"/>
          </p:cNvSpPr>
          <p:nvPr/>
        </p:nvSpPr>
        <p:spPr bwMode="auto">
          <a:xfrm>
            <a:off x="5364163" y="4866159"/>
            <a:ext cx="863600" cy="0"/>
          </a:xfrm>
          <a:prstGeom prst="line">
            <a:avLst/>
          </a:prstGeom>
          <a:noFill/>
          <a:ln w="28575">
            <a:solidFill>
              <a:schemeClr val="tx1"/>
            </a:solidFill>
            <a:round/>
            <a:headEnd/>
            <a:tailEnd/>
          </a:ln>
        </p:spPr>
        <p:txBody>
          <a:bodyPr wrap="none" anchor="ctr"/>
          <a:lstStyle/>
          <a:p>
            <a:endParaRPr lang="zh-CN" altLang="en-US"/>
          </a:p>
        </p:txBody>
      </p:sp>
      <p:sp>
        <p:nvSpPr>
          <p:cNvPr id="25736" name="Line 144"/>
          <p:cNvSpPr>
            <a:spLocks noChangeShapeType="1"/>
          </p:cNvSpPr>
          <p:nvPr/>
        </p:nvSpPr>
        <p:spPr bwMode="auto">
          <a:xfrm>
            <a:off x="622776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37" name="Line 145"/>
          <p:cNvSpPr>
            <a:spLocks noChangeShapeType="1"/>
          </p:cNvSpPr>
          <p:nvPr/>
        </p:nvSpPr>
        <p:spPr bwMode="auto">
          <a:xfrm>
            <a:off x="6804025"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38" name="Line 146"/>
          <p:cNvSpPr>
            <a:spLocks noChangeShapeType="1"/>
          </p:cNvSpPr>
          <p:nvPr/>
        </p:nvSpPr>
        <p:spPr bwMode="auto">
          <a:xfrm>
            <a:off x="6227763" y="5297959"/>
            <a:ext cx="576262" cy="0"/>
          </a:xfrm>
          <a:prstGeom prst="line">
            <a:avLst/>
          </a:prstGeom>
          <a:noFill/>
          <a:ln w="28575">
            <a:solidFill>
              <a:schemeClr val="tx1"/>
            </a:solidFill>
            <a:round/>
            <a:headEnd/>
            <a:tailEnd/>
          </a:ln>
        </p:spPr>
        <p:txBody>
          <a:bodyPr wrap="none" anchor="ctr"/>
          <a:lstStyle/>
          <a:p>
            <a:endParaRPr lang="zh-CN" altLang="en-US"/>
          </a:p>
        </p:txBody>
      </p:sp>
      <p:sp>
        <p:nvSpPr>
          <p:cNvPr id="25739" name="Line 147"/>
          <p:cNvSpPr>
            <a:spLocks noChangeShapeType="1"/>
          </p:cNvSpPr>
          <p:nvPr/>
        </p:nvSpPr>
        <p:spPr bwMode="auto">
          <a:xfrm>
            <a:off x="6804025" y="4866159"/>
            <a:ext cx="863600" cy="0"/>
          </a:xfrm>
          <a:prstGeom prst="line">
            <a:avLst/>
          </a:prstGeom>
          <a:noFill/>
          <a:ln w="28575">
            <a:solidFill>
              <a:schemeClr val="tx1"/>
            </a:solidFill>
            <a:round/>
            <a:headEnd/>
            <a:tailEnd/>
          </a:ln>
        </p:spPr>
        <p:txBody>
          <a:bodyPr wrap="none" anchor="ctr"/>
          <a:lstStyle/>
          <a:p>
            <a:endParaRPr lang="zh-CN" altLang="en-US"/>
          </a:p>
        </p:txBody>
      </p:sp>
      <p:sp>
        <p:nvSpPr>
          <p:cNvPr id="25740" name="Line 148"/>
          <p:cNvSpPr>
            <a:spLocks noChangeShapeType="1"/>
          </p:cNvSpPr>
          <p:nvPr/>
        </p:nvSpPr>
        <p:spPr bwMode="auto">
          <a:xfrm>
            <a:off x="7667625"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5741" name="Line 149"/>
          <p:cNvSpPr>
            <a:spLocks noChangeShapeType="1"/>
          </p:cNvSpPr>
          <p:nvPr/>
        </p:nvSpPr>
        <p:spPr bwMode="auto">
          <a:xfrm>
            <a:off x="7667625" y="5299546"/>
            <a:ext cx="288925" cy="0"/>
          </a:xfrm>
          <a:prstGeom prst="line">
            <a:avLst/>
          </a:prstGeom>
          <a:noFill/>
          <a:ln w="28575">
            <a:solidFill>
              <a:schemeClr val="tx1"/>
            </a:solidFill>
            <a:round/>
            <a:headEnd/>
            <a:tailEnd/>
          </a:ln>
        </p:spPr>
        <p:txBody>
          <a:bodyPr wrap="none" anchor="ctr"/>
          <a:lstStyle/>
          <a:p>
            <a:endParaRPr lang="zh-CN" altLang="en-US"/>
          </a:p>
        </p:txBody>
      </p:sp>
      <p:sp>
        <p:nvSpPr>
          <p:cNvPr id="25742" name="Line 150"/>
          <p:cNvSpPr>
            <a:spLocks noChangeShapeType="1"/>
          </p:cNvSpPr>
          <p:nvPr/>
        </p:nvSpPr>
        <p:spPr bwMode="auto">
          <a:xfrm flipV="1">
            <a:off x="3059113"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3" name="Line 151"/>
          <p:cNvSpPr>
            <a:spLocks noChangeShapeType="1"/>
          </p:cNvSpPr>
          <p:nvPr/>
        </p:nvSpPr>
        <p:spPr bwMode="auto">
          <a:xfrm>
            <a:off x="3635375"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4" name="Line 152"/>
          <p:cNvSpPr>
            <a:spLocks noChangeShapeType="1"/>
          </p:cNvSpPr>
          <p:nvPr/>
        </p:nvSpPr>
        <p:spPr bwMode="auto">
          <a:xfrm flipV="1">
            <a:off x="4211638"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5" name="Line 153"/>
          <p:cNvSpPr>
            <a:spLocks noChangeShapeType="1"/>
          </p:cNvSpPr>
          <p:nvPr/>
        </p:nvSpPr>
        <p:spPr bwMode="auto">
          <a:xfrm flipV="1">
            <a:off x="4787900"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6" name="Line 154"/>
          <p:cNvSpPr>
            <a:spLocks noChangeShapeType="1"/>
          </p:cNvSpPr>
          <p:nvPr/>
        </p:nvSpPr>
        <p:spPr bwMode="auto">
          <a:xfrm flipV="1">
            <a:off x="5364163"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7" name="Line 155"/>
          <p:cNvSpPr>
            <a:spLocks noChangeShapeType="1"/>
          </p:cNvSpPr>
          <p:nvPr/>
        </p:nvSpPr>
        <p:spPr bwMode="auto">
          <a:xfrm>
            <a:off x="5940425"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8" name="Line 156"/>
          <p:cNvSpPr>
            <a:spLocks noChangeShapeType="1"/>
          </p:cNvSpPr>
          <p:nvPr/>
        </p:nvSpPr>
        <p:spPr bwMode="auto">
          <a:xfrm>
            <a:off x="6516688"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9" name="Line 157"/>
          <p:cNvSpPr>
            <a:spLocks noChangeShapeType="1"/>
          </p:cNvSpPr>
          <p:nvPr/>
        </p:nvSpPr>
        <p:spPr bwMode="auto">
          <a:xfrm>
            <a:off x="7092950"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50" name="Line 158"/>
          <p:cNvSpPr>
            <a:spLocks noChangeShapeType="1"/>
          </p:cNvSpPr>
          <p:nvPr/>
        </p:nvSpPr>
        <p:spPr bwMode="auto">
          <a:xfrm flipV="1">
            <a:off x="7667625"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51" name="Line 159"/>
          <p:cNvSpPr>
            <a:spLocks noChangeShapeType="1"/>
          </p:cNvSpPr>
          <p:nvPr/>
        </p:nvSpPr>
        <p:spPr bwMode="auto">
          <a:xfrm>
            <a:off x="2771775" y="6018684"/>
            <a:ext cx="287338" cy="0"/>
          </a:xfrm>
          <a:prstGeom prst="line">
            <a:avLst/>
          </a:prstGeom>
          <a:noFill/>
          <a:ln w="28575">
            <a:solidFill>
              <a:schemeClr val="tx1"/>
            </a:solidFill>
            <a:round/>
            <a:headEnd/>
            <a:tailEnd/>
          </a:ln>
        </p:spPr>
        <p:txBody>
          <a:bodyPr wrap="none" anchor="ctr"/>
          <a:lstStyle/>
          <a:p>
            <a:endParaRPr lang="zh-CN" altLang="en-US"/>
          </a:p>
        </p:txBody>
      </p:sp>
      <p:sp>
        <p:nvSpPr>
          <p:cNvPr id="25752" name="Line 160"/>
          <p:cNvSpPr>
            <a:spLocks noChangeShapeType="1"/>
          </p:cNvSpPr>
          <p:nvPr/>
        </p:nvSpPr>
        <p:spPr bwMode="auto">
          <a:xfrm>
            <a:off x="3059113" y="5586884"/>
            <a:ext cx="576262" cy="0"/>
          </a:xfrm>
          <a:prstGeom prst="line">
            <a:avLst/>
          </a:prstGeom>
          <a:noFill/>
          <a:ln w="28575">
            <a:solidFill>
              <a:schemeClr val="tx1"/>
            </a:solidFill>
            <a:round/>
            <a:headEnd/>
            <a:tailEnd/>
          </a:ln>
        </p:spPr>
        <p:txBody>
          <a:bodyPr wrap="none" anchor="ctr"/>
          <a:lstStyle/>
          <a:p>
            <a:endParaRPr lang="zh-CN" altLang="en-US"/>
          </a:p>
        </p:txBody>
      </p:sp>
      <p:sp>
        <p:nvSpPr>
          <p:cNvPr id="25753" name="Line 161"/>
          <p:cNvSpPr>
            <a:spLocks noChangeShapeType="1"/>
          </p:cNvSpPr>
          <p:nvPr/>
        </p:nvSpPr>
        <p:spPr bwMode="auto">
          <a:xfrm>
            <a:off x="3635375" y="6018684"/>
            <a:ext cx="576263" cy="0"/>
          </a:xfrm>
          <a:prstGeom prst="line">
            <a:avLst/>
          </a:prstGeom>
          <a:noFill/>
          <a:ln w="28575">
            <a:solidFill>
              <a:schemeClr val="tx1"/>
            </a:solidFill>
            <a:round/>
            <a:headEnd/>
            <a:tailEnd/>
          </a:ln>
        </p:spPr>
        <p:txBody>
          <a:bodyPr wrap="none" anchor="ctr"/>
          <a:lstStyle/>
          <a:p>
            <a:endParaRPr lang="zh-CN" altLang="en-US"/>
          </a:p>
        </p:txBody>
      </p:sp>
      <p:sp>
        <p:nvSpPr>
          <p:cNvPr id="25754" name="Line 162"/>
          <p:cNvSpPr>
            <a:spLocks noChangeShapeType="1"/>
          </p:cNvSpPr>
          <p:nvPr/>
        </p:nvSpPr>
        <p:spPr bwMode="auto">
          <a:xfrm>
            <a:off x="4211638"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5755" name="Line 163"/>
          <p:cNvSpPr>
            <a:spLocks noChangeShapeType="1"/>
          </p:cNvSpPr>
          <p:nvPr/>
        </p:nvSpPr>
        <p:spPr bwMode="auto">
          <a:xfrm>
            <a:off x="4500563"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5756" name="Line 164"/>
          <p:cNvSpPr>
            <a:spLocks noChangeShapeType="1"/>
          </p:cNvSpPr>
          <p:nvPr/>
        </p:nvSpPr>
        <p:spPr bwMode="auto">
          <a:xfrm>
            <a:off x="4500563"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5757" name="Line 165"/>
          <p:cNvSpPr>
            <a:spLocks noChangeShapeType="1"/>
          </p:cNvSpPr>
          <p:nvPr/>
        </p:nvSpPr>
        <p:spPr bwMode="auto">
          <a:xfrm>
            <a:off x="4787900"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5758" name="Line 166"/>
          <p:cNvSpPr>
            <a:spLocks noChangeShapeType="1"/>
          </p:cNvSpPr>
          <p:nvPr/>
        </p:nvSpPr>
        <p:spPr bwMode="auto">
          <a:xfrm>
            <a:off x="5076825"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5759" name="Line 167"/>
          <p:cNvSpPr>
            <a:spLocks noChangeShapeType="1"/>
          </p:cNvSpPr>
          <p:nvPr/>
        </p:nvSpPr>
        <p:spPr bwMode="auto">
          <a:xfrm>
            <a:off x="5076825"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5760" name="Line 168"/>
          <p:cNvSpPr>
            <a:spLocks noChangeShapeType="1"/>
          </p:cNvSpPr>
          <p:nvPr/>
        </p:nvSpPr>
        <p:spPr bwMode="auto">
          <a:xfrm>
            <a:off x="5364163" y="5586884"/>
            <a:ext cx="576262" cy="0"/>
          </a:xfrm>
          <a:prstGeom prst="line">
            <a:avLst/>
          </a:prstGeom>
          <a:noFill/>
          <a:ln w="28575">
            <a:solidFill>
              <a:schemeClr val="tx1"/>
            </a:solidFill>
            <a:round/>
            <a:headEnd/>
            <a:tailEnd/>
          </a:ln>
        </p:spPr>
        <p:txBody>
          <a:bodyPr wrap="none" anchor="ctr"/>
          <a:lstStyle/>
          <a:p>
            <a:endParaRPr lang="zh-CN" altLang="en-US"/>
          </a:p>
        </p:txBody>
      </p:sp>
      <p:sp>
        <p:nvSpPr>
          <p:cNvPr id="25761" name="Line 169"/>
          <p:cNvSpPr>
            <a:spLocks noChangeShapeType="1"/>
          </p:cNvSpPr>
          <p:nvPr/>
        </p:nvSpPr>
        <p:spPr bwMode="auto">
          <a:xfrm>
            <a:off x="5940425"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5762" name="Line 170"/>
          <p:cNvSpPr>
            <a:spLocks noChangeShapeType="1"/>
          </p:cNvSpPr>
          <p:nvPr/>
        </p:nvSpPr>
        <p:spPr bwMode="auto">
          <a:xfrm>
            <a:off x="6227763"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5763" name="Line 171"/>
          <p:cNvSpPr>
            <a:spLocks noChangeShapeType="1"/>
          </p:cNvSpPr>
          <p:nvPr/>
        </p:nvSpPr>
        <p:spPr bwMode="auto">
          <a:xfrm>
            <a:off x="6227763"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5764" name="Line 172"/>
          <p:cNvSpPr>
            <a:spLocks noChangeShapeType="1"/>
          </p:cNvSpPr>
          <p:nvPr/>
        </p:nvSpPr>
        <p:spPr bwMode="auto">
          <a:xfrm>
            <a:off x="6516688"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5765" name="Line 173"/>
          <p:cNvSpPr>
            <a:spLocks noChangeShapeType="1"/>
          </p:cNvSpPr>
          <p:nvPr/>
        </p:nvSpPr>
        <p:spPr bwMode="auto">
          <a:xfrm>
            <a:off x="6804025"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5766" name="Line 174"/>
          <p:cNvSpPr>
            <a:spLocks noChangeShapeType="1"/>
          </p:cNvSpPr>
          <p:nvPr/>
        </p:nvSpPr>
        <p:spPr bwMode="auto">
          <a:xfrm>
            <a:off x="6804025"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5767" name="Line 175"/>
          <p:cNvSpPr>
            <a:spLocks noChangeShapeType="1"/>
          </p:cNvSpPr>
          <p:nvPr/>
        </p:nvSpPr>
        <p:spPr bwMode="auto">
          <a:xfrm>
            <a:off x="7092950" y="6018684"/>
            <a:ext cx="576263" cy="0"/>
          </a:xfrm>
          <a:prstGeom prst="line">
            <a:avLst/>
          </a:prstGeom>
          <a:noFill/>
          <a:ln w="28575">
            <a:solidFill>
              <a:schemeClr val="tx1"/>
            </a:solidFill>
            <a:round/>
            <a:headEnd/>
            <a:tailEnd/>
          </a:ln>
        </p:spPr>
        <p:txBody>
          <a:bodyPr wrap="none" anchor="ctr"/>
          <a:lstStyle/>
          <a:p>
            <a:endParaRPr lang="zh-CN" altLang="en-US"/>
          </a:p>
        </p:txBody>
      </p:sp>
      <p:sp>
        <p:nvSpPr>
          <p:cNvPr id="25768" name="Line 176"/>
          <p:cNvSpPr>
            <a:spLocks noChangeShapeType="1"/>
          </p:cNvSpPr>
          <p:nvPr/>
        </p:nvSpPr>
        <p:spPr bwMode="auto">
          <a:xfrm>
            <a:off x="7667625"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5769" name="Text Box 177"/>
          <p:cNvSpPr txBox="1">
            <a:spLocks noChangeArrowheads="1"/>
          </p:cNvSpPr>
          <p:nvPr/>
        </p:nvSpPr>
        <p:spPr bwMode="auto">
          <a:xfrm>
            <a:off x="107950" y="4147021"/>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调频制</a:t>
            </a:r>
          </a:p>
        </p:txBody>
      </p:sp>
      <p:sp>
        <p:nvSpPr>
          <p:cNvPr id="25770" name="Text Box 178"/>
          <p:cNvSpPr txBox="1">
            <a:spLocks noChangeArrowheads="1"/>
          </p:cNvSpPr>
          <p:nvPr/>
        </p:nvSpPr>
        <p:spPr bwMode="auto">
          <a:xfrm>
            <a:off x="107950" y="4723284"/>
            <a:ext cx="1363663" cy="7016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改进</a:t>
            </a:r>
            <a:br>
              <a:rPr lang="zh-CN" altLang="en-US" sz="2000">
                <a:latin typeface="Arial" charset="0"/>
              </a:rPr>
            </a:br>
            <a:r>
              <a:rPr lang="zh-CN" altLang="en-US" sz="2000">
                <a:latin typeface="Arial" charset="0"/>
              </a:rPr>
              <a:t>调频制</a:t>
            </a:r>
          </a:p>
        </p:txBody>
      </p:sp>
      <p:sp>
        <p:nvSpPr>
          <p:cNvPr id="25771" name="Text Box 179"/>
          <p:cNvSpPr txBox="1">
            <a:spLocks noChangeArrowheads="1"/>
          </p:cNvSpPr>
          <p:nvPr/>
        </p:nvSpPr>
        <p:spPr bwMode="auto">
          <a:xfrm>
            <a:off x="107950" y="5586884"/>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调相制</a:t>
            </a:r>
          </a:p>
        </p:txBody>
      </p:sp>
      <p:sp>
        <p:nvSpPr>
          <p:cNvPr id="25772" name="Text Box 180"/>
          <p:cNvSpPr txBox="1">
            <a:spLocks noChangeArrowheads="1"/>
          </p:cNvSpPr>
          <p:nvPr/>
        </p:nvSpPr>
        <p:spPr bwMode="auto">
          <a:xfrm>
            <a:off x="3924300" y="2669059"/>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5773" name="Text Box 181"/>
          <p:cNvSpPr txBox="1">
            <a:spLocks noChangeArrowheads="1"/>
          </p:cNvSpPr>
          <p:nvPr/>
        </p:nvSpPr>
        <p:spPr bwMode="auto">
          <a:xfrm>
            <a:off x="5340350" y="3426296"/>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5774" name="TextBox 176"/>
          <p:cNvSpPr txBox="1">
            <a:spLocks noChangeArrowheads="1"/>
          </p:cNvSpPr>
          <p:nvPr/>
        </p:nvSpPr>
        <p:spPr bwMode="auto">
          <a:xfrm>
            <a:off x="0" y="3283421"/>
            <a:ext cx="1476375" cy="708025"/>
          </a:xfrm>
          <a:prstGeom prst="rect">
            <a:avLst/>
          </a:prstGeom>
          <a:noFill/>
          <a:ln w="9525">
            <a:noFill/>
            <a:miter lim="800000"/>
            <a:headEnd/>
            <a:tailEnd/>
          </a:ln>
        </p:spPr>
        <p:txBody>
          <a:bodyPr>
            <a:spAutoFit/>
          </a:bodyPr>
          <a:lstStyle/>
          <a:p>
            <a:pPr algn="r">
              <a:spcBef>
                <a:spcPct val="50000"/>
              </a:spcBef>
            </a:pPr>
            <a:r>
              <a:rPr lang="zh-CN" altLang="en-US" sz="2000"/>
              <a:t>见</a:t>
            </a:r>
            <a:r>
              <a:rPr lang="en-US" altLang="zh-CN" sz="2000"/>
              <a:t>“1”</a:t>
            </a:r>
            <a:r>
              <a:rPr lang="zh-CN" altLang="en-US" sz="2000"/>
              <a:t>就变不归零制</a:t>
            </a:r>
          </a:p>
        </p:txBody>
      </p:sp>
      <p:sp>
        <p:nvSpPr>
          <p:cNvPr id="3" name="标题 2">
            <a:extLst>
              <a:ext uri="{FF2B5EF4-FFF2-40B4-BE49-F238E27FC236}">
                <a16:creationId xmlns:a16="http://schemas.microsoft.com/office/drawing/2014/main" id="{F6D3DF33-9F02-4CFE-A9CE-13CA4A5A37A7}"/>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2.</a:t>
            </a:r>
            <a:r>
              <a:rPr lang="en-US" altLang="zh-CN" dirty="0"/>
              <a:t> </a:t>
            </a:r>
            <a:r>
              <a:rPr lang="zh-CN" altLang="en-US" dirty="0"/>
              <a:t>磁记录</a:t>
            </a:r>
            <a:r>
              <a:rPr lang="zh-CN" altLang="en-US" dirty="0">
                <a:solidFill>
                  <a:srgbClr val="FF6600"/>
                </a:solidFill>
              </a:rPr>
              <a:t>方式</a:t>
            </a:r>
            <a:endParaRPr lang="zh-CN" altLang="en-US" dirty="0"/>
          </a:p>
        </p:txBody>
      </p:sp>
      <p:sp>
        <p:nvSpPr>
          <p:cNvPr id="4" name="矩形 3">
            <a:extLst>
              <a:ext uri="{FF2B5EF4-FFF2-40B4-BE49-F238E27FC236}">
                <a16:creationId xmlns:a16="http://schemas.microsoft.com/office/drawing/2014/main" id="{649A4D8A-ACA9-4D63-8755-537E6A23058B}"/>
              </a:ext>
            </a:extLst>
          </p:cNvPr>
          <p:cNvSpPr/>
          <p:nvPr/>
        </p:nvSpPr>
        <p:spPr>
          <a:xfrm>
            <a:off x="203431" y="581779"/>
            <a:ext cx="8617041" cy="830997"/>
          </a:xfrm>
          <a:prstGeom prst="rect">
            <a:avLst/>
          </a:prstGeom>
        </p:spPr>
        <p:txBody>
          <a:bodyPr wrap="square">
            <a:spAutoFit/>
          </a:bodyPr>
          <a:lstStyle/>
          <a:p>
            <a:r>
              <a:rPr lang="zh-CN" altLang="en-US" sz="2400" dirty="0"/>
              <a:t>若某记录方式能够直接由磁层记录读出信息获得其</a:t>
            </a:r>
            <a:r>
              <a:rPr lang="zh-CN" altLang="en-US" sz="2400" dirty="0">
                <a:solidFill>
                  <a:srgbClr val="0000FF"/>
                </a:solidFill>
              </a:rPr>
              <a:t>二进制码元</a:t>
            </a:r>
            <a:r>
              <a:rPr lang="zh-CN" altLang="en-US" sz="2400" dirty="0">
                <a:solidFill>
                  <a:srgbClr val="FF0066"/>
                </a:solidFill>
              </a:rPr>
              <a:t>同步信号</a:t>
            </a:r>
            <a:r>
              <a:rPr lang="zh-CN" altLang="en-US" sz="2400" dirty="0"/>
              <a:t>，则称该记录方式具有</a:t>
            </a:r>
            <a:r>
              <a:rPr lang="zh-CN" altLang="en-US" sz="2400" dirty="0">
                <a:solidFill>
                  <a:srgbClr val="C00000"/>
                </a:solidFill>
                <a:latin typeface="黑体" panose="02010609060101010101" pitchFamily="49" charset="-122"/>
                <a:ea typeface="黑体" panose="02010609060101010101" pitchFamily="49" charset="-122"/>
              </a:rPr>
              <a:t>自同步</a:t>
            </a:r>
            <a:r>
              <a:rPr lang="zh-CN" altLang="en-US" sz="2400" dirty="0"/>
              <a:t>能力。</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78B7344-7324-42A9-AE9D-7EDB82EE1907}"/>
              </a:ext>
            </a:extLst>
          </p:cNvPr>
          <p:cNvSpPr/>
          <p:nvPr/>
        </p:nvSpPr>
        <p:spPr bwMode="auto">
          <a:xfrm>
            <a:off x="1471613" y="4723284"/>
            <a:ext cx="6484930" cy="714776"/>
          </a:xfrm>
          <a:prstGeom prst="rect">
            <a:avLst/>
          </a:prstGeom>
          <a:solidFill>
            <a:srgbClr val="D1FFD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26626" name="灯片编号占位符 4"/>
          <p:cNvSpPr>
            <a:spLocks noGrp="1"/>
          </p:cNvSpPr>
          <p:nvPr>
            <p:ph type="sldNum" sz="quarter" idx="11"/>
          </p:nvPr>
        </p:nvSpPr>
        <p:spPr>
          <a:noFill/>
        </p:spPr>
        <p:txBody>
          <a:bodyPr/>
          <a:lstStyle/>
          <a:p>
            <a:fld id="{945F8BAF-67A6-4EE9-893C-B8964DD2104C}" type="slidenum">
              <a:rPr lang="zh-CN" altLang="en-US" smtClean="0">
                <a:ea typeface="宋体" charset="-122"/>
              </a:rPr>
              <a:pPr/>
              <a:t>13</a:t>
            </a:fld>
            <a:endParaRPr lang="en-US" altLang="zh-CN">
              <a:ea typeface="宋体" charset="-122"/>
            </a:endParaRPr>
          </a:p>
        </p:txBody>
      </p:sp>
      <p:sp>
        <p:nvSpPr>
          <p:cNvPr id="26628" name="Rectangle 3"/>
          <p:cNvSpPr>
            <a:spLocks noChangeArrowheads="1"/>
          </p:cNvSpPr>
          <p:nvPr/>
        </p:nvSpPr>
        <p:spPr bwMode="auto">
          <a:xfrm>
            <a:off x="2773363"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29" name="Rectangle 4"/>
          <p:cNvSpPr>
            <a:spLocks noChangeArrowheads="1"/>
          </p:cNvSpPr>
          <p:nvPr/>
        </p:nvSpPr>
        <p:spPr bwMode="auto">
          <a:xfrm>
            <a:off x="1476375" y="1484784"/>
            <a:ext cx="1296988" cy="360362"/>
          </a:xfrm>
          <a:prstGeom prst="rect">
            <a:avLst/>
          </a:prstGeom>
          <a:noFill/>
          <a:ln w="12700" algn="ctr">
            <a:solidFill>
              <a:srgbClr val="0000FF"/>
            </a:solidFill>
            <a:miter lim="800000"/>
            <a:headEnd/>
            <a:tailEnd type="none" w="med" len="lg"/>
          </a:ln>
        </p:spPr>
        <p:txBody>
          <a:bodyPr wrap="none" anchor="ctr"/>
          <a:lstStyle/>
          <a:p>
            <a:pPr algn="ctr"/>
            <a:r>
              <a:rPr lang="zh-CN" altLang="en-US" sz="2000">
                <a:latin typeface="Arial" charset="0"/>
              </a:rPr>
              <a:t>数据序列</a:t>
            </a:r>
          </a:p>
        </p:txBody>
      </p:sp>
      <p:sp>
        <p:nvSpPr>
          <p:cNvPr id="26630" name="Rectangle 5"/>
          <p:cNvSpPr>
            <a:spLocks noChangeArrowheads="1"/>
          </p:cNvSpPr>
          <p:nvPr/>
        </p:nvSpPr>
        <p:spPr bwMode="auto">
          <a:xfrm>
            <a:off x="3348038"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1" name="Rectangle 6"/>
          <p:cNvSpPr>
            <a:spLocks noChangeArrowheads="1"/>
          </p:cNvSpPr>
          <p:nvPr/>
        </p:nvSpPr>
        <p:spPr bwMode="auto">
          <a:xfrm>
            <a:off x="3924300"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2" name="Rectangle 7"/>
          <p:cNvSpPr>
            <a:spLocks noChangeArrowheads="1"/>
          </p:cNvSpPr>
          <p:nvPr/>
        </p:nvSpPr>
        <p:spPr bwMode="auto">
          <a:xfrm>
            <a:off x="449897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3" name="Rectangle 8"/>
          <p:cNvSpPr>
            <a:spLocks noChangeArrowheads="1"/>
          </p:cNvSpPr>
          <p:nvPr/>
        </p:nvSpPr>
        <p:spPr bwMode="auto">
          <a:xfrm>
            <a:off x="507682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4" name="Rectangle 9"/>
          <p:cNvSpPr>
            <a:spLocks noChangeArrowheads="1"/>
          </p:cNvSpPr>
          <p:nvPr/>
        </p:nvSpPr>
        <p:spPr bwMode="auto">
          <a:xfrm>
            <a:off x="5656263"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5" name="Rectangle 10"/>
          <p:cNvSpPr>
            <a:spLocks noChangeArrowheads="1"/>
          </p:cNvSpPr>
          <p:nvPr/>
        </p:nvSpPr>
        <p:spPr bwMode="auto">
          <a:xfrm>
            <a:off x="623252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6" name="Rectangle 11"/>
          <p:cNvSpPr>
            <a:spLocks noChangeArrowheads="1"/>
          </p:cNvSpPr>
          <p:nvPr/>
        </p:nvSpPr>
        <p:spPr bwMode="auto">
          <a:xfrm>
            <a:off x="6807200"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7" name="Rectangle 12"/>
          <p:cNvSpPr>
            <a:spLocks noChangeArrowheads="1"/>
          </p:cNvSpPr>
          <p:nvPr/>
        </p:nvSpPr>
        <p:spPr bwMode="auto">
          <a:xfrm>
            <a:off x="7381875" y="1484784"/>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8" name="Rectangle 13"/>
          <p:cNvSpPr>
            <a:spLocks noChangeArrowheads="1"/>
          </p:cNvSpPr>
          <p:nvPr/>
        </p:nvSpPr>
        <p:spPr bwMode="auto">
          <a:xfrm>
            <a:off x="1476375" y="1845146"/>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RZ</a:t>
            </a:r>
          </a:p>
        </p:txBody>
      </p:sp>
      <p:sp>
        <p:nvSpPr>
          <p:cNvPr id="26639" name="Rectangle 14"/>
          <p:cNvSpPr>
            <a:spLocks noChangeArrowheads="1"/>
          </p:cNvSpPr>
          <p:nvPr/>
        </p:nvSpPr>
        <p:spPr bwMode="auto">
          <a:xfrm>
            <a:off x="1476375" y="2564284"/>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a:t>
            </a:r>
          </a:p>
        </p:txBody>
      </p:sp>
      <p:sp>
        <p:nvSpPr>
          <p:cNvPr id="26640" name="Rectangle 15"/>
          <p:cNvSpPr>
            <a:spLocks noChangeArrowheads="1"/>
          </p:cNvSpPr>
          <p:nvPr/>
        </p:nvSpPr>
        <p:spPr bwMode="auto">
          <a:xfrm>
            <a:off x="1476375" y="3285009"/>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NRZ1</a:t>
            </a:r>
          </a:p>
        </p:txBody>
      </p:sp>
      <p:sp>
        <p:nvSpPr>
          <p:cNvPr id="26641" name="Rectangle 16"/>
          <p:cNvSpPr>
            <a:spLocks noChangeArrowheads="1"/>
          </p:cNvSpPr>
          <p:nvPr/>
        </p:nvSpPr>
        <p:spPr bwMode="auto">
          <a:xfrm>
            <a:off x="1476375" y="4004146"/>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FM</a:t>
            </a:r>
          </a:p>
        </p:txBody>
      </p:sp>
      <p:sp>
        <p:nvSpPr>
          <p:cNvPr id="26642" name="Rectangle 17"/>
          <p:cNvSpPr>
            <a:spLocks noChangeArrowheads="1"/>
          </p:cNvSpPr>
          <p:nvPr/>
        </p:nvSpPr>
        <p:spPr bwMode="auto">
          <a:xfrm>
            <a:off x="1476375" y="4723284"/>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MFM</a:t>
            </a:r>
          </a:p>
        </p:txBody>
      </p:sp>
      <p:sp>
        <p:nvSpPr>
          <p:cNvPr id="26643" name="Rectangle 18"/>
          <p:cNvSpPr>
            <a:spLocks noChangeArrowheads="1"/>
          </p:cNvSpPr>
          <p:nvPr/>
        </p:nvSpPr>
        <p:spPr bwMode="auto">
          <a:xfrm>
            <a:off x="1476375" y="5444009"/>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PM</a:t>
            </a:r>
          </a:p>
        </p:txBody>
      </p:sp>
      <p:sp>
        <p:nvSpPr>
          <p:cNvPr id="26644" name="Line 19"/>
          <p:cNvSpPr>
            <a:spLocks noChangeShapeType="1"/>
          </p:cNvSpPr>
          <p:nvPr/>
        </p:nvSpPr>
        <p:spPr bwMode="auto">
          <a:xfrm>
            <a:off x="2771775" y="2562696"/>
            <a:ext cx="5184775" cy="0"/>
          </a:xfrm>
          <a:prstGeom prst="line">
            <a:avLst/>
          </a:prstGeom>
          <a:noFill/>
          <a:ln w="12700">
            <a:solidFill>
              <a:srgbClr val="0000FF"/>
            </a:solidFill>
            <a:round/>
            <a:headEnd/>
            <a:tailEnd/>
          </a:ln>
        </p:spPr>
        <p:txBody>
          <a:bodyPr wrap="none" anchor="ctr"/>
          <a:lstStyle/>
          <a:p>
            <a:endParaRPr lang="zh-CN" altLang="en-US"/>
          </a:p>
        </p:txBody>
      </p:sp>
      <p:sp>
        <p:nvSpPr>
          <p:cNvPr id="26645" name="Line 20"/>
          <p:cNvSpPr>
            <a:spLocks noChangeShapeType="1"/>
          </p:cNvSpPr>
          <p:nvPr/>
        </p:nvSpPr>
        <p:spPr bwMode="auto">
          <a:xfrm>
            <a:off x="7956550" y="1841971"/>
            <a:ext cx="0" cy="4321175"/>
          </a:xfrm>
          <a:prstGeom prst="line">
            <a:avLst/>
          </a:prstGeom>
          <a:noFill/>
          <a:ln w="12700">
            <a:solidFill>
              <a:srgbClr val="0000FF"/>
            </a:solidFill>
            <a:round/>
            <a:headEnd/>
            <a:tailEnd/>
          </a:ln>
        </p:spPr>
        <p:txBody>
          <a:bodyPr wrap="none" anchor="ctr"/>
          <a:lstStyle/>
          <a:p>
            <a:endParaRPr lang="zh-CN" altLang="en-US"/>
          </a:p>
        </p:txBody>
      </p:sp>
      <p:sp>
        <p:nvSpPr>
          <p:cNvPr id="26646" name="Line 21"/>
          <p:cNvSpPr>
            <a:spLocks noChangeShapeType="1"/>
          </p:cNvSpPr>
          <p:nvPr/>
        </p:nvSpPr>
        <p:spPr bwMode="auto">
          <a:xfrm>
            <a:off x="2771775" y="6163146"/>
            <a:ext cx="5184775" cy="0"/>
          </a:xfrm>
          <a:prstGeom prst="line">
            <a:avLst/>
          </a:prstGeom>
          <a:noFill/>
          <a:ln w="12700">
            <a:solidFill>
              <a:srgbClr val="0000FF"/>
            </a:solidFill>
            <a:round/>
            <a:headEnd/>
            <a:tailEnd/>
          </a:ln>
        </p:spPr>
        <p:txBody>
          <a:bodyPr wrap="none" anchor="ctr"/>
          <a:lstStyle/>
          <a:p>
            <a:endParaRPr lang="zh-CN" altLang="en-US"/>
          </a:p>
        </p:txBody>
      </p:sp>
      <p:sp>
        <p:nvSpPr>
          <p:cNvPr id="26647" name="Line 22"/>
          <p:cNvSpPr>
            <a:spLocks noChangeShapeType="1"/>
          </p:cNvSpPr>
          <p:nvPr/>
        </p:nvSpPr>
        <p:spPr bwMode="auto">
          <a:xfrm>
            <a:off x="2771775" y="3283421"/>
            <a:ext cx="5184775" cy="0"/>
          </a:xfrm>
          <a:prstGeom prst="line">
            <a:avLst/>
          </a:prstGeom>
          <a:noFill/>
          <a:ln w="12700">
            <a:solidFill>
              <a:srgbClr val="0000FF"/>
            </a:solidFill>
            <a:round/>
            <a:headEnd/>
            <a:tailEnd/>
          </a:ln>
        </p:spPr>
        <p:txBody>
          <a:bodyPr wrap="none" anchor="ctr"/>
          <a:lstStyle/>
          <a:p>
            <a:endParaRPr lang="zh-CN" altLang="en-US"/>
          </a:p>
        </p:txBody>
      </p:sp>
      <p:sp>
        <p:nvSpPr>
          <p:cNvPr id="26648" name="Line 23"/>
          <p:cNvSpPr>
            <a:spLocks noChangeShapeType="1"/>
          </p:cNvSpPr>
          <p:nvPr/>
        </p:nvSpPr>
        <p:spPr bwMode="auto">
          <a:xfrm>
            <a:off x="2771775" y="4002559"/>
            <a:ext cx="5184775" cy="0"/>
          </a:xfrm>
          <a:prstGeom prst="line">
            <a:avLst/>
          </a:prstGeom>
          <a:noFill/>
          <a:ln w="12700">
            <a:solidFill>
              <a:srgbClr val="0000FF"/>
            </a:solidFill>
            <a:round/>
            <a:headEnd/>
            <a:tailEnd/>
          </a:ln>
        </p:spPr>
        <p:txBody>
          <a:bodyPr wrap="none" anchor="ctr"/>
          <a:lstStyle/>
          <a:p>
            <a:endParaRPr lang="zh-CN" altLang="en-US"/>
          </a:p>
        </p:txBody>
      </p:sp>
      <p:sp>
        <p:nvSpPr>
          <p:cNvPr id="26649" name="Line 24"/>
          <p:cNvSpPr>
            <a:spLocks noChangeShapeType="1"/>
          </p:cNvSpPr>
          <p:nvPr/>
        </p:nvSpPr>
        <p:spPr bwMode="auto">
          <a:xfrm>
            <a:off x="2771775" y="4723284"/>
            <a:ext cx="5184775" cy="0"/>
          </a:xfrm>
          <a:prstGeom prst="line">
            <a:avLst/>
          </a:prstGeom>
          <a:noFill/>
          <a:ln w="12700">
            <a:solidFill>
              <a:srgbClr val="0000FF"/>
            </a:solidFill>
            <a:round/>
            <a:headEnd/>
            <a:tailEnd/>
          </a:ln>
        </p:spPr>
        <p:txBody>
          <a:bodyPr wrap="none" anchor="ctr"/>
          <a:lstStyle/>
          <a:p>
            <a:endParaRPr lang="zh-CN" altLang="en-US"/>
          </a:p>
        </p:txBody>
      </p:sp>
      <p:sp>
        <p:nvSpPr>
          <p:cNvPr id="26650" name="Line 25"/>
          <p:cNvSpPr>
            <a:spLocks noChangeShapeType="1"/>
          </p:cNvSpPr>
          <p:nvPr/>
        </p:nvSpPr>
        <p:spPr bwMode="auto">
          <a:xfrm>
            <a:off x="2771775" y="5442421"/>
            <a:ext cx="5184775" cy="0"/>
          </a:xfrm>
          <a:prstGeom prst="line">
            <a:avLst/>
          </a:prstGeom>
          <a:noFill/>
          <a:ln w="12700">
            <a:solidFill>
              <a:srgbClr val="0000FF"/>
            </a:solidFill>
            <a:round/>
            <a:headEnd/>
            <a:tailEnd/>
          </a:ln>
        </p:spPr>
        <p:txBody>
          <a:bodyPr wrap="none" anchor="ctr"/>
          <a:lstStyle/>
          <a:p>
            <a:endParaRPr lang="zh-CN" altLang="en-US"/>
          </a:p>
        </p:txBody>
      </p:sp>
      <p:sp>
        <p:nvSpPr>
          <p:cNvPr id="26651" name="Line 26"/>
          <p:cNvSpPr>
            <a:spLocks noChangeShapeType="1"/>
          </p:cNvSpPr>
          <p:nvPr/>
        </p:nvSpPr>
        <p:spPr bwMode="auto">
          <a:xfrm>
            <a:off x="2771775" y="2202334"/>
            <a:ext cx="5184775" cy="0"/>
          </a:xfrm>
          <a:prstGeom prst="line">
            <a:avLst/>
          </a:prstGeom>
          <a:noFill/>
          <a:ln w="19050">
            <a:solidFill>
              <a:srgbClr val="FF6600"/>
            </a:solidFill>
            <a:round/>
            <a:headEnd/>
            <a:tailEnd/>
          </a:ln>
        </p:spPr>
        <p:txBody>
          <a:bodyPr wrap="none" anchor="ctr"/>
          <a:lstStyle/>
          <a:p>
            <a:endParaRPr lang="zh-CN" altLang="en-US"/>
          </a:p>
        </p:txBody>
      </p:sp>
      <p:sp>
        <p:nvSpPr>
          <p:cNvPr id="26652" name="Line 27"/>
          <p:cNvSpPr>
            <a:spLocks noChangeShapeType="1"/>
          </p:cNvSpPr>
          <p:nvPr/>
        </p:nvSpPr>
        <p:spPr bwMode="auto">
          <a:xfrm>
            <a:off x="2771775" y="2923059"/>
            <a:ext cx="5184775" cy="0"/>
          </a:xfrm>
          <a:prstGeom prst="line">
            <a:avLst/>
          </a:prstGeom>
          <a:noFill/>
          <a:ln w="19050">
            <a:solidFill>
              <a:srgbClr val="FF6600"/>
            </a:solidFill>
            <a:round/>
            <a:headEnd/>
            <a:tailEnd/>
          </a:ln>
        </p:spPr>
        <p:txBody>
          <a:bodyPr wrap="none" anchor="ctr"/>
          <a:lstStyle/>
          <a:p>
            <a:endParaRPr lang="zh-CN" altLang="en-US"/>
          </a:p>
        </p:txBody>
      </p:sp>
      <p:sp>
        <p:nvSpPr>
          <p:cNvPr id="26653" name="Line 28"/>
          <p:cNvSpPr>
            <a:spLocks noChangeShapeType="1"/>
          </p:cNvSpPr>
          <p:nvPr/>
        </p:nvSpPr>
        <p:spPr bwMode="auto">
          <a:xfrm>
            <a:off x="2771775" y="3642196"/>
            <a:ext cx="5184775" cy="0"/>
          </a:xfrm>
          <a:prstGeom prst="line">
            <a:avLst/>
          </a:prstGeom>
          <a:noFill/>
          <a:ln w="19050">
            <a:solidFill>
              <a:srgbClr val="FF6600"/>
            </a:solidFill>
            <a:round/>
            <a:headEnd/>
            <a:tailEnd/>
          </a:ln>
        </p:spPr>
        <p:txBody>
          <a:bodyPr wrap="none" anchor="ctr"/>
          <a:lstStyle/>
          <a:p>
            <a:endParaRPr lang="zh-CN" altLang="en-US"/>
          </a:p>
        </p:txBody>
      </p:sp>
      <p:sp>
        <p:nvSpPr>
          <p:cNvPr id="26654" name="Line 29"/>
          <p:cNvSpPr>
            <a:spLocks noChangeShapeType="1"/>
          </p:cNvSpPr>
          <p:nvPr/>
        </p:nvSpPr>
        <p:spPr bwMode="auto">
          <a:xfrm>
            <a:off x="2771775" y="4362921"/>
            <a:ext cx="5184775" cy="0"/>
          </a:xfrm>
          <a:prstGeom prst="line">
            <a:avLst/>
          </a:prstGeom>
          <a:noFill/>
          <a:ln w="19050">
            <a:solidFill>
              <a:srgbClr val="FF6600"/>
            </a:solidFill>
            <a:round/>
            <a:headEnd/>
            <a:tailEnd/>
          </a:ln>
        </p:spPr>
        <p:txBody>
          <a:bodyPr wrap="none" anchor="ctr"/>
          <a:lstStyle/>
          <a:p>
            <a:endParaRPr lang="zh-CN" altLang="en-US"/>
          </a:p>
        </p:txBody>
      </p:sp>
      <p:sp>
        <p:nvSpPr>
          <p:cNvPr id="26655" name="Line 30"/>
          <p:cNvSpPr>
            <a:spLocks noChangeShapeType="1"/>
          </p:cNvSpPr>
          <p:nvPr/>
        </p:nvSpPr>
        <p:spPr bwMode="auto">
          <a:xfrm>
            <a:off x="2771775" y="5083646"/>
            <a:ext cx="5184775" cy="0"/>
          </a:xfrm>
          <a:prstGeom prst="line">
            <a:avLst/>
          </a:prstGeom>
          <a:noFill/>
          <a:ln w="19050">
            <a:solidFill>
              <a:srgbClr val="FF6600"/>
            </a:solidFill>
            <a:round/>
            <a:headEnd/>
            <a:tailEnd/>
          </a:ln>
        </p:spPr>
        <p:txBody>
          <a:bodyPr wrap="none" anchor="ctr"/>
          <a:lstStyle/>
          <a:p>
            <a:endParaRPr lang="zh-CN" altLang="en-US"/>
          </a:p>
        </p:txBody>
      </p:sp>
      <p:sp>
        <p:nvSpPr>
          <p:cNvPr id="26656" name="Line 31"/>
          <p:cNvSpPr>
            <a:spLocks noChangeShapeType="1"/>
          </p:cNvSpPr>
          <p:nvPr/>
        </p:nvSpPr>
        <p:spPr bwMode="auto">
          <a:xfrm>
            <a:off x="2771775" y="5802784"/>
            <a:ext cx="5184775" cy="0"/>
          </a:xfrm>
          <a:prstGeom prst="line">
            <a:avLst/>
          </a:prstGeom>
          <a:noFill/>
          <a:ln w="19050">
            <a:solidFill>
              <a:srgbClr val="FF6600"/>
            </a:solidFill>
            <a:round/>
            <a:headEnd/>
            <a:tailEnd/>
          </a:ln>
        </p:spPr>
        <p:txBody>
          <a:bodyPr wrap="none" anchor="ctr"/>
          <a:lstStyle/>
          <a:p>
            <a:endParaRPr lang="zh-CN" altLang="en-US"/>
          </a:p>
        </p:txBody>
      </p:sp>
      <p:sp>
        <p:nvSpPr>
          <p:cNvPr id="26657" name="Line 32"/>
          <p:cNvSpPr>
            <a:spLocks noChangeShapeType="1"/>
          </p:cNvSpPr>
          <p:nvPr/>
        </p:nvSpPr>
        <p:spPr bwMode="auto">
          <a:xfrm>
            <a:off x="738028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58" name="Line 33"/>
          <p:cNvSpPr>
            <a:spLocks noChangeShapeType="1"/>
          </p:cNvSpPr>
          <p:nvPr/>
        </p:nvSpPr>
        <p:spPr bwMode="auto">
          <a:xfrm>
            <a:off x="6804025"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59" name="Line 34"/>
          <p:cNvSpPr>
            <a:spLocks noChangeShapeType="1"/>
          </p:cNvSpPr>
          <p:nvPr/>
        </p:nvSpPr>
        <p:spPr bwMode="auto">
          <a:xfrm>
            <a:off x="6229350"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0" name="Line 35"/>
          <p:cNvSpPr>
            <a:spLocks noChangeShapeType="1"/>
          </p:cNvSpPr>
          <p:nvPr/>
        </p:nvSpPr>
        <p:spPr bwMode="auto">
          <a:xfrm>
            <a:off x="565308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1" name="Line 36"/>
          <p:cNvSpPr>
            <a:spLocks noChangeShapeType="1"/>
          </p:cNvSpPr>
          <p:nvPr/>
        </p:nvSpPr>
        <p:spPr bwMode="auto">
          <a:xfrm>
            <a:off x="5076825"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2" name="Line 37"/>
          <p:cNvSpPr>
            <a:spLocks noChangeShapeType="1"/>
          </p:cNvSpPr>
          <p:nvPr/>
        </p:nvSpPr>
        <p:spPr bwMode="auto">
          <a:xfrm>
            <a:off x="4500563"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3" name="Line 38"/>
          <p:cNvSpPr>
            <a:spLocks noChangeShapeType="1"/>
          </p:cNvSpPr>
          <p:nvPr/>
        </p:nvSpPr>
        <p:spPr bwMode="auto">
          <a:xfrm>
            <a:off x="3924300"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4" name="Line 39"/>
          <p:cNvSpPr>
            <a:spLocks noChangeShapeType="1"/>
          </p:cNvSpPr>
          <p:nvPr/>
        </p:nvSpPr>
        <p:spPr bwMode="auto">
          <a:xfrm>
            <a:off x="3348038" y="1841971"/>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5" name="Line 40"/>
          <p:cNvSpPr>
            <a:spLocks noChangeShapeType="1"/>
          </p:cNvSpPr>
          <p:nvPr/>
        </p:nvSpPr>
        <p:spPr bwMode="auto">
          <a:xfrm>
            <a:off x="2844800"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6666" name="Line 41"/>
          <p:cNvSpPr>
            <a:spLocks noChangeShapeType="1"/>
          </p:cNvSpPr>
          <p:nvPr/>
        </p:nvSpPr>
        <p:spPr bwMode="auto">
          <a:xfrm>
            <a:off x="28448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67" name="Line 42"/>
          <p:cNvSpPr>
            <a:spLocks noChangeShapeType="1"/>
          </p:cNvSpPr>
          <p:nvPr/>
        </p:nvSpPr>
        <p:spPr bwMode="auto">
          <a:xfrm>
            <a:off x="32766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68" name="Line 43"/>
          <p:cNvSpPr>
            <a:spLocks noChangeShapeType="1"/>
          </p:cNvSpPr>
          <p:nvPr/>
        </p:nvSpPr>
        <p:spPr bwMode="auto">
          <a:xfrm>
            <a:off x="327660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6669" name="Line 44"/>
          <p:cNvSpPr>
            <a:spLocks noChangeShapeType="1"/>
          </p:cNvSpPr>
          <p:nvPr/>
        </p:nvSpPr>
        <p:spPr bwMode="auto">
          <a:xfrm flipH="1">
            <a:off x="2771775" y="2202334"/>
            <a:ext cx="73025" cy="0"/>
          </a:xfrm>
          <a:prstGeom prst="line">
            <a:avLst/>
          </a:prstGeom>
          <a:noFill/>
          <a:ln w="28575">
            <a:solidFill>
              <a:schemeClr val="tx1"/>
            </a:solidFill>
            <a:round/>
            <a:headEnd/>
            <a:tailEnd/>
          </a:ln>
        </p:spPr>
        <p:txBody>
          <a:bodyPr wrap="none" anchor="ctr"/>
          <a:lstStyle/>
          <a:p>
            <a:endParaRPr lang="zh-CN" altLang="en-US"/>
          </a:p>
        </p:txBody>
      </p:sp>
      <p:sp>
        <p:nvSpPr>
          <p:cNvPr id="26670" name="Line 45"/>
          <p:cNvSpPr>
            <a:spLocks noChangeShapeType="1"/>
          </p:cNvSpPr>
          <p:nvPr/>
        </p:nvSpPr>
        <p:spPr bwMode="auto">
          <a:xfrm flipV="1">
            <a:off x="3421063" y="2419821"/>
            <a:ext cx="431800" cy="0"/>
          </a:xfrm>
          <a:prstGeom prst="line">
            <a:avLst/>
          </a:prstGeom>
          <a:noFill/>
          <a:ln w="28575">
            <a:solidFill>
              <a:schemeClr val="tx1"/>
            </a:solidFill>
            <a:round/>
            <a:headEnd/>
            <a:tailEnd/>
          </a:ln>
        </p:spPr>
        <p:txBody>
          <a:bodyPr wrap="none" anchor="ctr"/>
          <a:lstStyle/>
          <a:p>
            <a:endParaRPr lang="zh-CN" altLang="en-US"/>
          </a:p>
        </p:txBody>
      </p:sp>
      <p:sp>
        <p:nvSpPr>
          <p:cNvPr id="26671" name="Line 46"/>
          <p:cNvSpPr>
            <a:spLocks noChangeShapeType="1"/>
          </p:cNvSpPr>
          <p:nvPr/>
        </p:nvSpPr>
        <p:spPr bwMode="auto">
          <a:xfrm flipV="1">
            <a:off x="3421063" y="2203921"/>
            <a:ext cx="0" cy="214313"/>
          </a:xfrm>
          <a:prstGeom prst="line">
            <a:avLst/>
          </a:prstGeom>
          <a:noFill/>
          <a:ln w="28575">
            <a:solidFill>
              <a:schemeClr val="tx1"/>
            </a:solidFill>
            <a:round/>
            <a:headEnd/>
            <a:tailEnd/>
          </a:ln>
        </p:spPr>
        <p:txBody>
          <a:bodyPr wrap="none" anchor="ctr"/>
          <a:lstStyle/>
          <a:p>
            <a:endParaRPr lang="zh-CN" altLang="en-US"/>
          </a:p>
        </p:txBody>
      </p:sp>
      <p:sp>
        <p:nvSpPr>
          <p:cNvPr id="26672" name="Line 47"/>
          <p:cNvSpPr>
            <a:spLocks noChangeShapeType="1"/>
          </p:cNvSpPr>
          <p:nvPr/>
        </p:nvSpPr>
        <p:spPr bwMode="auto">
          <a:xfrm flipV="1">
            <a:off x="3852863" y="2203921"/>
            <a:ext cx="0" cy="214313"/>
          </a:xfrm>
          <a:prstGeom prst="line">
            <a:avLst/>
          </a:prstGeom>
          <a:noFill/>
          <a:ln w="28575">
            <a:solidFill>
              <a:schemeClr val="tx1"/>
            </a:solidFill>
            <a:round/>
            <a:headEnd/>
            <a:tailEnd/>
          </a:ln>
        </p:spPr>
        <p:txBody>
          <a:bodyPr wrap="none" anchor="ctr"/>
          <a:lstStyle/>
          <a:p>
            <a:endParaRPr lang="zh-CN" altLang="en-US"/>
          </a:p>
        </p:txBody>
      </p:sp>
      <p:sp>
        <p:nvSpPr>
          <p:cNvPr id="26673" name="Line 48"/>
          <p:cNvSpPr>
            <a:spLocks noChangeShapeType="1"/>
          </p:cNvSpPr>
          <p:nvPr/>
        </p:nvSpPr>
        <p:spPr bwMode="auto">
          <a:xfrm flipV="1">
            <a:off x="3852863" y="2202334"/>
            <a:ext cx="142875" cy="1587"/>
          </a:xfrm>
          <a:prstGeom prst="line">
            <a:avLst/>
          </a:prstGeom>
          <a:noFill/>
          <a:ln w="28575">
            <a:solidFill>
              <a:schemeClr val="tx1"/>
            </a:solidFill>
            <a:round/>
            <a:headEnd/>
            <a:tailEnd/>
          </a:ln>
        </p:spPr>
        <p:txBody>
          <a:bodyPr wrap="none" anchor="ctr"/>
          <a:lstStyle/>
          <a:p>
            <a:endParaRPr lang="zh-CN" altLang="en-US"/>
          </a:p>
        </p:txBody>
      </p:sp>
      <p:sp>
        <p:nvSpPr>
          <p:cNvPr id="26674" name="Line 49"/>
          <p:cNvSpPr>
            <a:spLocks noChangeShapeType="1"/>
          </p:cNvSpPr>
          <p:nvPr/>
        </p:nvSpPr>
        <p:spPr bwMode="auto">
          <a:xfrm>
            <a:off x="3997325"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6675" name="Line 50"/>
          <p:cNvSpPr>
            <a:spLocks noChangeShapeType="1"/>
          </p:cNvSpPr>
          <p:nvPr/>
        </p:nvSpPr>
        <p:spPr bwMode="auto">
          <a:xfrm>
            <a:off x="3995738" y="1986434"/>
            <a:ext cx="1587" cy="215900"/>
          </a:xfrm>
          <a:prstGeom prst="line">
            <a:avLst/>
          </a:prstGeom>
          <a:noFill/>
          <a:ln w="28575">
            <a:solidFill>
              <a:schemeClr val="tx1"/>
            </a:solidFill>
            <a:round/>
            <a:headEnd/>
            <a:tailEnd/>
          </a:ln>
        </p:spPr>
        <p:txBody>
          <a:bodyPr wrap="none" anchor="ctr"/>
          <a:lstStyle/>
          <a:p>
            <a:endParaRPr lang="zh-CN" altLang="en-US"/>
          </a:p>
        </p:txBody>
      </p:sp>
      <p:sp>
        <p:nvSpPr>
          <p:cNvPr id="26676" name="Line 51"/>
          <p:cNvSpPr>
            <a:spLocks noChangeShapeType="1"/>
          </p:cNvSpPr>
          <p:nvPr/>
        </p:nvSpPr>
        <p:spPr bwMode="auto">
          <a:xfrm>
            <a:off x="4429125"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77" name="Line 52"/>
          <p:cNvSpPr>
            <a:spLocks noChangeShapeType="1"/>
          </p:cNvSpPr>
          <p:nvPr/>
        </p:nvSpPr>
        <p:spPr bwMode="auto">
          <a:xfrm>
            <a:off x="4572000"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6678" name="Line 53"/>
          <p:cNvSpPr>
            <a:spLocks noChangeShapeType="1"/>
          </p:cNvSpPr>
          <p:nvPr/>
        </p:nvSpPr>
        <p:spPr bwMode="auto">
          <a:xfrm>
            <a:off x="45720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79" name="Line 54"/>
          <p:cNvSpPr>
            <a:spLocks noChangeShapeType="1"/>
          </p:cNvSpPr>
          <p:nvPr/>
        </p:nvSpPr>
        <p:spPr bwMode="auto">
          <a:xfrm>
            <a:off x="5003800"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80" name="Line 55"/>
          <p:cNvSpPr>
            <a:spLocks noChangeShapeType="1"/>
          </p:cNvSpPr>
          <p:nvPr/>
        </p:nvSpPr>
        <p:spPr bwMode="auto">
          <a:xfrm>
            <a:off x="5148263"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6681" name="Line 56"/>
          <p:cNvSpPr>
            <a:spLocks noChangeShapeType="1"/>
          </p:cNvSpPr>
          <p:nvPr/>
        </p:nvSpPr>
        <p:spPr bwMode="auto">
          <a:xfrm>
            <a:off x="514826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82" name="Line 57"/>
          <p:cNvSpPr>
            <a:spLocks noChangeShapeType="1"/>
          </p:cNvSpPr>
          <p:nvPr/>
        </p:nvSpPr>
        <p:spPr bwMode="auto">
          <a:xfrm>
            <a:off x="558006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83" name="Line 58"/>
          <p:cNvSpPr>
            <a:spLocks noChangeShapeType="1"/>
          </p:cNvSpPr>
          <p:nvPr/>
        </p:nvSpPr>
        <p:spPr bwMode="auto">
          <a:xfrm flipV="1">
            <a:off x="5724525"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6684" name="Line 59"/>
          <p:cNvSpPr>
            <a:spLocks noChangeShapeType="1"/>
          </p:cNvSpPr>
          <p:nvPr/>
        </p:nvSpPr>
        <p:spPr bwMode="auto">
          <a:xfrm flipV="1">
            <a:off x="5724525"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85" name="Line 60"/>
          <p:cNvSpPr>
            <a:spLocks noChangeShapeType="1"/>
          </p:cNvSpPr>
          <p:nvPr/>
        </p:nvSpPr>
        <p:spPr bwMode="auto">
          <a:xfrm flipV="1">
            <a:off x="6156325"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86" name="Line 61"/>
          <p:cNvSpPr>
            <a:spLocks noChangeShapeType="1"/>
          </p:cNvSpPr>
          <p:nvPr/>
        </p:nvSpPr>
        <p:spPr bwMode="auto">
          <a:xfrm flipV="1">
            <a:off x="6300788"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6687" name="Line 62"/>
          <p:cNvSpPr>
            <a:spLocks noChangeShapeType="1"/>
          </p:cNvSpPr>
          <p:nvPr/>
        </p:nvSpPr>
        <p:spPr bwMode="auto">
          <a:xfrm flipV="1">
            <a:off x="6300788"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88" name="Line 63"/>
          <p:cNvSpPr>
            <a:spLocks noChangeShapeType="1"/>
          </p:cNvSpPr>
          <p:nvPr/>
        </p:nvSpPr>
        <p:spPr bwMode="auto">
          <a:xfrm flipV="1">
            <a:off x="6732588"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89" name="Line 64"/>
          <p:cNvSpPr>
            <a:spLocks noChangeShapeType="1"/>
          </p:cNvSpPr>
          <p:nvPr/>
        </p:nvSpPr>
        <p:spPr bwMode="auto">
          <a:xfrm flipV="1">
            <a:off x="6877050" y="2418234"/>
            <a:ext cx="431800" cy="0"/>
          </a:xfrm>
          <a:prstGeom prst="line">
            <a:avLst/>
          </a:prstGeom>
          <a:noFill/>
          <a:ln w="28575">
            <a:solidFill>
              <a:schemeClr val="tx1"/>
            </a:solidFill>
            <a:round/>
            <a:headEnd/>
            <a:tailEnd/>
          </a:ln>
        </p:spPr>
        <p:txBody>
          <a:bodyPr wrap="none" anchor="ctr"/>
          <a:lstStyle/>
          <a:p>
            <a:endParaRPr lang="zh-CN" altLang="en-US"/>
          </a:p>
        </p:txBody>
      </p:sp>
      <p:sp>
        <p:nvSpPr>
          <p:cNvPr id="26690" name="Line 65"/>
          <p:cNvSpPr>
            <a:spLocks noChangeShapeType="1"/>
          </p:cNvSpPr>
          <p:nvPr/>
        </p:nvSpPr>
        <p:spPr bwMode="auto">
          <a:xfrm flipV="1">
            <a:off x="6877050"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91" name="Line 66"/>
          <p:cNvSpPr>
            <a:spLocks noChangeShapeType="1"/>
          </p:cNvSpPr>
          <p:nvPr/>
        </p:nvSpPr>
        <p:spPr bwMode="auto">
          <a:xfrm flipV="1">
            <a:off x="7308850" y="2202334"/>
            <a:ext cx="0" cy="215900"/>
          </a:xfrm>
          <a:prstGeom prst="line">
            <a:avLst/>
          </a:prstGeom>
          <a:noFill/>
          <a:ln w="28575">
            <a:solidFill>
              <a:schemeClr val="tx1"/>
            </a:solidFill>
            <a:round/>
            <a:headEnd/>
            <a:tailEnd/>
          </a:ln>
        </p:spPr>
        <p:txBody>
          <a:bodyPr wrap="none" anchor="ctr"/>
          <a:lstStyle/>
          <a:p>
            <a:endParaRPr lang="zh-CN" altLang="en-US"/>
          </a:p>
        </p:txBody>
      </p:sp>
      <p:sp>
        <p:nvSpPr>
          <p:cNvPr id="26692" name="Line 67"/>
          <p:cNvSpPr>
            <a:spLocks noChangeShapeType="1"/>
          </p:cNvSpPr>
          <p:nvPr/>
        </p:nvSpPr>
        <p:spPr bwMode="auto">
          <a:xfrm>
            <a:off x="7453313" y="1986434"/>
            <a:ext cx="431800" cy="0"/>
          </a:xfrm>
          <a:prstGeom prst="line">
            <a:avLst/>
          </a:prstGeom>
          <a:noFill/>
          <a:ln w="28575">
            <a:solidFill>
              <a:schemeClr val="tx1"/>
            </a:solidFill>
            <a:round/>
            <a:headEnd/>
            <a:tailEnd/>
          </a:ln>
        </p:spPr>
        <p:txBody>
          <a:bodyPr wrap="none" anchor="ctr"/>
          <a:lstStyle/>
          <a:p>
            <a:endParaRPr lang="zh-CN" altLang="en-US"/>
          </a:p>
        </p:txBody>
      </p:sp>
      <p:sp>
        <p:nvSpPr>
          <p:cNvPr id="26693" name="Line 68"/>
          <p:cNvSpPr>
            <a:spLocks noChangeShapeType="1"/>
          </p:cNvSpPr>
          <p:nvPr/>
        </p:nvSpPr>
        <p:spPr bwMode="auto">
          <a:xfrm>
            <a:off x="745331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94" name="Line 69"/>
          <p:cNvSpPr>
            <a:spLocks noChangeShapeType="1"/>
          </p:cNvSpPr>
          <p:nvPr/>
        </p:nvSpPr>
        <p:spPr bwMode="auto">
          <a:xfrm>
            <a:off x="7885113" y="1986434"/>
            <a:ext cx="0" cy="215900"/>
          </a:xfrm>
          <a:prstGeom prst="line">
            <a:avLst/>
          </a:prstGeom>
          <a:noFill/>
          <a:ln w="28575">
            <a:solidFill>
              <a:schemeClr val="tx1"/>
            </a:solidFill>
            <a:round/>
            <a:headEnd/>
            <a:tailEnd/>
          </a:ln>
        </p:spPr>
        <p:txBody>
          <a:bodyPr wrap="none" anchor="ctr"/>
          <a:lstStyle/>
          <a:p>
            <a:endParaRPr lang="zh-CN" altLang="en-US"/>
          </a:p>
        </p:txBody>
      </p:sp>
      <p:sp>
        <p:nvSpPr>
          <p:cNvPr id="26695" name="Line 70"/>
          <p:cNvSpPr>
            <a:spLocks noChangeShapeType="1"/>
          </p:cNvSpPr>
          <p:nvPr/>
        </p:nvSpPr>
        <p:spPr bwMode="auto">
          <a:xfrm>
            <a:off x="7885113" y="2202334"/>
            <a:ext cx="71437" cy="0"/>
          </a:xfrm>
          <a:prstGeom prst="line">
            <a:avLst/>
          </a:prstGeom>
          <a:noFill/>
          <a:ln w="28575">
            <a:solidFill>
              <a:schemeClr val="tx1"/>
            </a:solidFill>
            <a:round/>
            <a:headEnd/>
            <a:tailEnd/>
          </a:ln>
        </p:spPr>
        <p:txBody>
          <a:bodyPr wrap="none" anchor="ctr"/>
          <a:lstStyle/>
          <a:p>
            <a:endParaRPr lang="zh-CN" altLang="en-US"/>
          </a:p>
        </p:txBody>
      </p:sp>
      <p:sp>
        <p:nvSpPr>
          <p:cNvPr id="26696" name="Line 71"/>
          <p:cNvSpPr>
            <a:spLocks noChangeShapeType="1"/>
          </p:cNvSpPr>
          <p:nvPr/>
        </p:nvSpPr>
        <p:spPr bwMode="auto">
          <a:xfrm>
            <a:off x="730885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6697" name="Line 72"/>
          <p:cNvSpPr>
            <a:spLocks noChangeShapeType="1"/>
          </p:cNvSpPr>
          <p:nvPr/>
        </p:nvSpPr>
        <p:spPr bwMode="auto">
          <a:xfrm>
            <a:off x="6732588" y="2202334"/>
            <a:ext cx="144462" cy="0"/>
          </a:xfrm>
          <a:prstGeom prst="line">
            <a:avLst/>
          </a:prstGeom>
          <a:noFill/>
          <a:ln w="28575">
            <a:solidFill>
              <a:schemeClr val="tx1"/>
            </a:solidFill>
            <a:round/>
            <a:headEnd/>
            <a:tailEnd/>
          </a:ln>
        </p:spPr>
        <p:txBody>
          <a:bodyPr wrap="none" anchor="ctr"/>
          <a:lstStyle/>
          <a:p>
            <a:endParaRPr lang="zh-CN" altLang="en-US"/>
          </a:p>
        </p:txBody>
      </p:sp>
      <p:sp>
        <p:nvSpPr>
          <p:cNvPr id="26698" name="Line 73"/>
          <p:cNvSpPr>
            <a:spLocks noChangeShapeType="1"/>
          </p:cNvSpPr>
          <p:nvPr/>
        </p:nvSpPr>
        <p:spPr bwMode="auto">
          <a:xfrm>
            <a:off x="6156325"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6699" name="Line 74"/>
          <p:cNvSpPr>
            <a:spLocks noChangeShapeType="1"/>
          </p:cNvSpPr>
          <p:nvPr/>
        </p:nvSpPr>
        <p:spPr bwMode="auto">
          <a:xfrm>
            <a:off x="5580063" y="2202334"/>
            <a:ext cx="144462" cy="0"/>
          </a:xfrm>
          <a:prstGeom prst="line">
            <a:avLst/>
          </a:prstGeom>
          <a:noFill/>
          <a:ln w="28575">
            <a:solidFill>
              <a:schemeClr val="tx1"/>
            </a:solidFill>
            <a:round/>
            <a:headEnd/>
            <a:tailEnd/>
          </a:ln>
        </p:spPr>
        <p:txBody>
          <a:bodyPr wrap="none" anchor="ctr"/>
          <a:lstStyle/>
          <a:p>
            <a:endParaRPr lang="zh-CN" altLang="en-US"/>
          </a:p>
        </p:txBody>
      </p:sp>
      <p:sp>
        <p:nvSpPr>
          <p:cNvPr id="26700" name="Line 75"/>
          <p:cNvSpPr>
            <a:spLocks noChangeShapeType="1"/>
          </p:cNvSpPr>
          <p:nvPr/>
        </p:nvSpPr>
        <p:spPr bwMode="auto">
          <a:xfrm>
            <a:off x="5003800"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6701" name="Line 76"/>
          <p:cNvSpPr>
            <a:spLocks noChangeShapeType="1"/>
          </p:cNvSpPr>
          <p:nvPr/>
        </p:nvSpPr>
        <p:spPr bwMode="auto">
          <a:xfrm>
            <a:off x="4429125" y="2202334"/>
            <a:ext cx="144463" cy="0"/>
          </a:xfrm>
          <a:prstGeom prst="line">
            <a:avLst/>
          </a:prstGeom>
          <a:noFill/>
          <a:ln w="28575">
            <a:solidFill>
              <a:schemeClr val="tx1"/>
            </a:solidFill>
            <a:round/>
            <a:headEnd/>
            <a:tailEnd/>
          </a:ln>
        </p:spPr>
        <p:txBody>
          <a:bodyPr wrap="none" anchor="ctr"/>
          <a:lstStyle/>
          <a:p>
            <a:endParaRPr lang="zh-CN" altLang="en-US"/>
          </a:p>
        </p:txBody>
      </p:sp>
      <p:sp>
        <p:nvSpPr>
          <p:cNvPr id="26702" name="Text Box 77"/>
          <p:cNvSpPr txBox="1">
            <a:spLocks noChangeArrowheads="1"/>
          </p:cNvSpPr>
          <p:nvPr/>
        </p:nvSpPr>
        <p:spPr bwMode="auto">
          <a:xfrm>
            <a:off x="112713" y="1986434"/>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归零制</a:t>
            </a:r>
          </a:p>
        </p:txBody>
      </p:sp>
      <p:sp>
        <p:nvSpPr>
          <p:cNvPr id="26703" name="Text Box 78"/>
          <p:cNvSpPr txBox="1">
            <a:spLocks noChangeArrowheads="1"/>
          </p:cNvSpPr>
          <p:nvPr/>
        </p:nvSpPr>
        <p:spPr bwMode="auto">
          <a:xfrm>
            <a:off x="112713" y="2707159"/>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dirty="0">
                <a:latin typeface="Arial" charset="0"/>
              </a:rPr>
              <a:t>不归零制</a:t>
            </a:r>
          </a:p>
        </p:txBody>
      </p:sp>
      <p:sp>
        <p:nvSpPr>
          <p:cNvPr id="26704" name="Line 79"/>
          <p:cNvSpPr>
            <a:spLocks noChangeShapeType="1"/>
          </p:cNvSpPr>
          <p:nvPr/>
        </p:nvSpPr>
        <p:spPr bwMode="auto">
          <a:xfrm>
            <a:off x="2771775" y="2707159"/>
            <a:ext cx="576263" cy="0"/>
          </a:xfrm>
          <a:prstGeom prst="line">
            <a:avLst/>
          </a:prstGeom>
          <a:noFill/>
          <a:ln w="28575">
            <a:solidFill>
              <a:schemeClr val="tx1"/>
            </a:solidFill>
            <a:round/>
            <a:headEnd/>
            <a:tailEnd/>
          </a:ln>
        </p:spPr>
        <p:txBody>
          <a:bodyPr wrap="none" anchor="ctr"/>
          <a:lstStyle/>
          <a:p>
            <a:endParaRPr lang="zh-CN" altLang="en-US"/>
          </a:p>
        </p:txBody>
      </p:sp>
      <p:sp>
        <p:nvSpPr>
          <p:cNvPr id="26705" name="Line 80"/>
          <p:cNvSpPr>
            <a:spLocks noChangeShapeType="1"/>
          </p:cNvSpPr>
          <p:nvPr/>
        </p:nvSpPr>
        <p:spPr bwMode="auto">
          <a:xfrm>
            <a:off x="3348038" y="3138959"/>
            <a:ext cx="576262" cy="0"/>
          </a:xfrm>
          <a:prstGeom prst="line">
            <a:avLst/>
          </a:prstGeom>
          <a:noFill/>
          <a:ln w="28575">
            <a:solidFill>
              <a:schemeClr val="tx1"/>
            </a:solidFill>
            <a:round/>
            <a:headEnd/>
            <a:tailEnd/>
          </a:ln>
        </p:spPr>
        <p:txBody>
          <a:bodyPr wrap="none" anchor="ctr"/>
          <a:lstStyle/>
          <a:p>
            <a:endParaRPr lang="zh-CN" altLang="en-US"/>
          </a:p>
        </p:txBody>
      </p:sp>
      <p:sp>
        <p:nvSpPr>
          <p:cNvPr id="26706" name="Line 81"/>
          <p:cNvSpPr>
            <a:spLocks noChangeShapeType="1"/>
          </p:cNvSpPr>
          <p:nvPr/>
        </p:nvSpPr>
        <p:spPr bwMode="auto">
          <a:xfrm>
            <a:off x="334803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6707" name="Line 82"/>
          <p:cNvSpPr>
            <a:spLocks noChangeShapeType="1"/>
          </p:cNvSpPr>
          <p:nvPr/>
        </p:nvSpPr>
        <p:spPr bwMode="auto">
          <a:xfrm>
            <a:off x="3924300"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6708" name="Line 83"/>
          <p:cNvSpPr>
            <a:spLocks noChangeShapeType="1"/>
          </p:cNvSpPr>
          <p:nvPr/>
        </p:nvSpPr>
        <p:spPr bwMode="auto">
          <a:xfrm>
            <a:off x="3924300" y="2707159"/>
            <a:ext cx="1728788" cy="0"/>
          </a:xfrm>
          <a:prstGeom prst="line">
            <a:avLst/>
          </a:prstGeom>
          <a:noFill/>
          <a:ln w="28575">
            <a:solidFill>
              <a:schemeClr val="tx1"/>
            </a:solidFill>
            <a:round/>
            <a:headEnd/>
            <a:tailEnd/>
          </a:ln>
        </p:spPr>
        <p:txBody>
          <a:bodyPr wrap="none" anchor="ctr"/>
          <a:lstStyle/>
          <a:p>
            <a:endParaRPr lang="zh-CN" altLang="en-US"/>
          </a:p>
        </p:txBody>
      </p:sp>
      <p:sp>
        <p:nvSpPr>
          <p:cNvPr id="26709" name="Line 84"/>
          <p:cNvSpPr>
            <a:spLocks noChangeShapeType="1"/>
          </p:cNvSpPr>
          <p:nvPr/>
        </p:nvSpPr>
        <p:spPr bwMode="auto">
          <a:xfrm>
            <a:off x="565308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6710" name="Line 85"/>
          <p:cNvSpPr>
            <a:spLocks noChangeShapeType="1"/>
          </p:cNvSpPr>
          <p:nvPr/>
        </p:nvSpPr>
        <p:spPr bwMode="auto">
          <a:xfrm>
            <a:off x="5653088" y="3138959"/>
            <a:ext cx="1727200" cy="0"/>
          </a:xfrm>
          <a:prstGeom prst="line">
            <a:avLst/>
          </a:prstGeom>
          <a:noFill/>
          <a:ln w="28575">
            <a:solidFill>
              <a:schemeClr val="tx1"/>
            </a:solidFill>
            <a:round/>
            <a:headEnd/>
            <a:tailEnd/>
          </a:ln>
        </p:spPr>
        <p:txBody>
          <a:bodyPr wrap="none" anchor="ctr"/>
          <a:lstStyle/>
          <a:p>
            <a:endParaRPr lang="zh-CN" altLang="en-US"/>
          </a:p>
        </p:txBody>
      </p:sp>
      <p:sp>
        <p:nvSpPr>
          <p:cNvPr id="26711" name="Line 86"/>
          <p:cNvSpPr>
            <a:spLocks noChangeShapeType="1"/>
          </p:cNvSpPr>
          <p:nvPr/>
        </p:nvSpPr>
        <p:spPr bwMode="auto">
          <a:xfrm>
            <a:off x="7380288" y="2707159"/>
            <a:ext cx="0" cy="431800"/>
          </a:xfrm>
          <a:prstGeom prst="line">
            <a:avLst/>
          </a:prstGeom>
          <a:noFill/>
          <a:ln w="28575">
            <a:solidFill>
              <a:schemeClr val="tx1"/>
            </a:solidFill>
            <a:round/>
            <a:headEnd/>
            <a:tailEnd/>
          </a:ln>
        </p:spPr>
        <p:txBody>
          <a:bodyPr wrap="none" anchor="ctr"/>
          <a:lstStyle/>
          <a:p>
            <a:endParaRPr lang="zh-CN" altLang="en-US"/>
          </a:p>
        </p:txBody>
      </p:sp>
      <p:sp>
        <p:nvSpPr>
          <p:cNvPr id="26712" name="Line 87"/>
          <p:cNvSpPr>
            <a:spLocks noChangeShapeType="1"/>
          </p:cNvSpPr>
          <p:nvPr/>
        </p:nvSpPr>
        <p:spPr bwMode="auto">
          <a:xfrm>
            <a:off x="7380288" y="2707159"/>
            <a:ext cx="576262" cy="0"/>
          </a:xfrm>
          <a:prstGeom prst="line">
            <a:avLst/>
          </a:prstGeom>
          <a:noFill/>
          <a:ln w="28575">
            <a:solidFill>
              <a:schemeClr val="tx1"/>
            </a:solidFill>
            <a:round/>
            <a:headEnd/>
            <a:tailEnd/>
          </a:ln>
        </p:spPr>
        <p:txBody>
          <a:bodyPr wrap="none" anchor="ctr"/>
          <a:lstStyle/>
          <a:p>
            <a:endParaRPr lang="zh-CN" altLang="en-US"/>
          </a:p>
        </p:txBody>
      </p:sp>
      <p:sp>
        <p:nvSpPr>
          <p:cNvPr id="26713" name="Text Box 88"/>
          <p:cNvSpPr txBox="1">
            <a:spLocks noChangeArrowheads="1"/>
          </p:cNvSpPr>
          <p:nvPr/>
        </p:nvSpPr>
        <p:spPr bwMode="auto">
          <a:xfrm>
            <a:off x="76200" y="3283421"/>
            <a:ext cx="1400175" cy="707886"/>
          </a:xfrm>
          <a:prstGeom prst="rect">
            <a:avLst/>
          </a:prstGeom>
          <a:noFill/>
          <a:ln w="28575" algn="ctr">
            <a:noFill/>
            <a:miter lim="800000"/>
            <a:headEnd/>
            <a:tailEnd type="none" w="med" len="lg"/>
          </a:ln>
        </p:spPr>
        <p:txBody>
          <a:bodyPr lIns="0" rIns="90000">
            <a:spAutoFit/>
          </a:bodyPr>
          <a:lstStyle/>
          <a:p>
            <a:pPr algn="r">
              <a:spcBef>
                <a:spcPct val="50000"/>
              </a:spcBef>
            </a:pPr>
            <a:r>
              <a:rPr lang="zh-CN" altLang="en-US" sz="2000"/>
              <a:t>见</a:t>
            </a:r>
            <a:r>
              <a:rPr lang="en-US" altLang="zh-CN" sz="2000"/>
              <a:t>“1”</a:t>
            </a:r>
            <a:r>
              <a:rPr lang="zh-CN" altLang="en-US" sz="2000"/>
              <a:t>就变不归零制</a:t>
            </a:r>
            <a:endParaRPr lang="zh-CN" altLang="en-US" sz="2000">
              <a:latin typeface="+mn-lt"/>
            </a:endParaRPr>
          </a:p>
        </p:txBody>
      </p:sp>
      <p:sp>
        <p:nvSpPr>
          <p:cNvPr id="26714" name="Line 89"/>
          <p:cNvSpPr>
            <a:spLocks noChangeShapeType="1"/>
          </p:cNvSpPr>
          <p:nvPr/>
        </p:nvSpPr>
        <p:spPr bwMode="auto">
          <a:xfrm>
            <a:off x="2771775"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6715" name="Line 90"/>
          <p:cNvSpPr>
            <a:spLocks noChangeShapeType="1"/>
          </p:cNvSpPr>
          <p:nvPr/>
        </p:nvSpPr>
        <p:spPr bwMode="auto">
          <a:xfrm>
            <a:off x="2771775" y="3426296"/>
            <a:ext cx="1152525" cy="0"/>
          </a:xfrm>
          <a:prstGeom prst="line">
            <a:avLst/>
          </a:prstGeom>
          <a:noFill/>
          <a:ln w="28575">
            <a:solidFill>
              <a:schemeClr val="tx1"/>
            </a:solidFill>
            <a:round/>
            <a:headEnd/>
            <a:tailEnd/>
          </a:ln>
        </p:spPr>
        <p:txBody>
          <a:bodyPr wrap="none" anchor="ctr"/>
          <a:lstStyle/>
          <a:p>
            <a:endParaRPr lang="zh-CN" altLang="en-US"/>
          </a:p>
        </p:txBody>
      </p:sp>
      <p:sp>
        <p:nvSpPr>
          <p:cNvPr id="26716" name="Line 91"/>
          <p:cNvSpPr>
            <a:spLocks noChangeShapeType="1"/>
          </p:cNvSpPr>
          <p:nvPr/>
        </p:nvSpPr>
        <p:spPr bwMode="auto">
          <a:xfrm>
            <a:off x="3924300"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6717" name="Line 92"/>
          <p:cNvSpPr>
            <a:spLocks noChangeShapeType="1"/>
          </p:cNvSpPr>
          <p:nvPr/>
        </p:nvSpPr>
        <p:spPr bwMode="auto">
          <a:xfrm>
            <a:off x="4500563"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6718" name="Line 93"/>
          <p:cNvSpPr>
            <a:spLocks noChangeShapeType="1"/>
          </p:cNvSpPr>
          <p:nvPr/>
        </p:nvSpPr>
        <p:spPr bwMode="auto">
          <a:xfrm>
            <a:off x="5076825"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6719" name="Line 94"/>
          <p:cNvSpPr>
            <a:spLocks noChangeShapeType="1"/>
          </p:cNvSpPr>
          <p:nvPr/>
        </p:nvSpPr>
        <p:spPr bwMode="auto">
          <a:xfrm>
            <a:off x="3924300" y="3858096"/>
            <a:ext cx="576263" cy="0"/>
          </a:xfrm>
          <a:prstGeom prst="line">
            <a:avLst/>
          </a:prstGeom>
          <a:noFill/>
          <a:ln w="28575">
            <a:solidFill>
              <a:schemeClr val="tx1"/>
            </a:solidFill>
            <a:round/>
            <a:headEnd/>
            <a:tailEnd/>
          </a:ln>
        </p:spPr>
        <p:txBody>
          <a:bodyPr wrap="none" anchor="ctr"/>
          <a:lstStyle/>
          <a:p>
            <a:endParaRPr lang="zh-CN" altLang="en-US"/>
          </a:p>
        </p:txBody>
      </p:sp>
      <p:sp>
        <p:nvSpPr>
          <p:cNvPr id="26720" name="Line 95"/>
          <p:cNvSpPr>
            <a:spLocks noChangeShapeType="1"/>
          </p:cNvSpPr>
          <p:nvPr/>
        </p:nvSpPr>
        <p:spPr bwMode="auto">
          <a:xfrm>
            <a:off x="4500563" y="3426296"/>
            <a:ext cx="576262" cy="0"/>
          </a:xfrm>
          <a:prstGeom prst="line">
            <a:avLst/>
          </a:prstGeom>
          <a:noFill/>
          <a:ln w="28575">
            <a:solidFill>
              <a:schemeClr val="tx1"/>
            </a:solidFill>
            <a:round/>
            <a:headEnd/>
            <a:tailEnd/>
          </a:ln>
        </p:spPr>
        <p:txBody>
          <a:bodyPr wrap="none" anchor="ctr"/>
          <a:lstStyle/>
          <a:p>
            <a:endParaRPr lang="zh-CN" altLang="en-US"/>
          </a:p>
        </p:txBody>
      </p:sp>
      <p:sp>
        <p:nvSpPr>
          <p:cNvPr id="26721" name="Line 96"/>
          <p:cNvSpPr>
            <a:spLocks noChangeShapeType="1"/>
          </p:cNvSpPr>
          <p:nvPr/>
        </p:nvSpPr>
        <p:spPr bwMode="auto">
          <a:xfrm>
            <a:off x="5076825" y="3858096"/>
            <a:ext cx="2303463" cy="0"/>
          </a:xfrm>
          <a:prstGeom prst="line">
            <a:avLst/>
          </a:prstGeom>
          <a:noFill/>
          <a:ln w="28575">
            <a:solidFill>
              <a:schemeClr val="tx1"/>
            </a:solidFill>
            <a:round/>
            <a:headEnd/>
            <a:tailEnd/>
          </a:ln>
        </p:spPr>
        <p:txBody>
          <a:bodyPr wrap="none" anchor="ctr"/>
          <a:lstStyle/>
          <a:p>
            <a:endParaRPr lang="zh-CN" altLang="en-US"/>
          </a:p>
        </p:txBody>
      </p:sp>
      <p:sp>
        <p:nvSpPr>
          <p:cNvPr id="26722" name="Line 97"/>
          <p:cNvSpPr>
            <a:spLocks noChangeShapeType="1"/>
          </p:cNvSpPr>
          <p:nvPr/>
        </p:nvSpPr>
        <p:spPr bwMode="auto">
          <a:xfrm>
            <a:off x="7380288" y="3426296"/>
            <a:ext cx="0" cy="431800"/>
          </a:xfrm>
          <a:prstGeom prst="line">
            <a:avLst/>
          </a:prstGeom>
          <a:noFill/>
          <a:ln w="28575">
            <a:solidFill>
              <a:schemeClr val="tx1"/>
            </a:solidFill>
            <a:round/>
            <a:headEnd/>
            <a:tailEnd/>
          </a:ln>
        </p:spPr>
        <p:txBody>
          <a:bodyPr wrap="none" anchor="ctr"/>
          <a:lstStyle/>
          <a:p>
            <a:endParaRPr lang="zh-CN" altLang="en-US"/>
          </a:p>
        </p:txBody>
      </p:sp>
      <p:sp>
        <p:nvSpPr>
          <p:cNvPr id="26723" name="Line 98"/>
          <p:cNvSpPr>
            <a:spLocks noChangeShapeType="1"/>
          </p:cNvSpPr>
          <p:nvPr/>
        </p:nvSpPr>
        <p:spPr bwMode="auto">
          <a:xfrm>
            <a:off x="7380288" y="3426296"/>
            <a:ext cx="576262" cy="0"/>
          </a:xfrm>
          <a:prstGeom prst="line">
            <a:avLst/>
          </a:prstGeom>
          <a:noFill/>
          <a:ln w="28575">
            <a:solidFill>
              <a:schemeClr val="tx1"/>
            </a:solidFill>
            <a:round/>
            <a:headEnd/>
            <a:tailEnd/>
          </a:ln>
        </p:spPr>
        <p:txBody>
          <a:bodyPr wrap="none" anchor="ctr"/>
          <a:lstStyle/>
          <a:p>
            <a:endParaRPr lang="zh-CN" altLang="en-US"/>
          </a:p>
        </p:txBody>
      </p:sp>
      <p:sp>
        <p:nvSpPr>
          <p:cNvPr id="26724" name="Line 99"/>
          <p:cNvSpPr>
            <a:spLocks noChangeShapeType="1"/>
          </p:cNvSpPr>
          <p:nvPr/>
        </p:nvSpPr>
        <p:spPr bwMode="auto">
          <a:xfrm>
            <a:off x="305911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25" name="Line 100"/>
          <p:cNvSpPr>
            <a:spLocks noChangeShapeType="1"/>
          </p:cNvSpPr>
          <p:nvPr/>
        </p:nvSpPr>
        <p:spPr bwMode="auto">
          <a:xfrm>
            <a:off x="334803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26" name="Line 101"/>
          <p:cNvSpPr>
            <a:spLocks noChangeShapeType="1"/>
          </p:cNvSpPr>
          <p:nvPr/>
        </p:nvSpPr>
        <p:spPr bwMode="auto">
          <a:xfrm>
            <a:off x="39243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27" name="Line 102"/>
          <p:cNvSpPr>
            <a:spLocks noChangeShapeType="1"/>
          </p:cNvSpPr>
          <p:nvPr/>
        </p:nvSpPr>
        <p:spPr bwMode="auto">
          <a:xfrm>
            <a:off x="421163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28" name="Line 103"/>
          <p:cNvSpPr>
            <a:spLocks noChangeShapeType="1"/>
          </p:cNvSpPr>
          <p:nvPr/>
        </p:nvSpPr>
        <p:spPr bwMode="auto">
          <a:xfrm>
            <a:off x="45005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29" name="Line 104"/>
          <p:cNvSpPr>
            <a:spLocks noChangeShapeType="1"/>
          </p:cNvSpPr>
          <p:nvPr/>
        </p:nvSpPr>
        <p:spPr bwMode="auto">
          <a:xfrm>
            <a:off x="47879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0" name="Line 105"/>
          <p:cNvSpPr>
            <a:spLocks noChangeShapeType="1"/>
          </p:cNvSpPr>
          <p:nvPr/>
        </p:nvSpPr>
        <p:spPr bwMode="auto">
          <a:xfrm>
            <a:off x="50768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1" name="Line 106"/>
          <p:cNvSpPr>
            <a:spLocks noChangeShapeType="1"/>
          </p:cNvSpPr>
          <p:nvPr/>
        </p:nvSpPr>
        <p:spPr bwMode="auto">
          <a:xfrm>
            <a:off x="53641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2" name="Line 107"/>
          <p:cNvSpPr>
            <a:spLocks noChangeShapeType="1"/>
          </p:cNvSpPr>
          <p:nvPr/>
        </p:nvSpPr>
        <p:spPr bwMode="auto">
          <a:xfrm>
            <a:off x="565150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3" name="Line 108"/>
          <p:cNvSpPr>
            <a:spLocks noChangeShapeType="1"/>
          </p:cNvSpPr>
          <p:nvPr/>
        </p:nvSpPr>
        <p:spPr bwMode="auto">
          <a:xfrm>
            <a:off x="6227763"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4" name="Line 109"/>
          <p:cNvSpPr>
            <a:spLocks noChangeShapeType="1"/>
          </p:cNvSpPr>
          <p:nvPr/>
        </p:nvSpPr>
        <p:spPr bwMode="auto">
          <a:xfrm>
            <a:off x="68040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5" name="Line 110"/>
          <p:cNvSpPr>
            <a:spLocks noChangeShapeType="1"/>
          </p:cNvSpPr>
          <p:nvPr/>
        </p:nvSpPr>
        <p:spPr bwMode="auto">
          <a:xfrm>
            <a:off x="7380288"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6" name="Line 111"/>
          <p:cNvSpPr>
            <a:spLocks noChangeShapeType="1"/>
          </p:cNvSpPr>
          <p:nvPr/>
        </p:nvSpPr>
        <p:spPr bwMode="auto">
          <a:xfrm>
            <a:off x="7667625"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7" name="Line 112"/>
          <p:cNvSpPr>
            <a:spLocks noChangeShapeType="1"/>
          </p:cNvSpPr>
          <p:nvPr/>
        </p:nvSpPr>
        <p:spPr bwMode="auto">
          <a:xfrm>
            <a:off x="7956550" y="4147021"/>
            <a:ext cx="0" cy="431800"/>
          </a:xfrm>
          <a:prstGeom prst="line">
            <a:avLst/>
          </a:prstGeom>
          <a:noFill/>
          <a:ln w="28575">
            <a:solidFill>
              <a:schemeClr val="tx1"/>
            </a:solidFill>
            <a:round/>
            <a:headEnd/>
            <a:tailEnd/>
          </a:ln>
        </p:spPr>
        <p:txBody>
          <a:bodyPr wrap="none" anchor="ctr"/>
          <a:lstStyle/>
          <a:p>
            <a:endParaRPr lang="zh-CN" altLang="en-US"/>
          </a:p>
        </p:txBody>
      </p:sp>
      <p:sp>
        <p:nvSpPr>
          <p:cNvPr id="26738" name="Line 113"/>
          <p:cNvSpPr>
            <a:spLocks noChangeShapeType="1"/>
          </p:cNvSpPr>
          <p:nvPr/>
        </p:nvSpPr>
        <p:spPr bwMode="auto">
          <a:xfrm>
            <a:off x="2771775" y="4147021"/>
            <a:ext cx="287338" cy="0"/>
          </a:xfrm>
          <a:prstGeom prst="line">
            <a:avLst/>
          </a:prstGeom>
          <a:noFill/>
          <a:ln w="28575">
            <a:solidFill>
              <a:schemeClr val="tx1"/>
            </a:solidFill>
            <a:round/>
            <a:headEnd/>
            <a:tailEnd/>
          </a:ln>
        </p:spPr>
        <p:txBody>
          <a:bodyPr wrap="none" anchor="ctr"/>
          <a:lstStyle/>
          <a:p>
            <a:endParaRPr lang="zh-CN" altLang="en-US"/>
          </a:p>
        </p:txBody>
      </p:sp>
      <p:sp>
        <p:nvSpPr>
          <p:cNvPr id="26739" name="Line 114"/>
          <p:cNvSpPr>
            <a:spLocks noChangeShapeType="1"/>
          </p:cNvSpPr>
          <p:nvPr/>
        </p:nvSpPr>
        <p:spPr bwMode="auto">
          <a:xfrm>
            <a:off x="3059113"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6740" name="Line 115"/>
          <p:cNvSpPr>
            <a:spLocks noChangeShapeType="1"/>
          </p:cNvSpPr>
          <p:nvPr/>
        </p:nvSpPr>
        <p:spPr bwMode="auto">
          <a:xfrm>
            <a:off x="3348038" y="4147021"/>
            <a:ext cx="576262" cy="0"/>
          </a:xfrm>
          <a:prstGeom prst="line">
            <a:avLst/>
          </a:prstGeom>
          <a:noFill/>
          <a:ln w="28575">
            <a:solidFill>
              <a:schemeClr val="tx1"/>
            </a:solidFill>
            <a:round/>
            <a:headEnd/>
            <a:tailEnd/>
          </a:ln>
        </p:spPr>
        <p:txBody>
          <a:bodyPr wrap="none" anchor="ctr"/>
          <a:lstStyle/>
          <a:p>
            <a:endParaRPr lang="zh-CN" altLang="en-US"/>
          </a:p>
        </p:txBody>
      </p:sp>
      <p:sp>
        <p:nvSpPr>
          <p:cNvPr id="26741" name="Line 116"/>
          <p:cNvSpPr>
            <a:spLocks noChangeShapeType="1"/>
          </p:cNvSpPr>
          <p:nvPr/>
        </p:nvSpPr>
        <p:spPr bwMode="auto">
          <a:xfrm>
            <a:off x="3924300"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6742" name="Line 117"/>
          <p:cNvSpPr>
            <a:spLocks noChangeShapeType="1"/>
          </p:cNvSpPr>
          <p:nvPr/>
        </p:nvSpPr>
        <p:spPr bwMode="auto">
          <a:xfrm>
            <a:off x="4211638"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6743" name="Line 118"/>
          <p:cNvSpPr>
            <a:spLocks noChangeShapeType="1"/>
          </p:cNvSpPr>
          <p:nvPr/>
        </p:nvSpPr>
        <p:spPr bwMode="auto">
          <a:xfrm>
            <a:off x="4500563"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6744" name="Line 119"/>
          <p:cNvSpPr>
            <a:spLocks noChangeShapeType="1"/>
          </p:cNvSpPr>
          <p:nvPr/>
        </p:nvSpPr>
        <p:spPr bwMode="auto">
          <a:xfrm>
            <a:off x="4787900"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6745" name="Line 120"/>
          <p:cNvSpPr>
            <a:spLocks noChangeShapeType="1"/>
          </p:cNvSpPr>
          <p:nvPr/>
        </p:nvSpPr>
        <p:spPr bwMode="auto">
          <a:xfrm>
            <a:off x="5076825"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6746" name="Line 121"/>
          <p:cNvSpPr>
            <a:spLocks noChangeShapeType="1"/>
          </p:cNvSpPr>
          <p:nvPr/>
        </p:nvSpPr>
        <p:spPr bwMode="auto">
          <a:xfrm>
            <a:off x="5364163"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6747" name="Line 122"/>
          <p:cNvSpPr>
            <a:spLocks noChangeShapeType="1"/>
          </p:cNvSpPr>
          <p:nvPr/>
        </p:nvSpPr>
        <p:spPr bwMode="auto">
          <a:xfrm>
            <a:off x="5651500" y="4578821"/>
            <a:ext cx="576263" cy="0"/>
          </a:xfrm>
          <a:prstGeom prst="line">
            <a:avLst/>
          </a:prstGeom>
          <a:noFill/>
          <a:ln w="28575">
            <a:solidFill>
              <a:schemeClr val="tx1"/>
            </a:solidFill>
            <a:round/>
            <a:headEnd/>
            <a:tailEnd/>
          </a:ln>
        </p:spPr>
        <p:txBody>
          <a:bodyPr wrap="none" anchor="ctr"/>
          <a:lstStyle/>
          <a:p>
            <a:endParaRPr lang="zh-CN" altLang="en-US"/>
          </a:p>
        </p:txBody>
      </p:sp>
      <p:sp>
        <p:nvSpPr>
          <p:cNvPr id="26748" name="Line 123"/>
          <p:cNvSpPr>
            <a:spLocks noChangeShapeType="1"/>
          </p:cNvSpPr>
          <p:nvPr/>
        </p:nvSpPr>
        <p:spPr bwMode="auto">
          <a:xfrm>
            <a:off x="6227763" y="4147021"/>
            <a:ext cx="576262" cy="0"/>
          </a:xfrm>
          <a:prstGeom prst="line">
            <a:avLst/>
          </a:prstGeom>
          <a:noFill/>
          <a:ln w="28575">
            <a:solidFill>
              <a:schemeClr val="tx1"/>
            </a:solidFill>
            <a:round/>
            <a:headEnd/>
            <a:tailEnd/>
          </a:ln>
        </p:spPr>
        <p:txBody>
          <a:bodyPr wrap="none" anchor="ctr"/>
          <a:lstStyle/>
          <a:p>
            <a:endParaRPr lang="zh-CN" altLang="en-US"/>
          </a:p>
        </p:txBody>
      </p:sp>
      <p:sp>
        <p:nvSpPr>
          <p:cNvPr id="26749" name="Line 124"/>
          <p:cNvSpPr>
            <a:spLocks noChangeShapeType="1"/>
          </p:cNvSpPr>
          <p:nvPr/>
        </p:nvSpPr>
        <p:spPr bwMode="auto">
          <a:xfrm>
            <a:off x="6804025" y="4578821"/>
            <a:ext cx="576263" cy="0"/>
          </a:xfrm>
          <a:prstGeom prst="line">
            <a:avLst/>
          </a:prstGeom>
          <a:noFill/>
          <a:ln w="28575">
            <a:solidFill>
              <a:schemeClr val="tx1"/>
            </a:solidFill>
            <a:round/>
            <a:headEnd/>
            <a:tailEnd/>
          </a:ln>
        </p:spPr>
        <p:txBody>
          <a:bodyPr wrap="none" anchor="ctr"/>
          <a:lstStyle/>
          <a:p>
            <a:endParaRPr lang="zh-CN" altLang="en-US"/>
          </a:p>
        </p:txBody>
      </p:sp>
      <p:sp>
        <p:nvSpPr>
          <p:cNvPr id="26750" name="Line 125"/>
          <p:cNvSpPr>
            <a:spLocks noChangeShapeType="1"/>
          </p:cNvSpPr>
          <p:nvPr/>
        </p:nvSpPr>
        <p:spPr bwMode="auto">
          <a:xfrm>
            <a:off x="7380288" y="4147021"/>
            <a:ext cx="288925" cy="0"/>
          </a:xfrm>
          <a:prstGeom prst="line">
            <a:avLst/>
          </a:prstGeom>
          <a:noFill/>
          <a:ln w="28575">
            <a:solidFill>
              <a:schemeClr val="tx1"/>
            </a:solidFill>
            <a:round/>
            <a:headEnd/>
            <a:tailEnd/>
          </a:ln>
        </p:spPr>
        <p:txBody>
          <a:bodyPr wrap="none" anchor="ctr"/>
          <a:lstStyle/>
          <a:p>
            <a:endParaRPr lang="zh-CN" altLang="en-US"/>
          </a:p>
        </p:txBody>
      </p:sp>
      <p:sp>
        <p:nvSpPr>
          <p:cNvPr id="26751" name="Line 126"/>
          <p:cNvSpPr>
            <a:spLocks noChangeShapeType="1"/>
          </p:cNvSpPr>
          <p:nvPr/>
        </p:nvSpPr>
        <p:spPr bwMode="auto">
          <a:xfrm>
            <a:off x="7667625" y="4578821"/>
            <a:ext cx="288925" cy="0"/>
          </a:xfrm>
          <a:prstGeom prst="line">
            <a:avLst/>
          </a:prstGeom>
          <a:noFill/>
          <a:ln w="28575">
            <a:solidFill>
              <a:schemeClr val="tx1"/>
            </a:solidFill>
            <a:round/>
            <a:headEnd/>
            <a:tailEnd/>
          </a:ln>
        </p:spPr>
        <p:txBody>
          <a:bodyPr wrap="none" anchor="ctr"/>
          <a:lstStyle/>
          <a:p>
            <a:endParaRPr lang="zh-CN" altLang="en-US"/>
          </a:p>
        </p:txBody>
      </p:sp>
      <p:sp>
        <p:nvSpPr>
          <p:cNvPr id="26752" name="Line 127"/>
          <p:cNvSpPr>
            <a:spLocks noChangeShapeType="1"/>
          </p:cNvSpPr>
          <p:nvPr/>
        </p:nvSpPr>
        <p:spPr bwMode="auto">
          <a:xfrm>
            <a:off x="305911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53" name="Line 128"/>
          <p:cNvSpPr>
            <a:spLocks noChangeShapeType="1"/>
          </p:cNvSpPr>
          <p:nvPr/>
        </p:nvSpPr>
        <p:spPr bwMode="auto">
          <a:xfrm>
            <a:off x="2771775" y="4866159"/>
            <a:ext cx="287338" cy="0"/>
          </a:xfrm>
          <a:prstGeom prst="line">
            <a:avLst/>
          </a:prstGeom>
          <a:noFill/>
          <a:ln w="28575">
            <a:solidFill>
              <a:schemeClr val="tx1"/>
            </a:solidFill>
            <a:round/>
            <a:headEnd/>
            <a:tailEnd/>
          </a:ln>
        </p:spPr>
        <p:txBody>
          <a:bodyPr wrap="none" anchor="ctr"/>
          <a:lstStyle/>
          <a:p>
            <a:endParaRPr lang="zh-CN" altLang="en-US"/>
          </a:p>
        </p:txBody>
      </p:sp>
      <p:sp>
        <p:nvSpPr>
          <p:cNvPr id="26754" name="Line 129"/>
          <p:cNvSpPr>
            <a:spLocks noChangeShapeType="1"/>
          </p:cNvSpPr>
          <p:nvPr/>
        </p:nvSpPr>
        <p:spPr bwMode="auto">
          <a:xfrm>
            <a:off x="4211638"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55" name="Line 130"/>
          <p:cNvSpPr>
            <a:spLocks noChangeShapeType="1"/>
          </p:cNvSpPr>
          <p:nvPr/>
        </p:nvSpPr>
        <p:spPr bwMode="auto">
          <a:xfrm>
            <a:off x="3059113" y="5299546"/>
            <a:ext cx="1152525" cy="0"/>
          </a:xfrm>
          <a:prstGeom prst="line">
            <a:avLst/>
          </a:prstGeom>
          <a:noFill/>
          <a:ln w="28575">
            <a:solidFill>
              <a:schemeClr val="tx1"/>
            </a:solidFill>
            <a:round/>
            <a:headEnd/>
            <a:tailEnd/>
          </a:ln>
        </p:spPr>
        <p:txBody>
          <a:bodyPr wrap="none" anchor="ctr"/>
          <a:lstStyle/>
          <a:p>
            <a:endParaRPr lang="zh-CN" altLang="en-US"/>
          </a:p>
        </p:txBody>
      </p:sp>
      <p:sp>
        <p:nvSpPr>
          <p:cNvPr id="26756" name="Line 131"/>
          <p:cNvSpPr>
            <a:spLocks noChangeShapeType="1"/>
          </p:cNvSpPr>
          <p:nvPr/>
        </p:nvSpPr>
        <p:spPr bwMode="auto">
          <a:xfrm>
            <a:off x="4787900"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57" name="Line 132"/>
          <p:cNvSpPr>
            <a:spLocks noChangeShapeType="1"/>
          </p:cNvSpPr>
          <p:nvPr/>
        </p:nvSpPr>
        <p:spPr bwMode="auto">
          <a:xfrm>
            <a:off x="536416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58" name="Line 133"/>
          <p:cNvSpPr>
            <a:spLocks noChangeShapeType="1"/>
          </p:cNvSpPr>
          <p:nvPr/>
        </p:nvSpPr>
        <p:spPr bwMode="auto">
          <a:xfrm>
            <a:off x="4211638" y="4866159"/>
            <a:ext cx="576262" cy="0"/>
          </a:xfrm>
          <a:prstGeom prst="line">
            <a:avLst/>
          </a:prstGeom>
          <a:noFill/>
          <a:ln w="28575">
            <a:solidFill>
              <a:schemeClr val="tx1"/>
            </a:solidFill>
            <a:round/>
            <a:headEnd/>
            <a:tailEnd/>
          </a:ln>
        </p:spPr>
        <p:txBody>
          <a:bodyPr wrap="none" anchor="ctr"/>
          <a:lstStyle/>
          <a:p>
            <a:endParaRPr lang="zh-CN" altLang="en-US"/>
          </a:p>
        </p:txBody>
      </p:sp>
      <p:sp>
        <p:nvSpPr>
          <p:cNvPr id="26759" name="Line 134"/>
          <p:cNvSpPr>
            <a:spLocks noChangeShapeType="1"/>
          </p:cNvSpPr>
          <p:nvPr/>
        </p:nvSpPr>
        <p:spPr bwMode="auto">
          <a:xfrm>
            <a:off x="4787900" y="5299546"/>
            <a:ext cx="576263" cy="0"/>
          </a:xfrm>
          <a:prstGeom prst="line">
            <a:avLst/>
          </a:prstGeom>
          <a:noFill/>
          <a:ln w="28575">
            <a:solidFill>
              <a:schemeClr val="tx1"/>
            </a:solidFill>
            <a:round/>
            <a:headEnd/>
            <a:tailEnd/>
          </a:ln>
        </p:spPr>
        <p:txBody>
          <a:bodyPr wrap="none" anchor="ctr"/>
          <a:lstStyle/>
          <a:p>
            <a:endParaRPr lang="zh-CN" altLang="en-US"/>
          </a:p>
        </p:txBody>
      </p:sp>
      <p:sp>
        <p:nvSpPr>
          <p:cNvPr id="26760" name="Line 135"/>
          <p:cNvSpPr>
            <a:spLocks noChangeShapeType="1"/>
          </p:cNvSpPr>
          <p:nvPr/>
        </p:nvSpPr>
        <p:spPr bwMode="auto">
          <a:xfrm>
            <a:off x="5364163" y="4866159"/>
            <a:ext cx="863600" cy="0"/>
          </a:xfrm>
          <a:prstGeom prst="line">
            <a:avLst/>
          </a:prstGeom>
          <a:noFill/>
          <a:ln w="28575">
            <a:solidFill>
              <a:schemeClr val="tx1"/>
            </a:solidFill>
            <a:round/>
            <a:headEnd/>
            <a:tailEnd/>
          </a:ln>
        </p:spPr>
        <p:txBody>
          <a:bodyPr wrap="none" anchor="ctr"/>
          <a:lstStyle/>
          <a:p>
            <a:endParaRPr lang="zh-CN" altLang="en-US"/>
          </a:p>
        </p:txBody>
      </p:sp>
      <p:sp>
        <p:nvSpPr>
          <p:cNvPr id="26761" name="Line 136"/>
          <p:cNvSpPr>
            <a:spLocks noChangeShapeType="1"/>
          </p:cNvSpPr>
          <p:nvPr/>
        </p:nvSpPr>
        <p:spPr bwMode="auto">
          <a:xfrm>
            <a:off x="6227763"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62" name="Line 137"/>
          <p:cNvSpPr>
            <a:spLocks noChangeShapeType="1"/>
          </p:cNvSpPr>
          <p:nvPr/>
        </p:nvSpPr>
        <p:spPr bwMode="auto">
          <a:xfrm>
            <a:off x="6804025"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63" name="Line 138"/>
          <p:cNvSpPr>
            <a:spLocks noChangeShapeType="1"/>
          </p:cNvSpPr>
          <p:nvPr/>
        </p:nvSpPr>
        <p:spPr bwMode="auto">
          <a:xfrm>
            <a:off x="6227763" y="5297959"/>
            <a:ext cx="576262" cy="0"/>
          </a:xfrm>
          <a:prstGeom prst="line">
            <a:avLst/>
          </a:prstGeom>
          <a:noFill/>
          <a:ln w="28575">
            <a:solidFill>
              <a:schemeClr val="tx1"/>
            </a:solidFill>
            <a:round/>
            <a:headEnd/>
            <a:tailEnd/>
          </a:ln>
        </p:spPr>
        <p:txBody>
          <a:bodyPr wrap="none" anchor="ctr"/>
          <a:lstStyle/>
          <a:p>
            <a:endParaRPr lang="zh-CN" altLang="en-US"/>
          </a:p>
        </p:txBody>
      </p:sp>
      <p:sp>
        <p:nvSpPr>
          <p:cNvPr id="26764" name="Line 139"/>
          <p:cNvSpPr>
            <a:spLocks noChangeShapeType="1"/>
          </p:cNvSpPr>
          <p:nvPr/>
        </p:nvSpPr>
        <p:spPr bwMode="auto">
          <a:xfrm>
            <a:off x="6804025" y="4866159"/>
            <a:ext cx="863600" cy="0"/>
          </a:xfrm>
          <a:prstGeom prst="line">
            <a:avLst/>
          </a:prstGeom>
          <a:noFill/>
          <a:ln w="28575">
            <a:solidFill>
              <a:schemeClr val="tx1"/>
            </a:solidFill>
            <a:round/>
            <a:headEnd/>
            <a:tailEnd/>
          </a:ln>
        </p:spPr>
        <p:txBody>
          <a:bodyPr wrap="none" anchor="ctr"/>
          <a:lstStyle/>
          <a:p>
            <a:endParaRPr lang="zh-CN" altLang="en-US"/>
          </a:p>
        </p:txBody>
      </p:sp>
      <p:sp>
        <p:nvSpPr>
          <p:cNvPr id="26765" name="Line 140"/>
          <p:cNvSpPr>
            <a:spLocks noChangeShapeType="1"/>
          </p:cNvSpPr>
          <p:nvPr/>
        </p:nvSpPr>
        <p:spPr bwMode="auto">
          <a:xfrm>
            <a:off x="7667625" y="4866159"/>
            <a:ext cx="0" cy="431800"/>
          </a:xfrm>
          <a:prstGeom prst="line">
            <a:avLst/>
          </a:prstGeom>
          <a:noFill/>
          <a:ln w="28575">
            <a:solidFill>
              <a:schemeClr val="tx1"/>
            </a:solidFill>
            <a:round/>
            <a:headEnd/>
            <a:tailEnd/>
          </a:ln>
        </p:spPr>
        <p:txBody>
          <a:bodyPr wrap="none" anchor="ctr"/>
          <a:lstStyle/>
          <a:p>
            <a:endParaRPr lang="zh-CN" altLang="en-US"/>
          </a:p>
        </p:txBody>
      </p:sp>
      <p:sp>
        <p:nvSpPr>
          <p:cNvPr id="26766" name="Line 141"/>
          <p:cNvSpPr>
            <a:spLocks noChangeShapeType="1"/>
          </p:cNvSpPr>
          <p:nvPr/>
        </p:nvSpPr>
        <p:spPr bwMode="auto">
          <a:xfrm>
            <a:off x="7667625" y="5299546"/>
            <a:ext cx="288925" cy="0"/>
          </a:xfrm>
          <a:prstGeom prst="line">
            <a:avLst/>
          </a:prstGeom>
          <a:noFill/>
          <a:ln w="28575">
            <a:solidFill>
              <a:schemeClr val="tx1"/>
            </a:solidFill>
            <a:round/>
            <a:headEnd/>
            <a:tailEnd/>
          </a:ln>
        </p:spPr>
        <p:txBody>
          <a:bodyPr wrap="none" anchor="ctr"/>
          <a:lstStyle/>
          <a:p>
            <a:endParaRPr lang="zh-CN" altLang="en-US"/>
          </a:p>
        </p:txBody>
      </p:sp>
      <p:sp>
        <p:nvSpPr>
          <p:cNvPr id="26767" name="Line 142"/>
          <p:cNvSpPr>
            <a:spLocks noChangeShapeType="1"/>
          </p:cNvSpPr>
          <p:nvPr/>
        </p:nvSpPr>
        <p:spPr bwMode="auto">
          <a:xfrm flipV="1">
            <a:off x="3059113"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68" name="Line 143"/>
          <p:cNvSpPr>
            <a:spLocks noChangeShapeType="1"/>
          </p:cNvSpPr>
          <p:nvPr/>
        </p:nvSpPr>
        <p:spPr bwMode="auto">
          <a:xfrm>
            <a:off x="3635375"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69" name="Line 144"/>
          <p:cNvSpPr>
            <a:spLocks noChangeShapeType="1"/>
          </p:cNvSpPr>
          <p:nvPr/>
        </p:nvSpPr>
        <p:spPr bwMode="auto">
          <a:xfrm flipV="1">
            <a:off x="4211638"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0" name="Line 145"/>
          <p:cNvSpPr>
            <a:spLocks noChangeShapeType="1"/>
          </p:cNvSpPr>
          <p:nvPr/>
        </p:nvSpPr>
        <p:spPr bwMode="auto">
          <a:xfrm flipV="1">
            <a:off x="4787900"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1" name="Line 146"/>
          <p:cNvSpPr>
            <a:spLocks noChangeShapeType="1"/>
          </p:cNvSpPr>
          <p:nvPr/>
        </p:nvSpPr>
        <p:spPr bwMode="auto">
          <a:xfrm flipV="1">
            <a:off x="5364163"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2" name="Line 147"/>
          <p:cNvSpPr>
            <a:spLocks noChangeShapeType="1"/>
          </p:cNvSpPr>
          <p:nvPr/>
        </p:nvSpPr>
        <p:spPr bwMode="auto">
          <a:xfrm>
            <a:off x="5940425"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3" name="Line 148"/>
          <p:cNvSpPr>
            <a:spLocks noChangeShapeType="1"/>
          </p:cNvSpPr>
          <p:nvPr/>
        </p:nvSpPr>
        <p:spPr bwMode="auto">
          <a:xfrm>
            <a:off x="6516688"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4" name="Line 149"/>
          <p:cNvSpPr>
            <a:spLocks noChangeShapeType="1"/>
          </p:cNvSpPr>
          <p:nvPr/>
        </p:nvSpPr>
        <p:spPr bwMode="auto">
          <a:xfrm>
            <a:off x="7092950" y="5586884"/>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5" name="Line 150"/>
          <p:cNvSpPr>
            <a:spLocks noChangeShapeType="1"/>
          </p:cNvSpPr>
          <p:nvPr/>
        </p:nvSpPr>
        <p:spPr bwMode="auto">
          <a:xfrm flipV="1">
            <a:off x="7667625" y="5586884"/>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6" name="Line 151"/>
          <p:cNvSpPr>
            <a:spLocks noChangeShapeType="1"/>
          </p:cNvSpPr>
          <p:nvPr/>
        </p:nvSpPr>
        <p:spPr bwMode="auto">
          <a:xfrm>
            <a:off x="2771775" y="6018684"/>
            <a:ext cx="287338" cy="0"/>
          </a:xfrm>
          <a:prstGeom prst="line">
            <a:avLst/>
          </a:prstGeom>
          <a:noFill/>
          <a:ln w="28575">
            <a:solidFill>
              <a:schemeClr val="tx1"/>
            </a:solidFill>
            <a:round/>
            <a:headEnd/>
            <a:tailEnd/>
          </a:ln>
        </p:spPr>
        <p:txBody>
          <a:bodyPr wrap="none" anchor="ctr"/>
          <a:lstStyle/>
          <a:p>
            <a:endParaRPr lang="zh-CN" altLang="en-US"/>
          </a:p>
        </p:txBody>
      </p:sp>
      <p:sp>
        <p:nvSpPr>
          <p:cNvPr id="26777" name="Line 152"/>
          <p:cNvSpPr>
            <a:spLocks noChangeShapeType="1"/>
          </p:cNvSpPr>
          <p:nvPr/>
        </p:nvSpPr>
        <p:spPr bwMode="auto">
          <a:xfrm>
            <a:off x="3059113" y="5586884"/>
            <a:ext cx="576262" cy="0"/>
          </a:xfrm>
          <a:prstGeom prst="line">
            <a:avLst/>
          </a:prstGeom>
          <a:noFill/>
          <a:ln w="28575">
            <a:solidFill>
              <a:schemeClr val="tx1"/>
            </a:solidFill>
            <a:round/>
            <a:headEnd/>
            <a:tailEnd/>
          </a:ln>
        </p:spPr>
        <p:txBody>
          <a:bodyPr wrap="none" anchor="ctr"/>
          <a:lstStyle/>
          <a:p>
            <a:endParaRPr lang="zh-CN" altLang="en-US"/>
          </a:p>
        </p:txBody>
      </p:sp>
      <p:sp>
        <p:nvSpPr>
          <p:cNvPr id="26778" name="Line 153"/>
          <p:cNvSpPr>
            <a:spLocks noChangeShapeType="1"/>
          </p:cNvSpPr>
          <p:nvPr/>
        </p:nvSpPr>
        <p:spPr bwMode="auto">
          <a:xfrm>
            <a:off x="3635375" y="6018684"/>
            <a:ext cx="576263" cy="0"/>
          </a:xfrm>
          <a:prstGeom prst="line">
            <a:avLst/>
          </a:prstGeom>
          <a:noFill/>
          <a:ln w="28575">
            <a:solidFill>
              <a:schemeClr val="tx1"/>
            </a:solidFill>
            <a:round/>
            <a:headEnd/>
            <a:tailEnd/>
          </a:ln>
        </p:spPr>
        <p:txBody>
          <a:bodyPr wrap="none" anchor="ctr"/>
          <a:lstStyle/>
          <a:p>
            <a:endParaRPr lang="zh-CN" altLang="en-US"/>
          </a:p>
        </p:txBody>
      </p:sp>
      <p:sp>
        <p:nvSpPr>
          <p:cNvPr id="26779" name="Line 154"/>
          <p:cNvSpPr>
            <a:spLocks noChangeShapeType="1"/>
          </p:cNvSpPr>
          <p:nvPr/>
        </p:nvSpPr>
        <p:spPr bwMode="auto">
          <a:xfrm>
            <a:off x="4211638"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6780" name="Line 155"/>
          <p:cNvSpPr>
            <a:spLocks noChangeShapeType="1"/>
          </p:cNvSpPr>
          <p:nvPr/>
        </p:nvSpPr>
        <p:spPr bwMode="auto">
          <a:xfrm>
            <a:off x="4500563"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6781" name="Line 156"/>
          <p:cNvSpPr>
            <a:spLocks noChangeShapeType="1"/>
          </p:cNvSpPr>
          <p:nvPr/>
        </p:nvSpPr>
        <p:spPr bwMode="auto">
          <a:xfrm>
            <a:off x="4500563"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6782" name="Line 157"/>
          <p:cNvSpPr>
            <a:spLocks noChangeShapeType="1"/>
          </p:cNvSpPr>
          <p:nvPr/>
        </p:nvSpPr>
        <p:spPr bwMode="auto">
          <a:xfrm>
            <a:off x="4787900"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6783" name="Line 158"/>
          <p:cNvSpPr>
            <a:spLocks noChangeShapeType="1"/>
          </p:cNvSpPr>
          <p:nvPr/>
        </p:nvSpPr>
        <p:spPr bwMode="auto">
          <a:xfrm>
            <a:off x="5076825"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6784" name="Line 159"/>
          <p:cNvSpPr>
            <a:spLocks noChangeShapeType="1"/>
          </p:cNvSpPr>
          <p:nvPr/>
        </p:nvSpPr>
        <p:spPr bwMode="auto">
          <a:xfrm>
            <a:off x="5076825"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6785" name="Line 160"/>
          <p:cNvSpPr>
            <a:spLocks noChangeShapeType="1"/>
          </p:cNvSpPr>
          <p:nvPr/>
        </p:nvSpPr>
        <p:spPr bwMode="auto">
          <a:xfrm>
            <a:off x="5364163" y="5586884"/>
            <a:ext cx="576262" cy="0"/>
          </a:xfrm>
          <a:prstGeom prst="line">
            <a:avLst/>
          </a:prstGeom>
          <a:noFill/>
          <a:ln w="28575">
            <a:solidFill>
              <a:schemeClr val="tx1"/>
            </a:solidFill>
            <a:round/>
            <a:headEnd/>
            <a:tailEnd/>
          </a:ln>
        </p:spPr>
        <p:txBody>
          <a:bodyPr wrap="none" anchor="ctr"/>
          <a:lstStyle/>
          <a:p>
            <a:endParaRPr lang="zh-CN" altLang="en-US"/>
          </a:p>
        </p:txBody>
      </p:sp>
      <p:sp>
        <p:nvSpPr>
          <p:cNvPr id="26786" name="Line 161"/>
          <p:cNvSpPr>
            <a:spLocks noChangeShapeType="1"/>
          </p:cNvSpPr>
          <p:nvPr/>
        </p:nvSpPr>
        <p:spPr bwMode="auto">
          <a:xfrm>
            <a:off x="5940425"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6787" name="Line 162"/>
          <p:cNvSpPr>
            <a:spLocks noChangeShapeType="1"/>
          </p:cNvSpPr>
          <p:nvPr/>
        </p:nvSpPr>
        <p:spPr bwMode="auto">
          <a:xfrm>
            <a:off x="6227763"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6788" name="Line 163"/>
          <p:cNvSpPr>
            <a:spLocks noChangeShapeType="1"/>
          </p:cNvSpPr>
          <p:nvPr/>
        </p:nvSpPr>
        <p:spPr bwMode="auto">
          <a:xfrm>
            <a:off x="6227763"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6789" name="Line 164"/>
          <p:cNvSpPr>
            <a:spLocks noChangeShapeType="1"/>
          </p:cNvSpPr>
          <p:nvPr/>
        </p:nvSpPr>
        <p:spPr bwMode="auto">
          <a:xfrm>
            <a:off x="6516688" y="6018684"/>
            <a:ext cx="288925" cy="0"/>
          </a:xfrm>
          <a:prstGeom prst="line">
            <a:avLst/>
          </a:prstGeom>
          <a:noFill/>
          <a:ln w="28575">
            <a:solidFill>
              <a:schemeClr val="tx1"/>
            </a:solidFill>
            <a:round/>
            <a:headEnd/>
            <a:tailEnd/>
          </a:ln>
        </p:spPr>
        <p:txBody>
          <a:bodyPr wrap="none" anchor="ctr"/>
          <a:lstStyle/>
          <a:p>
            <a:endParaRPr lang="zh-CN" altLang="en-US"/>
          </a:p>
        </p:txBody>
      </p:sp>
      <p:sp>
        <p:nvSpPr>
          <p:cNvPr id="26790" name="Line 165"/>
          <p:cNvSpPr>
            <a:spLocks noChangeShapeType="1"/>
          </p:cNvSpPr>
          <p:nvPr/>
        </p:nvSpPr>
        <p:spPr bwMode="auto">
          <a:xfrm>
            <a:off x="6804025" y="5586884"/>
            <a:ext cx="0" cy="431800"/>
          </a:xfrm>
          <a:prstGeom prst="line">
            <a:avLst/>
          </a:prstGeom>
          <a:noFill/>
          <a:ln w="28575">
            <a:solidFill>
              <a:schemeClr val="tx1"/>
            </a:solidFill>
            <a:round/>
            <a:headEnd/>
            <a:tailEnd/>
          </a:ln>
        </p:spPr>
        <p:txBody>
          <a:bodyPr wrap="none" anchor="ctr"/>
          <a:lstStyle/>
          <a:p>
            <a:endParaRPr lang="zh-CN" altLang="en-US"/>
          </a:p>
        </p:txBody>
      </p:sp>
      <p:sp>
        <p:nvSpPr>
          <p:cNvPr id="26791" name="Line 166"/>
          <p:cNvSpPr>
            <a:spLocks noChangeShapeType="1"/>
          </p:cNvSpPr>
          <p:nvPr/>
        </p:nvSpPr>
        <p:spPr bwMode="auto">
          <a:xfrm>
            <a:off x="6804025"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6792" name="Line 167"/>
          <p:cNvSpPr>
            <a:spLocks noChangeShapeType="1"/>
          </p:cNvSpPr>
          <p:nvPr/>
        </p:nvSpPr>
        <p:spPr bwMode="auto">
          <a:xfrm>
            <a:off x="7092950" y="6018684"/>
            <a:ext cx="576263" cy="0"/>
          </a:xfrm>
          <a:prstGeom prst="line">
            <a:avLst/>
          </a:prstGeom>
          <a:noFill/>
          <a:ln w="28575">
            <a:solidFill>
              <a:schemeClr val="tx1"/>
            </a:solidFill>
            <a:round/>
            <a:headEnd/>
            <a:tailEnd/>
          </a:ln>
        </p:spPr>
        <p:txBody>
          <a:bodyPr wrap="none" anchor="ctr"/>
          <a:lstStyle/>
          <a:p>
            <a:endParaRPr lang="zh-CN" altLang="en-US"/>
          </a:p>
        </p:txBody>
      </p:sp>
      <p:sp>
        <p:nvSpPr>
          <p:cNvPr id="26793" name="Line 168"/>
          <p:cNvSpPr>
            <a:spLocks noChangeShapeType="1"/>
          </p:cNvSpPr>
          <p:nvPr/>
        </p:nvSpPr>
        <p:spPr bwMode="auto">
          <a:xfrm>
            <a:off x="7667625" y="5586884"/>
            <a:ext cx="288925" cy="0"/>
          </a:xfrm>
          <a:prstGeom prst="line">
            <a:avLst/>
          </a:prstGeom>
          <a:noFill/>
          <a:ln w="28575">
            <a:solidFill>
              <a:schemeClr val="tx1"/>
            </a:solidFill>
            <a:round/>
            <a:headEnd/>
            <a:tailEnd/>
          </a:ln>
        </p:spPr>
        <p:txBody>
          <a:bodyPr wrap="none" anchor="ctr"/>
          <a:lstStyle/>
          <a:p>
            <a:endParaRPr lang="zh-CN" altLang="en-US"/>
          </a:p>
        </p:txBody>
      </p:sp>
      <p:sp>
        <p:nvSpPr>
          <p:cNvPr id="26794" name="Text Box 169"/>
          <p:cNvSpPr txBox="1">
            <a:spLocks noChangeArrowheads="1"/>
          </p:cNvSpPr>
          <p:nvPr/>
        </p:nvSpPr>
        <p:spPr bwMode="auto">
          <a:xfrm>
            <a:off x="107950" y="4147021"/>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调频制</a:t>
            </a:r>
          </a:p>
        </p:txBody>
      </p:sp>
      <p:sp>
        <p:nvSpPr>
          <p:cNvPr id="26795" name="Text Box 170"/>
          <p:cNvSpPr txBox="1">
            <a:spLocks noChangeArrowheads="1"/>
          </p:cNvSpPr>
          <p:nvPr/>
        </p:nvSpPr>
        <p:spPr bwMode="auto">
          <a:xfrm>
            <a:off x="107950" y="4723284"/>
            <a:ext cx="1363663" cy="7016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改进</a:t>
            </a:r>
            <a:br>
              <a:rPr lang="zh-CN" altLang="en-US" sz="2000">
                <a:latin typeface="Arial" charset="0"/>
              </a:rPr>
            </a:br>
            <a:r>
              <a:rPr lang="zh-CN" altLang="en-US" sz="2000">
                <a:latin typeface="Arial" charset="0"/>
              </a:rPr>
              <a:t>调频制</a:t>
            </a:r>
          </a:p>
        </p:txBody>
      </p:sp>
      <p:sp>
        <p:nvSpPr>
          <p:cNvPr id="26796" name="Text Box 171"/>
          <p:cNvSpPr txBox="1">
            <a:spLocks noChangeArrowheads="1"/>
          </p:cNvSpPr>
          <p:nvPr/>
        </p:nvSpPr>
        <p:spPr bwMode="auto">
          <a:xfrm>
            <a:off x="107950" y="5586884"/>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调相制</a:t>
            </a:r>
          </a:p>
        </p:txBody>
      </p:sp>
      <p:sp>
        <p:nvSpPr>
          <p:cNvPr id="26797" name="Text Box 172"/>
          <p:cNvSpPr txBox="1">
            <a:spLocks noChangeArrowheads="1"/>
          </p:cNvSpPr>
          <p:nvPr/>
        </p:nvSpPr>
        <p:spPr bwMode="auto">
          <a:xfrm>
            <a:off x="3924300" y="2669059"/>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6798" name="Text Box 173"/>
          <p:cNvSpPr txBox="1">
            <a:spLocks noChangeArrowheads="1"/>
          </p:cNvSpPr>
          <p:nvPr/>
        </p:nvSpPr>
        <p:spPr bwMode="auto">
          <a:xfrm>
            <a:off x="5340350" y="3426296"/>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6799" name="Rectangle 174"/>
          <p:cNvSpPr>
            <a:spLocks noChangeArrowheads="1"/>
          </p:cNvSpPr>
          <p:nvPr/>
        </p:nvSpPr>
        <p:spPr bwMode="auto">
          <a:xfrm>
            <a:off x="7326021" y="2201963"/>
            <a:ext cx="1799575" cy="542803"/>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zh-CN" altLang="en-US" sz="2400" dirty="0">
                <a:solidFill>
                  <a:srgbClr val="0000FF"/>
                </a:solidFill>
                <a:latin typeface="+mn-lt"/>
              </a:rPr>
              <a:t>编码效率</a:t>
            </a:r>
            <a:r>
              <a:rPr lang="el-GR" altLang="zh-CN" sz="2400" dirty="0">
                <a:solidFill>
                  <a:srgbClr val="0000FF"/>
                </a:solidFill>
                <a:latin typeface="+mn-lt"/>
              </a:rPr>
              <a:t>η</a:t>
            </a:r>
            <a:endParaRPr lang="zh-CN" altLang="en-US" sz="2400" dirty="0">
              <a:solidFill>
                <a:srgbClr val="0000FF"/>
              </a:solidFill>
              <a:latin typeface="+mn-lt"/>
            </a:endParaRPr>
          </a:p>
        </p:txBody>
      </p:sp>
      <p:sp>
        <p:nvSpPr>
          <p:cNvPr id="26800" name="Text Box 175"/>
          <p:cNvSpPr txBox="1">
            <a:spLocks noChangeArrowheads="1"/>
          </p:cNvSpPr>
          <p:nvPr/>
        </p:nvSpPr>
        <p:spPr bwMode="auto">
          <a:xfrm>
            <a:off x="7956550" y="2707159"/>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dirty="0">
                <a:solidFill>
                  <a:srgbClr val="0000FF"/>
                </a:solidFill>
                <a:latin typeface="Arial" charset="0"/>
              </a:rPr>
              <a:t>100</a:t>
            </a:r>
            <a:r>
              <a:rPr lang="zh-CN" altLang="en-US" sz="2000" dirty="0">
                <a:solidFill>
                  <a:srgbClr val="0000FF"/>
                </a:solidFill>
                <a:latin typeface="Arial" charset="0"/>
              </a:rPr>
              <a:t>％</a:t>
            </a:r>
          </a:p>
        </p:txBody>
      </p:sp>
      <p:sp>
        <p:nvSpPr>
          <p:cNvPr id="26801" name="Text Box 176"/>
          <p:cNvSpPr txBox="1">
            <a:spLocks noChangeArrowheads="1"/>
          </p:cNvSpPr>
          <p:nvPr/>
        </p:nvSpPr>
        <p:spPr bwMode="auto">
          <a:xfrm>
            <a:off x="7956550" y="3426296"/>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solidFill>
                  <a:srgbClr val="0000FF"/>
                </a:solidFill>
                <a:latin typeface="Arial" charset="0"/>
              </a:rPr>
              <a:t>100</a:t>
            </a:r>
            <a:r>
              <a:rPr lang="zh-CN" altLang="en-US" sz="2000">
                <a:solidFill>
                  <a:srgbClr val="0000FF"/>
                </a:solidFill>
                <a:latin typeface="Arial" charset="0"/>
              </a:rPr>
              <a:t>％</a:t>
            </a:r>
          </a:p>
        </p:txBody>
      </p:sp>
      <p:sp>
        <p:nvSpPr>
          <p:cNvPr id="26802" name="Text Box 177"/>
          <p:cNvSpPr txBox="1">
            <a:spLocks noChangeArrowheads="1"/>
          </p:cNvSpPr>
          <p:nvPr/>
        </p:nvSpPr>
        <p:spPr bwMode="auto">
          <a:xfrm>
            <a:off x="8050213" y="4147021"/>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dirty="0">
                <a:solidFill>
                  <a:srgbClr val="FF0000"/>
                </a:solidFill>
                <a:latin typeface="Arial" charset="0"/>
              </a:rPr>
              <a:t>50</a:t>
            </a:r>
            <a:r>
              <a:rPr lang="zh-CN" altLang="en-US" sz="2000" dirty="0">
                <a:solidFill>
                  <a:srgbClr val="FF0000"/>
                </a:solidFill>
                <a:latin typeface="Arial" charset="0"/>
              </a:rPr>
              <a:t>％</a:t>
            </a:r>
          </a:p>
        </p:txBody>
      </p:sp>
      <p:sp>
        <p:nvSpPr>
          <p:cNvPr id="26803" name="Text Box 178"/>
          <p:cNvSpPr txBox="1">
            <a:spLocks noChangeArrowheads="1"/>
          </p:cNvSpPr>
          <p:nvPr/>
        </p:nvSpPr>
        <p:spPr bwMode="auto">
          <a:xfrm>
            <a:off x="7956550" y="4866159"/>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solidFill>
                  <a:srgbClr val="0000FF"/>
                </a:solidFill>
                <a:latin typeface="Arial" charset="0"/>
              </a:rPr>
              <a:t>100</a:t>
            </a:r>
            <a:r>
              <a:rPr lang="zh-CN" altLang="en-US" sz="2000">
                <a:solidFill>
                  <a:srgbClr val="0000FF"/>
                </a:solidFill>
                <a:latin typeface="Arial" charset="0"/>
              </a:rPr>
              <a:t>％</a:t>
            </a:r>
          </a:p>
        </p:txBody>
      </p:sp>
      <p:sp>
        <p:nvSpPr>
          <p:cNvPr id="26804" name="Text Box 179"/>
          <p:cNvSpPr txBox="1">
            <a:spLocks noChangeArrowheads="1"/>
          </p:cNvSpPr>
          <p:nvPr/>
        </p:nvSpPr>
        <p:spPr bwMode="auto">
          <a:xfrm>
            <a:off x="8050213" y="5586884"/>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solidFill>
                  <a:srgbClr val="FF0000"/>
                </a:solidFill>
                <a:latin typeface="Arial" charset="0"/>
              </a:rPr>
              <a:t>50</a:t>
            </a:r>
            <a:r>
              <a:rPr lang="zh-CN" altLang="en-US" sz="2000">
                <a:solidFill>
                  <a:srgbClr val="FF0000"/>
                </a:solidFill>
                <a:latin typeface="Arial" charset="0"/>
              </a:rPr>
              <a:t>％</a:t>
            </a:r>
          </a:p>
        </p:txBody>
      </p:sp>
      <p:sp>
        <p:nvSpPr>
          <p:cNvPr id="3" name="标题 2">
            <a:extLst>
              <a:ext uri="{FF2B5EF4-FFF2-40B4-BE49-F238E27FC236}">
                <a16:creationId xmlns:a16="http://schemas.microsoft.com/office/drawing/2014/main" id="{44D5A193-AFB7-4E4C-9F05-D36FD68B0033}"/>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3.</a:t>
            </a:r>
            <a:r>
              <a:rPr lang="en-US" altLang="zh-CN" dirty="0"/>
              <a:t> </a:t>
            </a:r>
            <a:r>
              <a:rPr lang="zh-CN" altLang="en-US" dirty="0"/>
              <a:t>性能评价</a:t>
            </a:r>
          </a:p>
        </p:txBody>
      </p:sp>
      <p:sp>
        <p:nvSpPr>
          <p:cNvPr id="189" name="Rectangle 174">
            <a:extLst>
              <a:ext uri="{FF2B5EF4-FFF2-40B4-BE49-F238E27FC236}">
                <a16:creationId xmlns:a16="http://schemas.microsoft.com/office/drawing/2014/main" id="{2271666F-D88B-43EF-8087-7F8D138768EC}"/>
              </a:ext>
            </a:extLst>
          </p:cNvPr>
          <p:cNvSpPr>
            <a:spLocks noChangeArrowheads="1"/>
          </p:cNvSpPr>
          <p:nvPr/>
        </p:nvSpPr>
        <p:spPr bwMode="auto">
          <a:xfrm>
            <a:off x="2288247" y="4153419"/>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D60093"/>
                </a:solidFill>
                <a:latin typeface="+mn-lt"/>
              </a:rPr>
              <a:t>0.5</a:t>
            </a:r>
            <a:endParaRPr lang="zh-CN" altLang="en-US" sz="2400" dirty="0">
              <a:solidFill>
                <a:srgbClr val="D60093"/>
              </a:solidFill>
              <a:latin typeface="+mn-lt"/>
            </a:endParaRPr>
          </a:p>
        </p:txBody>
      </p:sp>
      <p:sp>
        <p:nvSpPr>
          <p:cNvPr id="190" name="Rectangle 174">
            <a:extLst>
              <a:ext uri="{FF2B5EF4-FFF2-40B4-BE49-F238E27FC236}">
                <a16:creationId xmlns:a16="http://schemas.microsoft.com/office/drawing/2014/main" id="{DA7761D5-0761-492F-8901-C2A8E9E829E2}"/>
              </a:ext>
            </a:extLst>
          </p:cNvPr>
          <p:cNvSpPr>
            <a:spLocks noChangeArrowheads="1"/>
          </p:cNvSpPr>
          <p:nvPr/>
        </p:nvSpPr>
        <p:spPr bwMode="auto">
          <a:xfrm>
            <a:off x="2297626" y="4867597"/>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D60093"/>
                </a:solidFill>
                <a:latin typeface="+mn-lt"/>
              </a:rPr>
              <a:t>0.5</a:t>
            </a:r>
            <a:endParaRPr lang="zh-CN" altLang="en-US" sz="2400" dirty="0">
              <a:solidFill>
                <a:srgbClr val="D60093"/>
              </a:solidFill>
              <a:latin typeface="+mn-lt"/>
            </a:endParaRPr>
          </a:p>
        </p:txBody>
      </p:sp>
      <p:sp>
        <p:nvSpPr>
          <p:cNvPr id="191" name="Rectangle 174">
            <a:extLst>
              <a:ext uri="{FF2B5EF4-FFF2-40B4-BE49-F238E27FC236}">
                <a16:creationId xmlns:a16="http://schemas.microsoft.com/office/drawing/2014/main" id="{321A2BB3-6864-4A94-B336-898D373ADC9B}"/>
              </a:ext>
            </a:extLst>
          </p:cNvPr>
          <p:cNvSpPr>
            <a:spLocks noChangeArrowheads="1"/>
          </p:cNvSpPr>
          <p:nvPr/>
        </p:nvSpPr>
        <p:spPr bwMode="auto">
          <a:xfrm>
            <a:off x="2297158" y="5596523"/>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D60093"/>
                </a:solidFill>
                <a:latin typeface="+mn-lt"/>
              </a:rPr>
              <a:t>0.5</a:t>
            </a:r>
            <a:endParaRPr lang="zh-CN" altLang="en-US" sz="2400" dirty="0">
              <a:solidFill>
                <a:srgbClr val="D60093"/>
              </a:solidFill>
              <a:latin typeface="+mn-lt"/>
            </a:endParaRPr>
          </a:p>
        </p:txBody>
      </p:sp>
      <p:sp>
        <p:nvSpPr>
          <p:cNvPr id="192" name="Rectangle 174">
            <a:extLst>
              <a:ext uri="{FF2B5EF4-FFF2-40B4-BE49-F238E27FC236}">
                <a16:creationId xmlns:a16="http://schemas.microsoft.com/office/drawing/2014/main" id="{909BD15C-A9D8-455C-99BC-F509D892F3B1}"/>
              </a:ext>
            </a:extLst>
          </p:cNvPr>
          <p:cNvSpPr>
            <a:spLocks noChangeArrowheads="1"/>
          </p:cNvSpPr>
          <p:nvPr/>
        </p:nvSpPr>
        <p:spPr bwMode="auto">
          <a:xfrm>
            <a:off x="2303954" y="2290744"/>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0000FF"/>
                </a:solidFill>
                <a:latin typeface="+mn-lt"/>
              </a:rPr>
              <a:t>R</a:t>
            </a:r>
            <a:r>
              <a:rPr lang="zh-CN" altLang="en-US" sz="2400" dirty="0">
                <a:solidFill>
                  <a:srgbClr val="0000FF"/>
                </a:solidFill>
                <a:latin typeface="+mn-lt"/>
              </a:rPr>
              <a:t>＝</a:t>
            </a:r>
          </a:p>
        </p:txBody>
      </p:sp>
      <p:sp>
        <p:nvSpPr>
          <p:cNvPr id="193" name="Rectangle 174">
            <a:extLst>
              <a:ext uri="{FF2B5EF4-FFF2-40B4-BE49-F238E27FC236}">
                <a16:creationId xmlns:a16="http://schemas.microsoft.com/office/drawing/2014/main" id="{10E3EFFA-F22A-4A28-B3A2-5D8C53F7B9E6}"/>
              </a:ext>
            </a:extLst>
          </p:cNvPr>
          <p:cNvSpPr>
            <a:spLocks noChangeArrowheads="1"/>
          </p:cNvSpPr>
          <p:nvPr/>
        </p:nvSpPr>
        <p:spPr bwMode="auto">
          <a:xfrm>
            <a:off x="2303954" y="2707357"/>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0000FF"/>
                </a:solidFill>
                <a:latin typeface="+mn-lt"/>
              </a:rPr>
              <a:t>0</a:t>
            </a:r>
            <a:endParaRPr lang="zh-CN" altLang="en-US" sz="2400" dirty="0">
              <a:solidFill>
                <a:srgbClr val="0000FF"/>
              </a:solidFill>
              <a:latin typeface="+mn-lt"/>
            </a:endParaRPr>
          </a:p>
        </p:txBody>
      </p:sp>
      <p:sp>
        <p:nvSpPr>
          <p:cNvPr id="194" name="Rectangle 174">
            <a:extLst>
              <a:ext uri="{FF2B5EF4-FFF2-40B4-BE49-F238E27FC236}">
                <a16:creationId xmlns:a16="http://schemas.microsoft.com/office/drawing/2014/main" id="{C72E798B-5759-4F89-B7BD-2542B38A5EF3}"/>
              </a:ext>
            </a:extLst>
          </p:cNvPr>
          <p:cNvSpPr>
            <a:spLocks noChangeArrowheads="1"/>
          </p:cNvSpPr>
          <p:nvPr/>
        </p:nvSpPr>
        <p:spPr bwMode="auto">
          <a:xfrm>
            <a:off x="2303954" y="3431377"/>
            <a:ext cx="734353" cy="428108"/>
          </a:xfrm>
          <a:prstGeom prst="rect">
            <a:avLst/>
          </a:prstGeom>
          <a:solidFill>
            <a:srgbClr val="FFFF99"/>
          </a:solidFill>
          <a:ln w="12700" algn="ctr">
            <a:noFill/>
            <a:miter lim="800000"/>
            <a:headEnd/>
            <a:tailEnd type="none" w="med" len="lg"/>
          </a:ln>
          <a:effectLst>
            <a:softEdge rad="127000"/>
          </a:effectLst>
        </p:spPr>
        <p:txBody>
          <a:bodyPr wrap="none" anchor="ctr"/>
          <a:lstStyle/>
          <a:p>
            <a:pPr algn="ctr"/>
            <a:r>
              <a:rPr lang="en-US" altLang="zh-CN" sz="2400" dirty="0">
                <a:solidFill>
                  <a:srgbClr val="0000FF"/>
                </a:solidFill>
                <a:latin typeface="+mn-lt"/>
              </a:rPr>
              <a:t>0</a:t>
            </a:r>
            <a:endParaRPr lang="zh-CN" altLang="en-US" sz="2400" dirty="0">
              <a:solidFill>
                <a:srgbClr val="0000FF"/>
              </a:solidFill>
              <a:latin typeface="+mn-lt"/>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AE88275-76C5-403D-B18E-D7057F15AFF6}"/>
                  </a:ext>
                </a:extLst>
              </p:cNvPr>
              <p:cNvSpPr/>
              <p:nvPr/>
            </p:nvSpPr>
            <p:spPr>
              <a:xfrm>
                <a:off x="3646416" y="548680"/>
                <a:ext cx="4453976" cy="799706"/>
              </a:xfrm>
              <a:prstGeom prst="rect">
                <a:avLst/>
              </a:prstGeom>
            </p:spPr>
            <p:txBody>
              <a:bodyPr wrap="none">
                <a:spAutoFit/>
              </a:bodyPr>
              <a:lstStyle/>
              <a:p>
                <a:r>
                  <a:rPr lang="zh-CN" altLang="en-US" sz="2400" dirty="0">
                    <a:solidFill>
                      <a:srgbClr val="008000"/>
                    </a:solidFill>
                  </a:rPr>
                  <a:t>编码效率η</a:t>
                </a:r>
                <a14:m>
                  <m:oMath xmlns:m="http://schemas.openxmlformats.org/officeDocument/2006/math">
                    <m:r>
                      <a:rPr lang="en-US" altLang="zh-CN" sz="2400" b="1" i="0" dirty="0" smtClean="0">
                        <a:latin typeface="Cambria Math" panose="02040503050406030204" pitchFamily="18" charset="0"/>
                      </a:rPr>
                      <m:t> </m:t>
                    </m:r>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m:rPr>
                            <m:nor/>
                          </m:rPr>
                          <a:rPr lang="zh-CN" altLang="en-US" sz="2400" i="0" dirty="0">
                            <a:latin typeface="宋体" panose="02010600030101010101" pitchFamily="2" charset="-122"/>
                            <a:ea typeface="宋体" panose="02010600030101010101" pitchFamily="2" charset="-122"/>
                          </a:rPr>
                          <m:t>位密度</m:t>
                        </m:r>
                      </m:num>
                      <m:den>
                        <m:r>
                          <m:rPr>
                            <m:nor/>
                          </m:rPr>
                          <a:rPr lang="zh-CN" altLang="en-US" sz="2400" i="0" dirty="0">
                            <a:latin typeface="宋体" panose="02010600030101010101" pitchFamily="2" charset="-122"/>
                            <a:ea typeface="宋体" panose="02010600030101010101" pitchFamily="2" charset="-122"/>
                          </a:rPr>
                          <m:t>最大</m:t>
                        </m:r>
                        <m:r>
                          <m:rPr>
                            <m:nor/>
                          </m:rPr>
                          <a:rPr lang="zh-CN" altLang="en-US" sz="2400" i="0" dirty="0" smtClean="0">
                            <a:latin typeface="宋体" panose="02010600030101010101" pitchFamily="2" charset="-122"/>
                            <a:ea typeface="宋体" panose="02010600030101010101" pitchFamily="2" charset="-122"/>
                          </a:rPr>
                          <m:t>磁化</m:t>
                        </m:r>
                        <m:r>
                          <m:rPr>
                            <m:nor/>
                          </m:rPr>
                          <a:rPr lang="zh-CN" altLang="en-US" sz="2400" i="0" dirty="0">
                            <a:latin typeface="宋体" panose="02010600030101010101" pitchFamily="2" charset="-122"/>
                            <a:ea typeface="宋体" panose="02010600030101010101" pitchFamily="2" charset="-122"/>
                          </a:rPr>
                          <m:t>翻转</m:t>
                        </m:r>
                        <m:r>
                          <m:rPr>
                            <m:nor/>
                          </m:rPr>
                          <a:rPr lang="zh-CN" altLang="en-US" sz="2400" i="0" dirty="0" smtClean="0">
                            <a:latin typeface="宋体" panose="02010600030101010101" pitchFamily="2" charset="-122"/>
                            <a:ea typeface="宋体" panose="02010600030101010101" pitchFamily="2" charset="-122"/>
                          </a:rPr>
                          <m:t>次数</m:t>
                        </m:r>
                      </m:den>
                    </m:f>
                  </m:oMath>
                </a14:m>
                <a:endParaRPr lang="zh-CN" altLang="en-US" sz="2400" dirty="0">
                  <a:latin typeface="宋体" panose="02010600030101010101" pitchFamily="2" charset="-122"/>
                  <a:ea typeface="宋体" panose="02010600030101010101" pitchFamily="2" charset="-122"/>
                </a:endParaRPr>
              </a:p>
            </p:txBody>
          </p:sp>
        </mc:Choice>
        <mc:Fallback xmlns="">
          <p:sp>
            <p:nvSpPr>
              <p:cNvPr id="5" name="矩形 4">
                <a:extLst>
                  <a:ext uri="{FF2B5EF4-FFF2-40B4-BE49-F238E27FC236}">
                    <a16:creationId xmlns:a16="http://schemas.microsoft.com/office/drawing/2014/main" id="{2AE88275-76C5-403D-B18E-D7057F15AFF6}"/>
                  </a:ext>
                </a:extLst>
              </p:cNvPr>
              <p:cNvSpPr>
                <a:spLocks noRot="1" noChangeAspect="1" noMove="1" noResize="1" noEditPoints="1" noAdjustHandles="1" noChangeArrowheads="1" noChangeShapeType="1" noTextEdit="1"/>
              </p:cNvSpPr>
              <p:nvPr/>
            </p:nvSpPr>
            <p:spPr>
              <a:xfrm>
                <a:off x="3646416" y="548680"/>
                <a:ext cx="4453976" cy="799706"/>
              </a:xfrm>
              <a:prstGeom prst="rect">
                <a:avLst/>
              </a:prstGeom>
              <a:blipFill>
                <a:blip r:embed="rId6"/>
                <a:stretch>
                  <a:fillRect l="-20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矩形 195">
                <a:extLst>
                  <a:ext uri="{FF2B5EF4-FFF2-40B4-BE49-F238E27FC236}">
                    <a16:creationId xmlns:a16="http://schemas.microsoft.com/office/drawing/2014/main" id="{978AFAD8-C699-439A-AF1B-C55468951F39}"/>
                  </a:ext>
                </a:extLst>
              </p:cNvPr>
              <p:cNvSpPr/>
              <p:nvPr/>
            </p:nvSpPr>
            <p:spPr>
              <a:xfrm>
                <a:off x="179512" y="548680"/>
                <a:ext cx="3264548" cy="799706"/>
              </a:xfrm>
              <a:prstGeom prst="rect">
                <a:avLst/>
              </a:prstGeom>
            </p:spPr>
            <p:txBody>
              <a:bodyPr wrap="none">
                <a:spAutoFit/>
              </a:bodyPr>
              <a:lstStyle/>
              <a:p>
                <a:r>
                  <a:rPr lang="en-US" altLang="zh-CN" sz="2400" dirty="0">
                    <a:solidFill>
                      <a:srgbClr val="008000"/>
                    </a:solidFill>
                  </a:rPr>
                  <a:t>R</a:t>
                </a:r>
                <a14:m>
                  <m:oMath xmlns:m="http://schemas.openxmlformats.org/officeDocument/2006/math">
                    <m:r>
                      <a:rPr lang="en-US" altLang="zh-CN" sz="2400" b="1" i="0" dirty="0" smtClean="0">
                        <a:latin typeface="Cambria Math" panose="02040503050406030204" pitchFamily="18" charset="0"/>
                      </a:rPr>
                      <m:t> </m:t>
                    </m:r>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m:rPr>
                            <m:nor/>
                          </m:rPr>
                          <a:rPr lang="zh-CN" altLang="en-US" sz="2400" b="1" i="0" dirty="0">
                            <a:latin typeface="Cambria Math" panose="02040503050406030204" pitchFamily="18" charset="0"/>
                            <a:ea typeface="宋体" panose="02010600030101010101" pitchFamily="2" charset="-122"/>
                          </a:rPr>
                          <m:t>最小</m:t>
                        </m:r>
                        <m:r>
                          <m:rPr>
                            <m:nor/>
                          </m:rPr>
                          <a:rPr lang="zh-CN" altLang="en-US" sz="2400" b="1" i="0" dirty="0" smtClean="0">
                            <a:latin typeface="Cambria Math" panose="02040503050406030204" pitchFamily="18" charset="0"/>
                            <a:ea typeface="宋体" panose="02010600030101010101" pitchFamily="2" charset="-122"/>
                          </a:rPr>
                          <m:t>磁化</m:t>
                        </m:r>
                        <m:r>
                          <m:rPr>
                            <m:nor/>
                          </m:rPr>
                          <a:rPr lang="zh-CN" altLang="en-US" sz="2400" b="1" i="0" dirty="0">
                            <a:latin typeface="Cambria Math" panose="02040503050406030204" pitchFamily="18" charset="0"/>
                            <a:ea typeface="宋体" panose="02010600030101010101" pitchFamily="2" charset="-122"/>
                          </a:rPr>
                          <m:t>翻转</m:t>
                        </m:r>
                        <m:r>
                          <m:rPr>
                            <m:nor/>
                          </m:rPr>
                          <a:rPr lang="zh-CN" altLang="en-US" sz="2400" b="1" i="0" dirty="0" smtClean="0">
                            <a:latin typeface="Cambria Math" panose="02040503050406030204" pitchFamily="18" charset="0"/>
                            <a:ea typeface="宋体" panose="02010600030101010101" pitchFamily="2" charset="-122"/>
                          </a:rPr>
                          <m:t>间隔</m:t>
                        </m:r>
                      </m:num>
                      <m:den>
                        <m:r>
                          <m:rPr>
                            <m:nor/>
                          </m:rPr>
                          <a:rPr lang="zh-CN" altLang="en-US" sz="2400" i="0" dirty="0">
                            <a:latin typeface="宋体" panose="02010600030101010101" pitchFamily="2" charset="-122"/>
                            <a:ea typeface="宋体" panose="02010600030101010101" pitchFamily="2" charset="-122"/>
                          </a:rPr>
                          <m:t>最大</m:t>
                        </m:r>
                        <m:r>
                          <m:rPr>
                            <m:nor/>
                          </m:rPr>
                          <a:rPr lang="zh-CN" altLang="en-US" sz="2400" i="0" dirty="0" smtClean="0">
                            <a:latin typeface="宋体" panose="02010600030101010101" pitchFamily="2" charset="-122"/>
                            <a:ea typeface="宋体" panose="02010600030101010101" pitchFamily="2" charset="-122"/>
                          </a:rPr>
                          <m:t>磁化</m:t>
                        </m:r>
                        <m:r>
                          <m:rPr>
                            <m:nor/>
                          </m:rPr>
                          <a:rPr lang="zh-CN" altLang="en-US" sz="2400" i="0" dirty="0">
                            <a:latin typeface="宋体" panose="02010600030101010101" pitchFamily="2" charset="-122"/>
                            <a:ea typeface="宋体" panose="02010600030101010101" pitchFamily="2" charset="-122"/>
                          </a:rPr>
                          <m:t>翻转</m:t>
                        </m:r>
                        <m:r>
                          <m:rPr>
                            <m:nor/>
                          </m:rPr>
                          <a:rPr lang="zh-CN" altLang="en-US" sz="2400" b="1" i="0" dirty="0" smtClean="0">
                            <a:latin typeface="Cambria Math" panose="02040503050406030204" pitchFamily="18" charset="0"/>
                            <a:ea typeface="宋体" panose="02010600030101010101" pitchFamily="2" charset="-122"/>
                          </a:rPr>
                          <m:t>间隔</m:t>
                        </m:r>
                      </m:den>
                    </m:f>
                  </m:oMath>
                </a14:m>
                <a:endParaRPr lang="zh-CN" altLang="en-US" sz="2400" dirty="0">
                  <a:latin typeface="宋体" panose="02010600030101010101" pitchFamily="2" charset="-122"/>
                  <a:ea typeface="宋体" panose="02010600030101010101" pitchFamily="2" charset="-122"/>
                </a:endParaRPr>
              </a:p>
            </p:txBody>
          </p:sp>
        </mc:Choice>
        <mc:Fallback xmlns="">
          <p:sp>
            <p:nvSpPr>
              <p:cNvPr id="196" name="矩形 195">
                <a:extLst>
                  <a:ext uri="{FF2B5EF4-FFF2-40B4-BE49-F238E27FC236}">
                    <a16:creationId xmlns:a16="http://schemas.microsoft.com/office/drawing/2014/main" id="{978AFAD8-C699-439A-AF1B-C55468951F39}"/>
                  </a:ext>
                </a:extLst>
              </p:cNvPr>
              <p:cNvSpPr>
                <a:spLocks noRot="1" noChangeAspect="1" noMove="1" noResize="1" noEditPoints="1" noAdjustHandles="1" noChangeArrowheads="1" noChangeShapeType="1" noTextEdit="1"/>
              </p:cNvSpPr>
              <p:nvPr/>
            </p:nvSpPr>
            <p:spPr>
              <a:xfrm>
                <a:off x="179512" y="548680"/>
                <a:ext cx="3264548" cy="799706"/>
              </a:xfrm>
              <a:prstGeom prst="rect">
                <a:avLst/>
              </a:prstGeom>
              <a:blipFill>
                <a:blip r:embed="rId7"/>
                <a:stretch>
                  <a:fillRect l="-2799"/>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BE61537-4774-455B-927D-4C84E0C0ED89}"/>
              </a:ext>
            </a:extLst>
          </p:cNvPr>
          <p:cNvSpPr/>
          <p:nvPr/>
        </p:nvSpPr>
        <p:spPr>
          <a:xfrm>
            <a:off x="107504" y="6186313"/>
            <a:ext cx="8526693" cy="461665"/>
          </a:xfrm>
          <a:prstGeom prst="rect">
            <a:avLst/>
          </a:prstGeom>
        </p:spPr>
        <p:txBody>
          <a:bodyPr wrap="none">
            <a:spAutoFit/>
          </a:bodyPr>
          <a:lstStyle/>
          <a:p>
            <a:r>
              <a:rPr lang="zh-CN" altLang="en-US" sz="2400" dirty="0">
                <a:solidFill>
                  <a:srgbClr val="D60093"/>
                </a:solidFill>
              </a:rPr>
              <a:t>R</a:t>
            </a:r>
            <a:r>
              <a:rPr lang="zh-CN" altLang="en-US" sz="2400" dirty="0">
                <a:solidFill>
                  <a:srgbClr val="D60093"/>
                </a:solidFill>
                <a:latin typeface="宋体" panose="02010600030101010101" pitchFamily="2" charset="-122"/>
                <a:ea typeface="宋体" panose="02010600030101010101" pitchFamily="2" charset="-122"/>
              </a:rPr>
              <a:t>≥</a:t>
            </a:r>
            <a:r>
              <a:rPr lang="zh-CN" altLang="en-US" sz="2400" dirty="0">
                <a:solidFill>
                  <a:srgbClr val="D60093"/>
                </a:solidFill>
              </a:rPr>
              <a:t>0.5</a:t>
            </a:r>
            <a:r>
              <a:rPr lang="zh-CN" altLang="en-US" sz="2400" dirty="0">
                <a:solidFill>
                  <a:srgbClr val="008000"/>
                </a:solidFill>
              </a:rPr>
              <a:t>：连续两个数位至少有一次电流反转，</a:t>
            </a:r>
            <a:r>
              <a:rPr lang="zh-CN" altLang="en-US" sz="2400" dirty="0">
                <a:solidFill>
                  <a:srgbClr val="D60093"/>
                </a:solidFill>
              </a:rPr>
              <a:t>有自同步能力</a:t>
            </a:r>
            <a:r>
              <a:rPr lang="zh-CN" altLang="en-US" sz="2400" dirty="0">
                <a:solidFill>
                  <a:srgbClr val="008000"/>
                </a:solidFill>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92"/>
                                        </p:tgtEl>
                                        <p:attrNameLst>
                                          <p:attrName>style.visibility</p:attrName>
                                        </p:attrNameLst>
                                      </p:cBhvr>
                                      <p:to>
                                        <p:strVal val="visible"/>
                                      </p:to>
                                    </p:set>
                                    <p:anim calcmode="lin" valueType="num">
                                      <p:cBhvr>
                                        <p:cTn id="17" dur="500" fill="hold"/>
                                        <p:tgtEl>
                                          <p:spTgt spid="192"/>
                                        </p:tgtEl>
                                        <p:attrNameLst>
                                          <p:attrName>ppt_w</p:attrName>
                                        </p:attrNameLst>
                                      </p:cBhvr>
                                      <p:tavLst>
                                        <p:tav tm="0">
                                          <p:val>
                                            <p:fltVal val="0"/>
                                          </p:val>
                                        </p:tav>
                                        <p:tav tm="100000">
                                          <p:val>
                                            <p:strVal val="#ppt_w"/>
                                          </p:val>
                                        </p:tav>
                                      </p:tavLst>
                                    </p:anim>
                                    <p:anim calcmode="lin" valueType="num">
                                      <p:cBhvr>
                                        <p:cTn id="18" dur="500" fill="hold"/>
                                        <p:tgtEl>
                                          <p:spTgt spid="192"/>
                                        </p:tgtEl>
                                        <p:attrNameLst>
                                          <p:attrName>ppt_h</p:attrName>
                                        </p:attrNameLst>
                                      </p:cBhvr>
                                      <p:tavLst>
                                        <p:tav tm="0">
                                          <p:val>
                                            <p:fltVal val="0"/>
                                          </p:val>
                                        </p:tav>
                                        <p:tav tm="100000">
                                          <p:val>
                                            <p:strVal val="#ppt_h"/>
                                          </p:val>
                                        </p:tav>
                                      </p:tavLst>
                                    </p:anim>
                                    <p:animEffect transition="in" filter="fade">
                                      <p:cBhvr>
                                        <p:cTn id="19" dur="500"/>
                                        <p:tgtEl>
                                          <p:spTgt spid="192"/>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93"/>
                                        </p:tgtEl>
                                        <p:attrNameLst>
                                          <p:attrName>style.visibility</p:attrName>
                                        </p:attrNameLst>
                                      </p:cBhvr>
                                      <p:to>
                                        <p:strVal val="visible"/>
                                      </p:to>
                                    </p:set>
                                    <p:anim calcmode="lin" valueType="num">
                                      <p:cBhvr>
                                        <p:cTn id="23" dur="500" fill="hold"/>
                                        <p:tgtEl>
                                          <p:spTgt spid="193"/>
                                        </p:tgtEl>
                                        <p:attrNameLst>
                                          <p:attrName>ppt_w</p:attrName>
                                        </p:attrNameLst>
                                      </p:cBhvr>
                                      <p:tavLst>
                                        <p:tav tm="0">
                                          <p:val>
                                            <p:fltVal val="0"/>
                                          </p:val>
                                        </p:tav>
                                        <p:tav tm="100000">
                                          <p:val>
                                            <p:strVal val="#ppt_w"/>
                                          </p:val>
                                        </p:tav>
                                      </p:tavLst>
                                    </p:anim>
                                    <p:anim calcmode="lin" valueType="num">
                                      <p:cBhvr>
                                        <p:cTn id="24" dur="500" fill="hold"/>
                                        <p:tgtEl>
                                          <p:spTgt spid="193"/>
                                        </p:tgtEl>
                                        <p:attrNameLst>
                                          <p:attrName>ppt_h</p:attrName>
                                        </p:attrNameLst>
                                      </p:cBhvr>
                                      <p:tavLst>
                                        <p:tav tm="0">
                                          <p:val>
                                            <p:fltVal val="0"/>
                                          </p:val>
                                        </p:tav>
                                        <p:tav tm="100000">
                                          <p:val>
                                            <p:strVal val="#ppt_h"/>
                                          </p:val>
                                        </p:tav>
                                      </p:tavLst>
                                    </p:anim>
                                    <p:animEffect transition="in" filter="fade">
                                      <p:cBhvr>
                                        <p:cTn id="25" dur="500"/>
                                        <p:tgtEl>
                                          <p:spTgt spid="193"/>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94"/>
                                        </p:tgtEl>
                                        <p:attrNameLst>
                                          <p:attrName>style.visibility</p:attrName>
                                        </p:attrNameLst>
                                      </p:cBhvr>
                                      <p:to>
                                        <p:strVal val="visible"/>
                                      </p:to>
                                    </p:set>
                                    <p:anim calcmode="lin" valueType="num">
                                      <p:cBhvr>
                                        <p:cTn id="29" dur="500" fill="hold"/>
                                        <p:tgtEl>
                                          <p:spTgt spid="194"/>
                                        </p:tgtEl>
                                        <p:attrNameLst>
                                          <p:attrName>ppt_w</p:attrName>
                                        </p:attrNameLst>
                                      </p:cBhvr>
                                      <p:tavLst>
                                        <p:tav tm="0">
                                          <p:val>
                                            <p:fltVal val="0"/>
                                          </p:val>
                                        </p:tav>
                                        <p:tav tm="100000">
                                          <p:val>
                                            <p:strVal val="#ppt_w"/>
                                          </p:val>
                                        </p:tav>
                                      </p:tavLst>
                                    </p:anim>
                                    <p:anim calcmode="lin" valueType="num">
                                      <p:cBhvr>
                                        <p:cTn id="30" dur="500" fill="hold"/>
                                        <p:tgtEl>
                                          <p:spTgt spid="194"/>
                                        </p:tgtEl>
                                        <p:attrNameLst>
                                          <p:attrName>ppt_h</p:attrName>
                                        </p:attrNameLst>
                                      </p:cBhvr>
                                      <p:tavLst>
                                        <p:tav tm="0">
                                          <p:val>
                                            <p:fltVal val="0"/>
                                          </p:val>
                                        </p:tav>
                                        <p:tav tm="100000">
                                          <p:val>
                                            <p:strVal val="#ppt_h"/>
                                          </p:val>
                                        </p:tav>
                                      </p:tavLst>
                                    </p:anim>
                                    <p:animEffect transition="in" filter="fade">
                                      <p:cBhvr>
                                        <p:cTn id="31" dur="500"/>
                                        <p:tgtEl>
                                          <p:spTgt spid="194"/>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189"/>
                                        </p:tgtEl>
                                        <p:attrNameLst>
                                          <p:attrName>style.visibility</p:attrName>
                                        </p:attrNameLst>
                                      </p:cBhvr>
                                      <p:to>
                                        <p:strVal val="visible"/>
                                      </p:to>
                                    </p:set>
                                    <p:anim calcmode="lin" valueType="num">
                                      <p:cBhvr>
                                        <p:cTn id="35" dur="500" fill="hold"/>
                                        <p:tgtEl>
                                          <p:spTgt spid="189"/>
                                        </p:tgtEl>
                                        <p:attrNameLst>
                                          <p:attrName>ppt_w</p:attrName>
                                        </p:attrNameLst>
                                      </p:cBhvr>
                                      <p:tavLst>
                                        <p:tav tm="0">
                                          <p:val>
                                            <p:fltVal val="0"/>
                                          </p:val>
                                        </p:tav>
                                        <p:tav tm="100000">
                                          <p:val>
                                            <p:strVal val="#ppt_w"/>
                                          </p:val>
                                        </p:tav>
                                      </p:tavLst>
                                    </p:anim>
                                    <p:anim calcmode="lin" valueType="num">
                                      <p:cBhvr>
                                        <p:cTn id="36" dur="500" fill="hold"/>
                                        <p:tgtEl>
                                          <p:spTgt spid="189"/>
                                        </p:tgtEl>
                                        <p:attrNameLst>
                                          <p:attrName>ppt_h</p:attrName>
                                        </p:attrNameLst>
                                      </p:cBhvr>
                                      <p:tavLst>
                                        <p:tav tm="0">
                                          <p:val>
                                            <p:fltVal val="0"/>
                                          </p:val>
                                        </p:tav>
                                        <p:tav tm="100000">
                                          <p:val>
                                            <p:strVal val="#ppt_h"/>
                                          </p:val>
                                        </p:tav>
                                      </p:tavLst>
                                    </p:anim>
                                    <p:animEffect transition="in" filter="fade">
                                      <p:cBhvr>
                                        <p:cTn id="37" dur="500"/>
                                        <p:tgtEl>
                                          <p:spTgt spid="189"/>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190"/>
                                        </p:tgtEl>
                                        <p:attrNameLst>
                                          <p:attrName>style.visibility</p:attrName>
                                        </p:attrNameLst>
                                      </p:cBhvr>
                                      <p:to>
                                        <p:strVal val="visible"/>
                                      </p:to>
                                    </p:set>
                                    <p:anim calcmode="lin" valueType="num">
                                      <p:cBhvr>
                                        <p:cTn id="41" dur="500" fill="hold"/>
                                        <p:tgtEl>
                                          <p:spTgt spid="190"/>
                                        </p:tgtEl>
                                        <p:attrNameLst>
                                          <p:attrName>ppt_w</p:attrName>
                                        </p:attrNameLst>
                                      </p:cBhvr>
                                      <p:tavLst>
                                        <p:tav tm="0">
                                          <p:val>
                                            <p:fltVal val="0"/>
                                          </p:val>
                                        </p:tav>
                                        <p:tav tm="100000">
                                          <p:val>
                                            <p:strVal val="#ppt_w"/>
                                          </p:val>
                                        </p:tav>
                                      </p:tavLst>
                                    </p:anim>
                                    <p:anim calcmode="lin" valueType="num">
                                      <p:cBhvr>
                                        <p:cTn id="42" dur="500" fill="hold"/>
                                        <p:tgtEl>
                                          <p:spTgt spid="190"/>
                                        </p:tgtEl>
                                        <p:attrNameLst>
                                          <p:attrName>ppt_h</p:attrName>
                                        </p:attrNameLst>
                                      </p:cBhvr>
                                      <p:tavLst>
                                        <p:tav tm="0">
                                          <p:val>
                                            <p:fltVal val="0"/>
                                          </p:val>
                                        </p:tav>
                                        <p:tav tm="100000">
                                          <p:val>
                                            <p:strVal val="#ppt_h"/>
                                          </p:val>
                                        </p:tav>
                                      </p:tavLst>
                                    </p:anim>
                                    <p:animEffect transition="in" filter="fade">
                                      <p:cBhvr>
                                        <p:cTn id="43" dur="500"/>
                                        <p:tgtEl>
                                          <p:spTgt spid="190"/>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191"/>
                                        </p:tgtEl>
                                        <p:attrNameLst>
                                          <p:attrName>style.visibility</p:attrName>
                                        </p:attrNameLst>
                                      </p:cBhvr>
                                      <p:to>
                                        <p:strVal val="visible"/>
                                      </p:to>
                                    </p:set>
                                    <p:anim calcmode="lin" valueType="num">
                                      <p:cBhvr>
                                        <p:cTn id="47" dur="500" fill="hold"/>
                                        <p:tgtEl>
                                          <p:spTgt spid="191"/>
                                        </p:tgtEl>
                                        <p:attrNameLst>
                                          <p:attrName>ppt_w</p:attrName>
                                        </p:attrNameLst>
                                      </p:cBhvr>
                                      <p:tavLst>
                                        <p:tav tm="0">
                                          <p:val>
                                            <p:fltVal val="0"/>
                                          </p:val>
                                        </p:tav>
                                        <p:tav tm="100000">
                                          <p:val>
                                            <p:strVal val="#ppt_w"/>
                                          </p:val>
                                        </p:tav>
                                      </p:tavLst>
                                    </p:anim>
                                    <p:anim calcmode="lin" valueType="num">
                                      <p:cBhvr>
                                        <p:cTn id="48" dur="500" fill="hold"/>
                                        <p:tgtEl>
                                          <p:spTgt spid="191"/>
                                        </p:tgtEl>
                                        <p:attrNameLst>
                                          <p:attrName>ppt_h</p:attrName>
                                        </p:attrNameLst>
                                      </p:cBhvr>
                                      <p:tavLst>
                                        <p:tav tm="0">
                                          <p:val>
                                            <p:fltVal val="0"/>
                                          </p:val>
                                        </p:tav>
                                        <p:tav tm="100000">
                                          <p:val>
                                            <p:strVal val="#ppt_h"/>
                                          </p:val>
                                        </p:tav>
                                      </p:tavLst>
                                    </p:anim>
                                    <p:animEffect transition="in" filter="fade">
                                      <p:cBhvr>
                                        <p:cTn id="49" dur="500"/>
                                        <p:tgtEl>
                                          <p:spTgt spid="19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26799"/>
                                        </p:tgtEl>
                                        <p:attrNameLst>
                                          <p:attrName>style.visibility</p:attrName>
                                        </p:attrNameLst>
                                      </p:cBhvr>
                                      <p:to>
                                        <p:strVal val="visible"/>
                                      </p:to>
                                    </p:set>
                                    <p:anim calcmode="lin" valueType="num">
                                      <p:cBhvr>
                                        <p:cTn id="59" dur="500" fill="hold"/>
                                        <p:tgtEl>
                                          <p:spTgt spid="26799"/>
                                        </p:tgtEl>
                                        <p:attrNameLst>
                                          <p:attrName>ppt_w</p:attrName>
                                        </p:attrNameLst>
                                      </p:cBhvr>
                                      <p:tavLst>
                                        <p:tav tm="0">
                                          <p:val>
                                            <p:fltVal val="0"/>
                                          </p:val>
                                        </p:tav>
                                        <p:tav tm="100000">
                                          <p:val>
                                            <p:strVal val="#ppt_w"/>
                                          </p:val>
                                        </p:tav>
                                      </p:tavLst>
                                    </p:anim>
                                    <p:anim calcmode="lin" valueType="num">
                                      <p:cBhvr>
                                        <p:cTn id="60" dur="500" fill="hold"/>
                                        <p:tgtEl>
                                          <p:spTgt spid="26799"/>
                                        </p:tgtEl>
                                        <p:attrNameLst>
                                          <p:attrName>ppt_h</p:attrName>
                                        </p:attrNameLst>
                                      </p:cBhvr>
                                      <p:tavLst>
                                        <p:tav tm="0">
                                          <p:val>
                                            <p:fltVal val="0"/>
                                          </p:val>
                                        </p:tav>
                                        <p:tav tm="100000">
                                          <p:val>
                                            <p:strVal val="#ppt_h"/>
                                          </p:val>
                                        </p:tav>
                                      </p:tavLst>
                                    </p:anim>
                                    <p:animEffect transition="in" filter="fade">
                                      <p:cBhvr>
                                        <p:cTn id="61" dur="500"/>
                                        <p:tgtEl>
                                          <p:spTgt spid="26799"/>
                                        </p:tgtEl>
                                      </p:cBhvr>
                                    </p:animEffect>
                                  </p:childTnLst>
                                </p:cTn>
                              </p:par>
                            </p:childTnLst>
                          </p:cTn>
                        </p:par>
                        <p:par>
                          <p:cTn id="62" fill="hold">
                            <p:stCondLst>
                              <p:cond delay="500"/>
                            </p:stCondLst>
                            <p:childTnLst>
                              <p:par>
                                <p:cTn id="63" presetID="53" presetClass="entr" presetSubtype="16" fill="hold" grpId="0" nodeType="afterEffect">
                                  <p:stCondLst>
                                    <p:cond delay="0"/>
                                  </p:stCondLst>
                                  <p:childTnLst>
                                    <p:set>
                                      <p:cBhvr>
                                        <p:cTn id="64" dur="1" fill="hold">
                                          <p:stCondLst>
                                            <p:cond delay="0"/>
                                          </p:stCondLst>
                                        </p:cTn>
                                        <p:tgtEl>
                                          <p:spTgt spid="26800"/>
                                        </p:tgtEl>
                                        <p:attrNameLst>
                                          <p:attrName>style.visibility</p:attrName>
                                        </p:attrNameLst>
                                      </p:cBhvr>
                                      <p:to>
                                        <p:strVal val="visible"/>
                                      </p:to>
                                    </p:set>
                                    <p:anim calcmode="lin" valueType="num">
                                      <p:cBhvr>
                                        <p:cTn id="65" dur="500" fill="hold"/>
                                        <p:tgtEl>
                                          <p:spTgt spid="26800"/>
                                        </p:tgtEl>
                                        <p:attrNameLst>
                                          <p:attrName>ppt_w</p:attrName>
                                        </p:attrNameLst>
                                      </p:cBhvr>
                                      <p:tavLst>
                                        <p:tav tm="0">
                                          <p:val>
                                            <p:fltVal val="0"/>
                                          </p:val>
                                        </p:tav>
                                        <p:tav tm="100000">
                                          <p:val>
                                            <p:strVal val="#ppt_w"/>
                                          </p:val>
                                        </p:tav>
                                      </p:tavLst>
                                    </p:anim>
                                    <p:anim calcmode="lin" valueType="num">
                                      <p:cBhvr>
                                        <p:cTn id="66" dur="500" fill="hold"/>
                                        <p:tgtEl>
                                          <p:spTgt spid="26800"/>
                                        </p:tgtEl>
                                        <p:attrNameLst>
                                          <p:attrName>ppt_h</p:attrName>
                                        </p:attrNameLst>
                                      </p:cBhvr>
                                      <p:tavLst>
                                        <p:tav tm="0">
                                          <p:val>
                                            <p:fltVal val="0"/>
                                          </p:val>
                                        </p:tav>
                                        <p:tav tm="100000">
                                          <p:val>
                                            <p:strVal val="#ppt_h"/>
                                          </p:val>
                                        </p:tav>
                                      </p:tavLst>
                                    </p:anim>
                                    <p:animEffect transition="in" filter="fade">
                                      <p:cBhvr>
                                        <p:cTn id="67" dur="500"/>
                                        <p:tgtEl>
                                          <p:spTgt spid="26800"/>
                                        </p:tgtEl>
                                      </p:cBhvr>
                                    </p:animEffect>
                                  </p:childTnLst>
                                </p:cTn>
                              </p:par>
                            </p:childTnLst>
                          </p:cTn>
                        </p:par>
                        <p:par>
                          <p:cTn id="68" fill="hold">
                            <p:stCondLst>
                              <p:cond delay="1000"/>
                            </p:stCondLst>
                            <p:childTnLst>
                              <p:par>
                                <p:cTn id="69" presetID="53" presetClass="entr" presetSubtype="16" fill="hold" grpId="0" nodeType="afterEffect">
                                  <p:stCondLst>
                                    <p:cond delay="0"/>
                                  </p:stCondLst>
                                  <p:childTnLst>
                                    <p:set>
                                      <p:cBhvr>
                                        <p:cTn id="70" dur="1" fill="hold">
                                          <p:stCondLst>
                                            <p:cond delay="0"/>
                                          </p:stCondLst>
                                        </p:cTn>
                                        <p:tgtEl>
                                          <p:spTgt spid="26801"/>
                                        </p:tgtEl>
                                        <p:attrNameLst>
                                          <p:attrName>style.visibility</p:attrName>
                                        </p:attrNameLst>
                                      </p:cBhvr>
                                      <p:to>
                                        <p:strVal val="visible"/>
                                      </p:to>
                                    </p:set>
                                    <p:anim calcmode="lin" valueType="num">
                                      <p:cBhvr>
                                        <p:cTn id="71" dur="500" fill="hold"/>
                                        <p:tgtEl>
                                          <p:spTgt spid="26801"/>
                                        </p:tgtEl>
                                        <p:attrNameLst>
                                          <p:attrName>ppt_w</p:attrName>
                                        </p:attrNameLst>
                                      </p:cBhvr>
                                      <p:tavLst>
                                        <p:tav tm="0">
                                          <p:val>
                                            <p:fltVal val="0"/>
                                          </p:val>
                                        </p:tav>
                                        <p:tav tm="100000">
                                          <p:val>
                                            <p:strVal val="#ppt_w"/>
                                          </p:val>
                                        </p:tav>
                                      </p:tavLst>
                                    </p:anim>
                                    <p:anim calcmode="lin" valueType="num">
                                      <p:cBhvr>
                                        <p:cTn id="72" dur="500" fill="hold"/>
                                        <p:tgtEl>
                                          <p:spTgt spid="26801"/>
                                        </p:tgtEl>
                                        <p:attrNameLst>
                                          <p:attrName>ppt_h</p:attrName>
                                        </p:attrNameLst>
                                      </p:cBhvr>
                                      <p:tavLst>
                                        <p:tav tm="0">
                                          <p:val>
                                            <p:fltVal val="0"/>
                                          </p:val>
                                        </p:tav>
                                        <p:tav tm="100000">
                                          <p:val>
                                            <p:strVal val="#ppt_h"/>
                                          </p:val>
                                        </p:tav>
                                      </p:tavLst>
                                    </p:anim>
                                    <p:animEffect transition="in" filter="fade">
                                      <p:cBhvr>
                                        <p:cTn id="73" dur="500"/>
                                        <p:tgtEl>
                                          <p:spTgt spid="26801"/>
                                        </p:tgtEl>
                                      </p:cBhvr>
                                    </p:animEffect>
                                  </p:childTnLst>
                                </p:cTn>
                              </p:par>
                            </p:childTnLst>
                          </p:cTn>
                        </p:par>
                        <p:par>
                          <p:cTn id="74" fill="hold">
                            <p:stCondLst>
                              <p:cond delay="1500"/>
                            </p:stCondLst>
                            <p:childTnLst>
                              <p:par>
                                <p:cTn id="75" presetID="53" presetClass="entr" presetSubtype="16" fill="hold" grpId="0" nodeType="afterEffect">
                                  <p:stCondLst>
                                    <p:cond delay="0"/>
                                  </p:stCondLst>
                                  <p:childTnLst>
                                    <p:set>
                                      <p:cBhvr>
                                        <p:cTn id="76" dur="1" fill="hold">
                                          <p:stCondLst>
                                            <p:cond delay="0"/>
                                          </p:stCondLst>
                                        </p:cTn>
                                        <p:tgtEl>
                                          <p:spTgt spid="26802"/>
                                        </p:tgtEl>
                                        <p:attrNameLst>
                                          <p:attrName>style.visibility</p:attrName>
                                        </p:attrNameLst>
                                      </p:cBhvr>
                                      <p:to>
                                        <p:strVal val="visible"/>
                                      </p:to>
                                    </p:set>
                                    <p:anim calcmode="lin" valueType="num">
                                      <p:cBhvr>
                                        <p:cTn id="77" dur="500" fill="hold"/>
                                        <p:tgtEl>
                                          <p:spTgt spid="26802"/>
                                        </p:tgtEl>
                                        <p:attrNameLst>
                                          <p:attrName>ppt_w</p:attrName>
                                        </p:attrNameLst>
                                      </p:cBhvr>
                                      <p:tavLst>
                                        <p:tav tm="0">
                                          <p:val>
                                            <p:fltVal val="0"/>
                                          </p:val>
                                        </p:tav>
                                        <p:tav tm="100000">
                                          <p:val>
                                            <p:strVal val="#ppt_w"/>
                                          </p:val>
                                        </p:tav>
                                      </p:tavLst>
                                    </p:anim>
                                    <p:anim calcmode="lin" valueType="num">
                                      <p:cBhvr>
                                        <p:cTn id="78" dur="500" fill="hold"/>
                                        <p:tgtEl>
                                          <p:spTgt spid="26802"/>
                                        </p:tgtEl>
                                        <p:attrNameLst>
                                          <p:attrName>ppt_h</p:attrName>
                                        </p:attrNameLst>
                                      </p:cBhvr>
                                      <p:tavLst>
                                        <p:tav tm="0">
                                          <p:val>
                                            <p:fltVal val="0"/>
                                          </p:val>
                                        </p:tav>
                                        <p:tav tm="100000">
                                          <p:val>
                                            <p:strVal val="#ppt_h"/>
                                          </p:val>
                                        </p:tav>
                                      </p:tavLst>
                                    </p:anim>
                                    <p:animEffect transition="in" filter="fade">
                                      <p:cBhvr>
                                        <p:cTn id="79" dur="500"/>
                                        <p:tgtEl>
                                          <p:spTgt spid="26802"/>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26803"/>
                                        </p:tgtEl>
                                        <p:attrNameLst>
                                          <p:attrName>style.visibility</p:attrName>
                                        </p:attrNameLst>
                                      </p:cBhvr>
                                      <p:to>
                                        <p:strVal val="visible"/>
                                      </p:to>
                                    </p:set>
                                    <p:anim calcmode="lin" valueType="num">
                                      <p:cBhvr>
                                        <p:cTn id="83" dur="500" fill="hold"/>
                                        <p:tgtEl>
                                          <p:spTgt spid="26803"/>
                                        </p:tgtEl>
                                        <p:attrNameLst>
                                          <p:attrName>ppt_w</p:attrName>
                                        </p:attrNameLst>
                                      </p:cBhvr>
                                      <p:tavLst>
                                        <p:tav tm="0">
                                          <p:val>
                                            <p:fltVal val="0"/>
                                          </p:val>
                                        </p:tav>
                                        <p:tav tm="100000">
                                          <p:val>
                                            <p:strVal val="#ppt_w"/>
                                          </p:val>
                                        </p:tav>
                                      </p:tavLst>
                                    </p:anim>
                                    <p:anim calcmode="lin" valueType="num">
                                      <p:cBhvr>
                                        <p:cTn id="84" dur="500" fill="hold"/>
                                        <p:tgtEl>
                                          <p:spTgt spid="26803"/>
                                        </p:tgtEl>
                                        <p:attrNameLst>
                                          <p:attrName>ppt_h</p:attrName>
                                        </p:attrNameLst>
                                      </p:cBhvr>
                                      <p:tavLst>
                                        <p:tav tm="0">
                                          <p:val>
                                            <p:fltVal val="0"/>
                                          </p:val>
                                        </p:tav>
                                        <p:tav tm="100000">
                                          <p:val>
                                            <p:strVal val="#ppt_h"/>
                                          </p:val>
                                        </p:tav>
                                      </p:tavLst>
                                    </p:anim>
                                    <p:animEffect transition="in" filter="fade">
                                      <p:cBhvr>
                                        <p:cTn id="85" dur="500"/>
                                        <p:tgtEl>
                                          <p:spTgt spid="26803"/>
                                        </p:tgtEl>
                                      </p:cBhvr>
                                    </p:animEffect>
                                  </p:childTnLst>
                                </p:cTn>
                              </p:par>
                            </p:childTnLst>
                          </p:cTn>
                        </p:par>
                        <p:par>
                          <p:cTn id="86" fill="hold">
                            <p:stCondLst>
                              <p:cond delay="2500"/>
                            </p:stCondLst>
                            <p:childTnLst>
                              <p:par>
                                <p:cTn id="87" presetID="53" presetClass="entr" presetSubtype="16" fill="hold" grpId="0" nodeType="afterEffect">
                                  <p:stCondLst>
                                    <p:cond delay="0"/>
                                  </p:stCondLst>
                                  <p:childTnLst>
                                    <p:set>
                                      <p:cBhvr>
                                        <p:cTn id="88" dur="1" fill="hold">
                                          <p:stCondLst>
                                            <p:cond delay="0"/>
                                          </p:stCondLst>
                                        </p:cTn>
                                        <p:tgtEl>
                                          <p:spTgt spid="26804"/>
                                        </p:tgtEl>
                                        <p:attrNameLst>
                                          <p:attrName>style.visibility</p:attrName>
                                        </p:attrNameLst>
                                      </p:cBhvr>
                                      <p:to>
                                        <p:strVal val="visible"/>
                                      </p:to>
                                    </p:set>
                                    <p:anim calcmode="lin" valueType="num">
                                      <p:cBhvr>
                                        <p:cTn id="89" dur="500" fill="hold"/>
                                        <p:tgtEl>
                                          <p:spTgt spid="26804"/>
                                        </p:tgtEl>
                                        <p:attrNameLst>
                                          <p:attrName>ppt_w</p:attrName>
                                        </p:attrNameLst>
                                      </p:cBhvr>
                                      <p:tavLst>
                                        <p:tav tm="0">
                                          <p:val>
                                            <p:fltVal val="0"/>
                                          </p:val>
                                        </p:tav>
                                        <p:tav tm="100000">
                                          <p:val>
                                            <p:strVal val="#ppt_w"/>
                                          </p:val>
                                        </p:tav>
                                      </p:tavLst>
                                    </p:anim>
                                    <p:anim calcmode="lin" valueType="num">
                                      <p:cBhvr>
                                        <p:cTn id="90" dur="500" fill="hold"/>
                                        <p:tgtEl>
                                          <p:spTgt spid="26804"/>
                                        </p:tgtEl>
                                        <p:attrNameLst>
                                          <p:attrName>ppt_h</p:attrName>
                                        </p:attrNameLst>
                                      </p:cBhvr>
                                      <p:tavLst>
                                        <p:tav tm="0">
                                          <p:val>
                                            <p:fltVal val="0"/>
                                          </p:val>
                                        </p:tav>
                                        <p:tav tm="100000">
                                          <p:val>
                                            <p:strVal val="#ppt_h"/>
                                          </p:val>
                                        </p:tav>
                                      </p:tavLst>
                                    </p:anim>
                                    <p:animEffect transition="in" filter="fade">
                                      <p:cBhvr>
                                        <p:cTn id="91" dur="500"/>
                                        <p:tgtEl>
                                          <p:spTgt spid="2680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7"/>
                                        </p:tgtEl>
                                        <p:attrNameLst>
                                          <p:attrName>style.visibility</p:attrName>
                                        </p:attrNameLst>
                                      </p:cBhvr>
                                      <p:to>
                                        <p:strVal val="visible"/>
                                      </p:to>
                                    </p:set>
                                    <p:animEffect transition="in" filter="wipe(left)">
                                      <p:cBhvr>
                                        <p:cTn id="9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799" grpId="0" animBg="1"/>
      <p:bldP spid="26800" grpId="0"/>
      <p:bldP spid="26801" grpId="0"/>
      <p:bldP spid="26802" grpId="0"/>
      <p:bldP spid="26803" grpId="0"/>
      <p:bldP spid="26804" grpId="0"/>
      <p:bldP spid="189" grpId="0" animBg="1"/>
      <p:bldP spid="190" grpId="0" animBg="1"/>
      <p:bldP spid="191" grpId="0" animBg="1"/>
      <p:bldP spid="192" grpId="0" animBg="1"/>
      <p:bldP spid="193" grpId="0" animBg="1"/>
      <p:bldP spid="194" grpId="0" animBg="1"/>
      <p:bldP spid="5" grpId="0"/>
      <p:bldP spid="196"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1"/>
          </p:nvPr>
        </p:nvSpPr>
        <p:spPr>
          <a:noFill/>
        </p:spPr>
        <p:txBody>
          <a:bodyPr/>
          <a:lstStyle/>
          <a:p>
            <a:fld id="{5CEEDE71-AEAC-4FDB-974A-BE80609E4AAC}" type="slidenum">
              <a:rPr lang="zh-CN" altLang="en-US" smtClean="0">
                <a:ea typeface="宋体" charset="-122"/>
              </a:rPr>
              <a:pPr/>
              <a:t>14</a:t>
            </a:fld>
            <a:endParaRPr lang="en-US" altLang="zh-CN">
              <a:ea typeface="宋体" charset="-122"/>
            </a:endParaRPr>
          </a:p>
        </p:txBody>
      </p:sp>
      <p:graphicFrame>
        <p:nvGraphicFramePr>
          <p:cNvPr id="5122" name="Object 4"/>
          <p:cNvGraphicFramePr>
            <a:graphicFrameLocks noChangeAspect="1"/>
          </p:cNvGraphicFramePr>
          <p:nvPr/>
        </p:nvGraphicFramePr>
        <p:xfrm>
          <a:off x="277813" y="1133475"/>
          <a:ext cx="8610600" cy="5135563"/>
        </p:xfrm>
        <a:graphic>
          <a:graphicData uri="http://schemas.openxmlformats.org/presentationml/2006/ole">
            <mc:AlternateContent xmlns:mc="http://schemas.openxmlformats.org/markup-compatibility/2006">
              <mc:Choice xmlns:v="urn:schemas-microsoft-com:vml" Requires="v">
                <p:oleObj spid="_x0000_s5186" name="Image" r:id="rId3" imgW="19395918" imgH="11568980" progId="">
                  <p:embed/>
                </p:oleObj>
              </mc:Choice>
              <mc:Fallback>
                <p:oleObj name="Image" r:id="rId3" imgW="19395918" imgH="115689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1133475"/>
                        <a:ext cx="86106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5"/>
          <p:cNvSpPr txBox="1">
            <a:spLocks noChangeArrowheads="1"/>
          </p:cNvSpPr>
          <p:nvPr/>
        </p:nvSpPr>
        <p:spPr bwMode="auto">
          <a:xfrm>
            <a:off x="3402013" y="10572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磁头臂</a:t>
            </a:r>
          </a:p>
        </p:txBody>
      </p:sp>
      <p:sp>
        <p:nvSpPr>
          <p:cNvPr id="5126" name="Text Box 6"/>
          <p:cNvSpPr txBox="1">
            <a:spLocks noChangeArrowheads="1"/>
          </p:cNvSpPr>
          <p:nvPr/>
        </p:nvSpPr>
        <p:spPr bwMode="auto">
          <a:xfrm>
            <a:off x="6754813" y="12858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盘片</a:t>
            </a:r>
          </a:p>
        </p:txBody>
      </p:sp>
      <p:sp>
        <p:nvSpPr>
          <p:cNvPr id="5127" name="Text Box 7"/>
          <p:cNvSpPr txBox="1">
            <a:spLocks noChangeArrowheads="1"/>
          </p:cNvSpPr>
          <p:nvPr/>
        </p:nvSpPr>
        <p:spPr bwMode="auto">
          <a:xfrm>
            <a:off x="125413" y="981075"/>
            <a:ext cx="2133600" cy="457200"/>
          </a:xfrm>
          <a:prstGeom prst="rect">
            <a:avLst/>
          </a:prstGeom>
          <a:noFill/>
          <a:ln w="28575" algn="ctr">
            <a:noFill/>
            <a:miter lim="800000"/>
            <a:headEnd/>
            <a:tailEnd type="none" w="med" len="lg"/>
          </a:ln>
        </p:spPr>
        <p:txBody>
          <a:bodyPr>
            <a:spAutoFit/>
          </a:bodyPr>
          <a:lstStyle/>
          <a:p>
            <a:pPr>
              <a:spcBef>
                <a:spcPct val="50000"/>
              </a:spcBef>
            </a:pPr>
            <a:r>
              <a:rPr lang="zh-CN" altLang="en-US" sz="2400">
                <a:solidFill>
                  <a:srgbClr val="FF0000"/>
                </a:solidFill>
                <a:latin typeface="Arial" charset="0"/>
              </a:rPr>
              <a:t>磁头驱动机构</a:t>
            </a:r>
          </a:p>
        </p:txBody>
      </p:sp>
      <p:sp>
        <p:nvSpPr>
          <p:cNvPr id="5128" name="Text Box 8"/>
          <p:cNvSpPr txBox="1">
            <a:spLocks noChangeArrowheads="1"/>
          </p:cNvSpPr>
          <p:nvPr/>
        </p:nvSpPr>
        <p:spPr bwMode="auto">
          <a:xfrm>
            <a:off x="1420813" y="61626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安装孔</a:t>
            </a:r>
          </a:p>
        </p:txBody>
      </p:sp>
      <p:sp>
        <p:nvSpPr>
          <p:cNvPr id="5129" name="Text Box 9"/>
          <p:cNvSpPr txBox="1">
            <a:spLocks noChangeArrowheads="1"/>
          </p:cNvSpPr>
          <p:nvPr/>
        </p:nvSpPr>
        <p:spPr bwMode="auto">
          <a:xfrm>
            <a:off x="4011613" y="6010275"/>
            <a:ext cx="20574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读写磁头</a:t>
            </a:r>
          </a:p>
        </p:txBody>
      </p:sp>
      <p:sp>
        <p:nvSpPr>
          <p:cNvPr id="5130" name="Text Box 10"/>
          <p:cNvSpPr txBox="1">
            <a:spLocks noChangeArrowheads="1"/>
          </p:cNvSpPr>
          <p:nvPr/>
        </p:nvSpPr>
        <p:spPr bwMode="auto">
          <a:xfrm>
            <a:off x="7288213" y="2733675"/>
            <a:ext cx="1676400" cy="457200"/>
          </a:xfrm>
          <a:prstGeom prst="rect">
            <a:avLst/>
          </a:prstGeom>
          <a:noFill/>
          <a:ln w="28575" algn="ctr">
            <a:noFill/>
            <a:miter lim="800000"/>
            <a:headEnd/>
            <a:tailEnd type="none" w="med" len="lg"/>
          </a:ln>
        </p:spPr>
        <p:txBody>
          <a:bodyPr>
            <a:spAutoFit/>
          </a:bodyPr>
          <a:lstStyle/>
          <a:p>
            <a:pPr algn="r">
              <a:spcBef>
                <a:spcPct val="50000"/>
              </a:spcBef>
            </a:pPr>
            <a:r>
              <a:rPr lang="zh-CN" altLang="en-US" sz="2400">
                <a:solidFill>
                  <a:srgbClr val="FF0000"/>
                </a:solidFill>
                <a:latin typeface="Arial" charset="0"/>
              </a:rPr>
              <a:t>安装基座</a:t>
            </a:r>
          </a:p>
        </p:txBody>
      </p:sp>
      <p:sp>
        <p:nvSpPr>
          <p:cNvPr id="2" name="矩形 1"/>
          <p:cNvSpPr/>
          <p:nvPr/>
        </p:nvSpPr>
        <p:spPr>
          <a:xfrm rot="1442426">
            <a:off x="1833691" y="1773822"/>
            <a:ext cx="2348720" cy="523220"/>
          </a:xfrm>
          <a:prstGeom prst="rect">
            <a:avLst/>
          </a:prstGeom>
        </p:spPr>
        <p:txBody>
          <a:bodyPr wrap="none">
            <a:spAutoFit/>
          </a:bodyPr>
          <a:lstStyle/>
          <a:p>
            <a:r>
              <a:rPr lang="zh-CN" altLang="en-US" dirty="0">
                <a:solidFill>
                  <a:srgbClr val="0000FF"/>
                </a:solidFill>
              </a:rPr>
              <a:t>定位驱动系统</a:t>
            </a:r>
          </a:p>
        </p:txBody>
      </p:sp>
      <p:sp>
        <p:nvSpPr>
          <p:cNvPr id="3" name="矩形 2"/>
          <p:cNvSpPr/>
          <p:nvPr/>
        </p:nvSpPr>
        <p:spPr>
          <a:xfrm>
            <a:off x="4325757" y="2039640"/>
            <a:ext cx="1627369" cy="523220"/>
          </a:xfrm>
          <a:prstGeom prst="rect">
            <a:avLst/>
          </a:prstGeom>
        </p:spPr>
        <p:txBody>
          <a:bodyPr wrap="none">
            <a:spAutoFit/>
          </a:bodyPr>
          <a:lstStyle/>
          <a:p>
            <a:r>
              <a:rPr lang="zh-CN" altLang="en-US" dirty="0">
                <a:solidFill>
                  <a:srgbClr val="0000FF"/>
                </a:solidFill>
              </a:rPr>
              <a:t>主轴系统</a:t>
            </a:r>
          </a:p>
        </p:txBody>
      </p:sp>
      <p:sp>
        <p:nvSpPr>
          <p:cNvPr id="4" name="矩形 3"/>
          <p:cNvSpPr/>
          <p:nvPr/>
        </p:nvSpPr>
        <p:spPr>
          <a:xfrm>
            <a:off x="250826" y="4371134"/>
            <a:ext cx="1627369" cy="954107"/>
          </a:xfrm>
          <a:prstGeom prst="rect">
            <a:avLst/>
          </a:prstGeom>
        </p:spPr>
        <p:txBody>
          <a:bodyPr wrap="none">
            <a:spAutoFit/>
          </a:bodyPr>
          <a:lstStyle/>
          <a:p>
            <a:pPr algn="ctr"/>
            <a:r>
              <a:rPr lang="zh-CN" altLang="en-US" dirty="0">
                <a:solidFill>
                  <a:srgbClr val="0000FF"/>
                </a:solidFill>
              </a:rPr>
              <a:t>数据转换</a:t>
            </a:r>
            <a:br>
              <a:rPr lang="en-US" altLang="zh-CN" dirty="0">
                <a:solidFill>
                  <a:srgbClr val="0000FF"/>
                </a:solidFill>
              </a:rPr>
            </a:br>
            <a:r>
              <a:rPr lang="zh-CN" altLang="en-US" dirty="0">
                <a:solidFill>
                  <a:srgbClr val="0000FF"/>
                </a:solidFill>
              </a:rPr>
              <a:t>系统</a:t>
            </a:r>
          </a:p>
        </p:txBody>
      </p:sp>
      <p:sp>
        <p:nvSpPr>
          <p:cNvPr id="6" name="标题 5">
            <a:extLst>
              <a:ext uri="{FF2B5EF4-FFF2-40B4-BE49-F238E27FC236}">
                <a16:creationId xmlns:a16="http://schemas.microsoft.com/office/drawing/2014/main" id="{8E67A21D-DEF8-4E62-85E8-CB51C07EE364}"/>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1.</a:t>
            </a:r>
            <a:r>
              <a:rPr lang="en-US" altLang="zh-CN" dirty="0"/>
              <a:t> </a:t>
            </a:r>
            <a:r>
              <a:rPr lang="zh-CN" altLang="en-US" dirty="0"/>
              <a:t>磁盘</a:t>
            </a:r>
            <a:r>
              <a:rPr lang="zh-CN" altLang="en-US" dirty="0">
                <a:solidFill>
                  <a:srgbClr val="FF6600"/>
                </a:solidFill>
              </a:rPr>
              <a:t>结构</a:t>
            </a:r>
            <a:r>
              <a:rPr lang="zh-CN" altLang="en-US" dirty="0"/>
              <a:t>及</a:t>
            </a:r>
            <a:r>
              <a:rPr lang="zh-CN" altLang="en-US" dirty="0">
                <a:solidFill>
                  <a:srgbClr val="CC0066"/>
                </a:solidFill>
              </a:rPr>
              <a:t>工作方式</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灯片编号占位符 4"/>
          <p:cNvSpPr>
            <a:spLocks noGrp="1"/>
          </p:cNvSpPr>
          <p:nvPr>
            <p:ph type="sldNum" sz="quarter" idx="11"/>
          </p:nvPr>
        </p:nvSpPr>
        <p:spPr>
          <a:noFill/>
        </p:spPr>
        <p:txBody>
          <a:bodyPr/>
          <a:lstStyle/>
          <a:p>
            <a:fld id="{0AF4DB7F-C72B-447C-ADB0-0C50A0042571}" type="slidenum">
              <a:rPr lang="zh-CN" altLang="en-US" smtClean="0">
                <a:ea typeface="宋体" charset="-122"/>
              </a:rPr>
              <a:pPr/>
              <a:t>15</a:t>
            </a:fld>
            <a:endParaRPr lang="en-US" altLang="zh-CN">
              <a:ea typeface="宋体" charset="-122"/>
            </a:endParaRPr>
          </a:p>
        </p:txBody>
      </p:sp>
      <p:graphicFrame>
        <p:nvGraphicFramePr>
          <p:cNvPr id="6146" name="Object 10"/>
          <p:cNvGraphicFramePr>
            <a:graphicFrameLocks noChangeAspect="1"/>
          </p:cNvGraphicFramePr>
          <p:nvPr/>
        </p:nvGraphicFramePr>
        <p:xfrm>
          <a:off x="4114800" y="958850"/>
          <a:ext cx="5029200" cy="2339975"/>
        </p:xfrm>
        <a:graphic>
          <a:graphicData uri="http://schemas.openxmlformats.org/presentationml/2006/ole">
            <mc:AlternateContent xmlns:mc="http://schemas.openxmlformats.org/markup-compatibility/2006">
              <mc:Choice xmlns:v="urn:schemas-microsoft-com:vml" Requires="v">
                <p:oleObj spid="_x0000_s6338" name="Image" r:id="rId4" imgW="21472653" imgH="9991837" progId="">
                  <p:embed/>
                </p:oleObj>
              </mc:Choice>
              <mc:Fallback>
                <p:oleObj name="Image" r:id="rId4" imgW="21472653" imgH="9991837" progId="">
                  <p:embed/>
                  <p:pic>
                    <p:nvPicPr>
                      <p:cNvPr id="0" name="Object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958850"/>
                        <a:ext cx="50292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11"/>
          <p:cNvGraphicFramePr>
            <a:graphicFrameLocks noChangeAspect="1"/>
          </p:cNvGraphicFramePr>
          <p:nvPr/>
        </p:nvGraphicFramePr>
        <p:xfrm>
          <a:off x="2667000" y="3905250"/>
          <a:ext cx="6096000" cy="2692400"/>
        </p:xfrm>
        <a:graphic>
          <a:graphicData uri="http://schemas.openxmlformats.org/presentationml/2006/ole">
            <mc:AlternateContent xmlns:mc="http://schemas.openxmlformats.org/markup-compatibility/2006">
              <mc:Choice xmlns:v="urn:schemas-microsoft-com:vml" Requires="v">
                <p:oleObj spid="_x0000_s6339" name="Image" r:id="rId6" imgW="21472653" imgH="9482449" progId="">
                  <p:embed/>
                </p:oleObj>
              </mc:Choice>
              <mc:Fallback>
                <p:oleObj name="Image" r:id="rId6" imgW="21472653" imgH="9482449" progId="">
                  <p:embed/>
                  <p:pic>
                    <p:nvPicPr>
                      <p:cNvPr id="0" name="Object 1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3905250"/>
                        <a:ext cx="609600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12"/>
          <p:cNvGraphicFramePr>
            <a:graphicFrameLocks noChangeAspect="1"/>
          </p:cNvGraphicFramePr>
          <p:nvPr/>
        </p:nvGraphicFramePr>
        <p:xfrm>
          <a:off x="0" y="1644650"/>
          <a:ext cx="4800600" cy="2627313"/>
        </p:xfrm>
        <a:graphic>
          <a:graphicData uri="http://schemas.openxmlformats.org/presentationml/2006/ole">
            <mc:AlternateContent xmlns:mc="http://schemas.openxmlformats.org/markup-compatibility/2006">
              <mc:Choice xmlns:v="urn:schemas-microsoft-com:vml" Requires="v">
                <p:oleObj spid="_x0000_s6340" name="Image" r:id="rId8" imgW="21472653" imgH="11755102" progId="">
                  <p:embed/>
                </p:oleObj>
              </mc:Choice>
              <mc:Fallback>
                <p:oleObj name="Image" r:id="rId8" imgW="21472653" imgH="11755102" progId="">
                  <p:embed/>
                  <p:pic>
                    <p:nvPicPr>
                      <p:cNvPr id="0" name="Object 1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44650"/>
                        <a:ext cx="4800600"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1" name="Rectangle 13"/>
          <p:cNvSpPr>
            <a:spLocks noGrp="1" noChangeArrowheads="1"/>
          </p:cNvSpPr>
          <p:nvPr>
            <p:ph type="body" idx="1"/>
          </p:nvPr>
        </p:nvSpPr>
        <p:spPr>
          <a:xfrm>
            <a:off x="152400" y="1028700"/>
            <a:ext cx="8839200" cy="4681538"/>
          </a:xfrm>
        </p:spPr>
        <p:txBody>
          <a:bodyPr/>
          <a:lstStyle/>
          <a:p>
            <a:pPr marL="358775" indent="-358775" eaLnBrk="1" hangingPunct="1"/>
            <a:r>
              <a:rPr lang="zh-CN" altLang="en-US"/>
              <a:t>磁盘控制器</a:t>
            </a:r>
          </a:p>
          <a:p>
            <a:pPr marL="901700" lvl="1" indent="-363538" eaLnBrk="1" hangingPunct="1"/>
            <a:endParaRPr lang="zh-CN" altLang="en-US"/>
          </a:p>
          <a:p>
            <a:pPr marL="901700" lvl="1" indent="-363538" eaLnBrk="1" hangingPunct="1"/>
            <a:endParaRPr lang="zh-CN" altLang="en-US"/>
          </a:p>
          <a:p>
            <a:pPr marL="901700" lvl="1" indent="-363538" eaLnBrk="1" hangingPunct="1"/>
            <a:endParaRPr lang="zh-CN" altLang="en-US"/>
          </a:p>
          <a:p>
            <a:pPr marL="901700" lvl="1" indent="-363538" eaLnBrk="1" hangingPunct="1"/>
            <a:endParaRPr lang="zh-CN" altLang="en-US"/>
          </a:p>
          <a:p>
            <a:pPr marL="901700" lvl="1" indent="-363538" eaLnBrk="1" hangingPunct="1"/>
            <a:endParaRPr lang="zh-CN" altLang="en-US" sz="2400"/>
          </a:p>
          <a:p>
            <a:pPr marL="901700" lvl="1" indent="-363538" eaLnBrk="1" hangingPunct="1"/>
            <a:endParaRPr lang="zh-CN" altLang="en-US" sz="2400"/>
          </a:p>
          <a:p>
            <a:pPr marL="901700" lvl="1" indent="-363538" eaLnBrk="1" hangingPunct="1"/>
            <a:r>
              <a:rPr lang="zh-CN" altLang="en-US"/>
              <a:t>与主机的接口</a:t>
            </a:r>
          </a:p>
          <a:p>
            <a:pPr marL="901700" lvl="1" indent="-363538" eaLnBrk="1" hangingPunct="1"/>
            <a:r>
              <a:rPr lang="zh-CN" altLang="en-US"/>
              <a:t>与设备的接口</a:t>
            </a:r>
          </a:p>
        </p:txBody>
      </p:sp>
      <p:sp>
        <p:nvSpPr>
          <p:cNvPr id="3" name="标题 2">
            <a:extLst>
              <a:ext uri="{FF2B5EF4-FFF2-40B4-BE49-F238E27FC236}">
                <a16:creationId xmlns:a16="http://schemas.microsoft.com/office/drawing/2014/main" id="{95DCD5B7-D8E9-4E4E-90B4-CBB25C7A68F8}"/>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1.</a:t>
            </a:r>
            <a:r>
              <a:rPr lang="en-US" altLang="zh-CN" dirty="0"/>
              <a:t> </a:t>
            </a:r>
            <a:r>
              <a:rPr lang="zh-CN" altLang="en-US" dirty="0"/>
              <a:t>磁盘</a:t>
            </a:r>
            <a:r>
              <a:rPr lang="zh-CN" altLang="en-US" dirty="0">
                <a:solidFill>
                  <a:srgbClr val="FF6600"/>
                </a:solidFill>
              </a:rPr>
              <a:t>结构</a:t>
            </a:r>
            <a:r>
              <a:rPr lang="zh-CN" altLang="en-US" dirty="0"/>
              <a:t>及</a:t>
            </a:r>
            <a:r>
              <a:rPr lang="zh-CN" altLang="en-US" dirty="0">
                <a:solidFill>
                  <a:srgbClr val="CC0066"/>
                </a:solidFill>
              </a:rPr>
              <a:t>工作方式</a:t>
            </a:r>
            <a:endParaRPr lang="zh-CN" alt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灯片编号占位符 4"/>
          <p:cNvSpPr>
            <a:spLocks noGrp="1"/>
          </p:cNvSpPr>
          <p:nvPr>
            <p:ph type="sldNum" sz="quarter" idx="11"/>
          </p:nvPr>
        </p:nvSpPr>
        <p:spPr>
          <a:noFill/>
        </p:spPr>
        <p:txBody>
          <a:bodyPr/>
          <a:lstStyle/>
          <a:p>
            <a:fld id="{E17337A3-9D63-4BE1-9F0D-5AC59F1129BF}" type="slidenum">
              <a:rPr lang="zh-CN" altLang="en-US" smtClean="0">
                <a:ea typeface="宋体" charset="-122"/>
              </a:rPr>
              <a:pPr/>
              <a:t>16</a:t>
            </a:fld>
            <a:endParaRPr lang="en-US" altLang="zh-CN">
              <a:ea typeface="宋体" charset="-122"/>
            </a:endParaRPr>
          </a:p>
        </p:txBody>
      </p:sp>
      <p:graphicFrame>
        <p:nvGraphicFramePr>
          <p:cNvPr id="9218" name="Object 9"/>
          <p:cNvGraphicFramePr>
            <a:graphicFrameLocks noChangeAspect="1"/>
          </p:cNvGraphicFramePr>
          <p:nvPr/>
        </p:nvGraphicFramePr>
        <p:xfrm>
          <a:off x="304800" y="1141413"/>
          <a:ext cx="4578350" cy="5562600"/>
        </p:xfrm>
        <a:graphic>
          <a:graphicData uri="http://schemas.openxmlformats.org/presentationml/2006/ole">
            <mc:AlternateContent xmlns:mc="http://schemas.openxmlformats.org/markup-compatibility/2006">
              <mc:Choice xmlns:v="urn:schemas-microsoft-com:vml" Requires="v">
                <p:oleObj spid="_x0000_s9283" name="Image" r:id="rId4" imgW="3096774" imgH="3764288" progId="">
                  <p:embed/>
                </p:oleObj>
              </mc:Choice>
              <mc:Fallback>
                <p:oleObj name="Image" r:id="rId4" imgW="3096774" imgH="3764288" progId="">
                  <p:embed/>
                  <p:pic>
                    <p:nvPicPr>
                      <p:cNvPr id="0" name="Object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141413"/>
                        <a:ext cx="45783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Text Box 11"/>
          <p:cNvSpPr txBox="1">
            <a:spLocks noChangeArrowheads="1"/>
          </p:cNvSpPr>
          <p:nvPr/>
        </p:nvSpPr>
        <p:spPr bwMode="auto">
          <a:xfrm>
            <a:off x="3429000" y="836613"/>
            <a:ext cx="914400" cy="396875"/>
          </a:xfrm>
          <a:prstGeom prst="rect">
            <a:avLst/>
          </a:prstGeom>
          <a:noFill/>
          <a:ln w="28575" algn="ctr">
            <a:noFill/>
            <a:miter lim="800000"/>
            <a:headEnd/>
            <a:tailEnd type="none" w="med" len="lg"/>
          </a:ln>
        </p:spPr>
        <p:txBody>
          <a:bodyPr>
            <a:spAutoFit/>
          </a:bodyPr>
          <a:lstStyle/>
          <a:p>
            <a:pPr algn="r">
              <a:spcBef>
                <a:spcPct val="50000"/>
              </a:spcBef>
            </a:pPr>
            <a:r>
              <a:rPr lang="en-US" altLang="zh-CN" sz="2000">
                <a:solidFill>
                  <a:srgbClr val="FF0000"/>
                </a:solidFill>
                <a:latin typeface="Arial" charset="0"/>
              </a:rPr>
              <a:t>0</a:t>
            </a:r>
            <a:r>
              <a:rPr lang="zh-CN" altLang="en-US" sz="2000">
                <a:solidFill>
                  <a:srgbClr val="FF0000"/>
                </a:solidFill>
                <a:latin typeface="Arial" charset="0"/>
              </a:rPr>
              <a:t>磁道</a:t>
            </a:r>
          </a:p>
        </p:txBody>
      </p:sp>
      <p:sp>
        <p:nvSpPr>
          <p:cNvPr id="9223" name="Text Box 12"/>
          <p:cNvSpPr txBox="1">
            <a:spLocks noChangeArrowheads="1"/>
          </p:cNvSpPr>
          <p:nvPr/>
        </p:nvSpPr>
        <p:spPr bwMode="auto">
          <a:xfrm>
            <a:off x="4490592" y="3399383"/>
            <a:ext cx="1017512" cy="461665"/>
          </a:xfrm>
          <a:prstGeom prst="rect">
            <a:avLst/>
          </a:prstGeom>
          <a:noFill/>
          <a:ln w="28575" algn="ctr">
            <a:noFill/>
            <a:miter lim="800000"/>
            <a:headEnd/>
            <a:tailEnd type="none" w="med" len="lg"/>
          </a:ln>
        </p:spPr>
        <p:txBody>
          <a:bodyPr wrap="square">
            <a:spAutoFit/>
          </a:bodyPr>
          <a:lstStyle/>
          <a:p>
            <a:pPr algn="ctr">
              <a:spcBef>
                <a:spcPct val="50000"/>
              </a:spcBef>
            </a:pPr>
            <a:r>
              <a:rPr lang="zh-CN" altLang="en-US" sz="2400" dirty="0">
                <a:solidFill>
                  <a:srgbClr val="0000FF"/>
                </a:solidFill>
                <a:latin typeface="Arial" charset="0"/>
              </a:rPr>
              <a:t>柱面</a:t>
            </a:r>
          </a:p>
        </p:txBody>
      </p:sp>
      <p:sp>
        <p:nvSpPr>
          <p:cNvPr id="9224" name="Text Box 13"/>
          <p:cNvSpPr txBox="1">
            <a:spLocks noChangeArrowheads="1"/>
          </p:cNvSpPr>
          <p:nvPr/>
        </p:nvSpPr>
        <p:spPr bwMode="auto">
          <a:xfrm>
            <a:off x="3429000" y="3351213"/>
            <a:ext cx="914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扇区</a:t>
            </a:r>
          </a:p>
        </p:txBody>
      </p:sp>
      <p:sp>
        <p:nvSpPr>
          <p:cNvPr id="9225" name="Text Box 3"/>
          <p:cNvSpPr txBox="1">
            <a:spLocks noChangeArrowheads="1"/>
          </p:cNvSpPr>
          <p:nvPr/>
        </p:nvSpPr>
        <p:spPr bwMode="auto">
          <a:xfrm>
            <a:off x="8316913" y="2636838"/>
            <a:ext cx="647700" cy="3508375"/>
          </a:xfrm>
          <a:prstGeom prst="rect">
            <a:avLst/>
          </a:prstGeom>
          <a:noFill/>
          <a:ln w="28575" algn="ctr">
            <a:noFill/>
            <a:miter lim="800000"/>
            <a:headEnd/>
            <a:tailEnd/>
          </a:ln>
        </p:spPr>
        <p:txBody>
          <a:bodyPr>
            <a:spAutoFit/>
          </a:bodyPr>
          <a:lstStyle/>
          <a:p>
            <a:pPr algn="ctr">
              <a:spcBef>
                <a:spcPct val="50000"/>
              </a:spcBef>
            </a:pPr>
            <a:r>
              <a:rPr lang="zh-CN" altLang="en-US">
                <a:solidFill>
                  <a:srgbClr val="FF0066"/>
                </a:solidFill>
                <a:ea typeface="黑体" pitchFamily="49" charset="-122"/>
              </a:rPr>
              <a:t>磁盘上信息的分布</a:t>
            </a:r>
          </a:p>
        </p:txBody>
      </p:sp>
      <p:sp>
        <p:nvSpPr>
          <p:cNvPr id="10" name="AutoShape 55"/>
          <p:cNvSpPr>
            <a:spLocks noChangeArrowheads="1"/>
          </p:cNvSpPr>
          <p:nvPr/>
        </p:nvSpPr>
        <p:spPr bwMode="auto">
          <a:xfrm flipH="1">
            <a:off x="7196857" y="5076279"/>
            <a:ext cx="595312"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1" name="AutoShape 56"/>
          <p:cNvSpPr>
            <a:spLocks noChangeArrowheads="1"/>
          </p:cNvSpPr>
          <p:nvPr/>
        </p:nvSpPr>
        <p:spPr bwMode="auto">
          <a:xfrm flipH="1">
            <a:off x="7187332" y="3966617"/>
            <a:ext cx="595312"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2" name="AutoShape 53"/>
          <p:cNvSpPr>
            <a:spLocks noChangeArrowheads="1"/>
          </p:cNvSpPr>
          <p:nvPr/>
        </p:nvSpPr>
        <p:spPr bwMode="auto">
          <a:xfrm flipH="1">
            <a:off x="7201619" y="2723604"/>
            <a:ext cx="595313"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3" name="AutoShape 52"/>
          <p:cNvSpPr>
            <a:spLocks noChangeArrowheads="1"/>
          </p:cNvSpPr>
          <p:nvPr/>
        </p:nvSpPr>
        <p:spPr bwMode="auto">
          <a:xfrm flipH="1">
            <a:off x="7192094" y="1613942"/>
            <a:ext cx="595313"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pic>
        <p:nvPicPr>
          <p:cNvPr id="14" name="Picture 19" descr="DiskDriveCylind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1557" y="702717"/>
            <a:ext cx="2154237" cy="50196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6"/>
          <p:cNvSpPr txBox="1">
            <a:spLocks noChangeArrowheads="1"/>
          </p:cNvSpPr>
          <p:nvPr/>
        </p:nvSpPr>
        <p:spPr bwMode="auto">
          <a:xfrm>
            <a:off x="4303787" y="3174454"/>
            <a:ext cx="12043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dirty="0">
                <a:solidFill>
                  <a:srgbClr val="0000FF"/>
                </a:solidFill>
                <a:ea typeface="宋体" panose="02010600030101010101" pitchFamily="2" charset="-122"/>
              </a:rPr>
              <a:t>Cylinder</a:t>
            </a:r>
          </a:p>
        </p:txBody>
      </p:sp>
      <p:sp>
        <p:nvSpPr>
          <p:cNvPr id="16" name="Text Box 34"/>
          <p:cNvSpPr txBox="1">
            <a:spLocks noChangeArrowheads="1"/>
          </p:cNvSpPr>
          <p:nvPr/>
        </p:nvSpPr>
        <p:spPr bwMode="auto">
          <a:xfrm>
            <a:off x="4572000" y="5805264"/>
            <a:ext cx="3640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b="1" dirty="0">
                <a:solidFill>
                  <a:srgbClr val="3A7A77"/>
                </a:solidFill>
                <a:ea typeface="宋体" panose="02010600030101010101" pitchFamily="2" charset="-122"/>
              </a:rPr>
              <a:t>Tracks, Cylinders and Sectors</a:t>
            </a:r>
          </a:p>
        </p:txBody>
      </p:sp>
      <p:sp>
        <p:nvSpPr>
          <p:cNvPr id="17" name="Line 36"/>
          <p:cNvSpPr>
            <a:spLocks noChangeShapeType="1"/>
          </p:cNvSpPr>
          <p:nvPr/>
        </p:nvSpPr>
        <p:spPr bwMode="auto">
          <a:xfrm>
            <a:off x="5431556" y="3352254"/>
            <a:ext cx="312737" cy="0"/>
          </a:xfrm>
          <a:prstGeom prst="line">
            <a:avLst/>
          </a:prstGeom>
          <a:noFill/>
          <a:ln w="12700">
            <a:solidFill>
              <a:srgbClr val="00061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18" name="Line 42"/>
          <p:cNvSpPr>
            <a:spLocks noChangeShapeType="1"/>
          </p:cNvSpPr>
          <p:nvPr/>
        </p:nvSpPr>
        <p:spPr bwMode="auto">
          <a:xfrm>
            <a:off x="5726832"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19" name="Line 43"/>
          <p:cNvSpPr>
            <a:spLocks noChangeShapeType="1"/>
          </p:cNvSpPr>
          <p:nvPr/>
        </p:nvSpPr>
        <p:spPr bwMode="auto">
          <a:xfrm>
            <a:off x="5879232"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0" name="Line 44"/>
          <p:cNvSpPr>
            <a:spLocks noChangeShapeType="1"/>
          </p:cNvSpPr>
          <p:nvPr/>
        </p:nvSpPr>
        <p:spPr bwMode="auto">
          <a:xfrm>
            <a:off x="7103194"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1" name="Line 45"/>
          <p:cNvSpPr>
            <a:spLocks noChangeShapeType="1"/>
          </p:cNvSpPr>
          <p:nvPr/>
        </p:nvSpPr>
        <p:spPr bwMode="auto">
          <a:xfrm>
            <a:off x="7255594"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2" name="Rectangle 47"/>
          <p:cNvSpPr>
            <a:spLocks noChangeArrowheads="1"/>
          </p:cNvSpPr>
          <p:nvPr/>
        </p:nvSpPr>
        <p:spPr bwMode="auto">
          <a:xfrm>
            <a:off x="7717557" y="1426617"/>
            <a:ext cx="88900" cy="3875087"/>
          </a:xfrm>
          <a:prstGeom prst="rect">
            <a:avLst/>
          </a:prstGeom>
          <a:gradFill rotWithShape="1">
            <a:gsLst>
              <a:gs pos="0">
                <a:srgbClr val="E0E0E0"/>
              </a:gs>
              <a:gs pos="100000">
                <a:srgbClr val="E0E0E0">
                  <a:gamma/>
                  <a:shade val="46275"/>
                  <a:invGamma/>
                </a:srgbClr>
              </a:gs>
            </a:gsLst>
            <a:lin ang="0" scaled="1"/>
          </a:gradFill>
          <a:ln w="3175" algn="ctr">
            <a:solidFill>
              <a:srgbClr val="00061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3" name="AutoShape 48"/>
          <p:cNvSpPr>
            <a:spLocks noChangeArrowheads="1"/>
          </p:cNvSpPr>
          <p:nvPr/>
        </p:nvSpPr>
        <p:spPr bwMode="auto">
          <a:xfrm flipH="1">
            <a:off x="7212732" y="1417092"/>
            <a:ext cx="595312"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4" name="AutoShape 54"/>
          <p:cNvSpPr>
            <a:spLocks noChangeArrowheads="1"/>
          </p:cNvSpPr>
          <p:nvPr/>
        </p:nvSpPr>
        <p:spPr bwMode="auto">
          <a:xfrm flipH="1">
            <a:off x="7222257" y="2526754"/>
            <a:ext cx="595312"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5" name="AutoShape 57"/>
          <p:cNvSpPr>
            <a:spLocks noChangeArrowheads="1"/>
          </p:cNvSpPr>
          <p:nvPr/>
        </p:nvSpPr>
        <p:spPr bwMode="auto">
          <a:xfrm flipH="1">
            <a:off x="7207969" y="3769767"/>
            <a:ext cx="595313"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6" name="AutoShape 58"/>
          <p:cNvSpPr>
            <a:spLocks noChangeArrowheads="1"/>
          </p:cNvSpPr>
          <p:nvPr/>
        </p:nvSpPr>
        <p:spPr bwMode="auto">
          <a:xfrm flipH="1">
            <a:off x="7217494" y="4879429"/>
            <a:ext cx="595313"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3" name="标题 2">
            <a:extLst>
              <a:ext uri="{FF2B5EF4-FFF2-40B4-BE49-F238E27FC236}">
                <a16:creationId xmlns:a16="http://schemas.microsoft.com/office/drawing/2014/main" id="{BD39DCAA-78CE-46AF-9E69-43DA4D135CD0}"/>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1.</a:t>
            </a:r>
            <a:r>
              <a:rPr lang="en-US" altLang="zh-CN" dirty="0"/>
              <a:t> </a:t>
            </a:r>
            <a:r>
              <a:rPr lang="zh-CN" altLang="en-US" dirty="0"/>
              <a:t>磁盘</a:t>
            </a:r>
            <a:r>
              <a:rPr lang="zh-CN" altLang="en-US" dirty="0">
                <a:solidFill>
                  <a:srgbClr val="FF6600"/>
                </a:solidFill>
              </a:rPr>
              <a:t>结构</a:t>
            </a:r>
            <a:r>
              <a:rPr lang="zh-CN" altLang="en-US" dirty="0"/>
              <a:t>及</a:t>
            </a:r>
            <a:r>
              <a:rPr lang="zh-CN" altLang="en-US" dirty="0">
                <a:solidFill>
                  <a:srgbClr val="CC0066"/>
                </a:solidFill>
              </a:rPr>
              <a:t>工作方式</a:t>
            </a:r>
            <a:endParaRPr lang="zh-CN" alt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p:spPr>
        <p:txBody>
          <a:bodyPr/>
          <a:lstStyle/>
          <a:p>
            <a:fld id="{C647EA00-2096-4DF0-BE73-DE9E88FA868C}" type="slidenum">
              <a:rPr lang="zh-CN" altLang="en-US" smtClean="0">
                <a:ea typeface="宋体" charset="-122"/>
              </a:rPr>
              <a:pPr/>
              <a:t>17</a:t>
            </a:fld>
            <a:endParaRPr lang="en-US" altLang="zh-CN">
              <a:ea typeface="宋体" charset="-122"/>
            </a:endParaRPr>
          </a:p>
        </p:txBody>
      </p:sp>
      <p:sp>
        <p:nvSpPr>
          <p:cNvPr id="29700" name="Rectangle 3"/>
          <p:cNvSpPr>
            <a:spLocks noGrp="1" noChangeArrowheads="1"/>
          </p:cNvSpPr>
          <p:nvPr>
            <p:ph type="body" idx="1"/>
          </p:nvPr>
        </p:nvSpPr>
        <p:spPr>
          <a:xfrm>
            <a:off x="683592" y="1124744"/>
            <a:ext cx="7416800" cy="4752528"/>
          </a:xfrm>
        </p:spPr>
        <p:txBody>
          <a:bodyPr/>
          <a:lstStyle/>
          <a:p>
            <a:pPr eaLnBrk="1" hangingPunct="1">
              <a:spcBef>
                <a:spcPts val="600"/>
              </a:spcBef>
            </a:pPr>
            <a:r>
              <a:rPr lang="zh-CN" altLang="en-US" dirty="0"/>
              <a:t>磁盘内部物理地址：</a:t>
            </a:r>
            <a:endParaRPr lang="en-US" altLang="zh-CN" dirty="0"/>
          </a:p>
          <a:p>
            <a:pPr lvl="1" eaLnBrk="1" hangingPunct="1">
              <a:spcBef>
                <a:spcPts val="600"/>
              </a:spcBef>
            </a:pPr>
            <a:r>
              <a:rPr lang="zh-CN" altLang="en-US" dirty="0"/>
              <a:t>柱面</a:t>
            </a:r>
            <a:r>
              <a:rPr lang="en-US" altLang="zh-CN" dirty="0">
                <a:latin typeface="宋体" charset="-122"/>
              </a:rPr>
              <a:t>(</a:t>
            </a:r>
            <a:r>
              <a:rPr lang="zh-CN" altLang="en-US" dirty="0"/>
              <a:t>磁道</a:t>
            </a:r>
            <a:r>
              <a:rPr lang="en-US" altLang="zh-CN" dirty="0">
                <a:solidFill>
                  <a:srgbClr val="FF0000"/>
                </a:solidFill>
              </a:rPr>
              <a:t>C</a:t>
            </a:r>
            <a:r>
              <a:rPr lang="en-US" altLang="zh-CN" dirty="0"/>
              <a:t>ylinder</a:t>
            </a:r>
            <a:r>
              <a:rPr lang="en-US" altLang="zh-CN" dirty="0">
                <a:latin typeface="宋体" charset="-122"/>
              </a:rPr>
              <a:t>)</a:t>
            </a:r>
          </a:p>
          <a:p>
            <a:pPr lvl="1" eaLnBrk="1" hangingPunct="1">
              <a:spcBef>
                <a:spcPts val="600"/>
              </a:spcBef>
            </a:pPr>
            <a:r>
              <a:rPr lang="zh-CN" altLang="en-US" dirty="0"/>
              <a:t>记录面</a:t>
            </a:r>
            <a:r>
              <a:rPr lang="en-US" altLang="zh-CN" dirty="0">
                <a:latin typeface="宋体" charset="-122"/>
              </a:rPr>
              <a:t>(</a:t>
            </a:r>
            <a:r>
              <a:rPr lang="zh-CN" altLang="en-US" dirty="0"/>
              <a:t>磁头</a:t>
            </a:r>
            <a:r>
              <a:rPr lang="en-US" altLang="zh-CN" dirty="0">
                <a:solidFill>
                  <a:srgbClr val="FF0000"/>
                </a:solidFill>
              </a:rPr>
              <a:t>H</a:t>
            </a:r>
            <a:r>
              <a:rPr lang="en-US" altLang="zh-CN" dirty="0"/>
              <a:t>ead</a:t>
            </a:r>
            <a:r>
              <a:rPr lang="en-US" altLang="zh-CN" dirty="0">
                <a:latin typeface="宋体" charset="-122"/>
              </a:rPr>
              <a:t>)</a:t>
            </a:r>
          </a:p>
          <a:p>
            <a:pPr lvl="1" eaLnBrk="1" hangingPunct="1">
              <a:spcBef>
                <a:spcPts val="600"/>
              </a:spcBef>
            </a:pPr>
            <a:r>
              <a:rPr lang="zh-CN" altLang="en-US" dirty="0"/>
              <a:t>扇区</a:t>
            </a:r>
            <a:r>
              <a:rPr lang="en-US" altLang="zh-CN" dirty="0">
                <a:latin typeface="宋体" charset="-122"/>
              </a:rPr>
              <a:t>(</a:t>
            </a:r>
            <a:r>
              <a:rPr lang="en-US" altLang="zh-CN" dirty="0">
                <a:solidFill>
                  <a:srgbClr val="FF0000"/>
                </a:solidFill>
              </a:rPr>
              <a:t>S</a:t>
            </a:r>
            <a:r>
              <a:rPr lang="en-US" altLang="zh-CN" dirty="0"/>
              <a:t>ector</a:t>
            </a:r>
            <a:r>
              <a:rPr lang="en-US" altLang="zh-CN" dirty="0">
                <a:latin typeface="宋体" charset="-122"/>
              </a:rPr>
              <a:t>)</a:t>
            </a:r>
            <a:endParaRPr lang="zh-CN" altLang="en-US" dirty="0"/>
          </a:p>
          <a:p>
            <a:pPr eaLnBrk="1" hangingPunct="1">
              <a:spcBef>
                <a:spcPts val="1800"/>
              </a:spcBef>
            </a:pPr>
            <a:r>
              <a:rPr lang="zh-CN" altLang="en-US" dirty="0"/>
              <a:t>扇区的编号方法：</a:t>
            </a:r>
          </a:p>
          <a:p>
            <a:pPr lvl="1" eaLnBrk="1" hangingPunct="1">
              <a:spcBef>
                <a:spcPts val="600"/>
              </a:spcBef>
            </a:pPr>
            <a:r>
              <a:rPr lang="zh-CN" altLang="en-US" dirty="0"/>
              <a:t>连续编号</a:t>
            </a:r>
          </a:p>
          <a:p>
            <a:pPr lvl="1" eaLnBrk="1" hangingPunct="1">
              <a:spcBef>
                <a:spcPts val="600"/>
              </a:spcBef>
            </a:pPr>
            <a:r>
              <a:rPr lang="zh-CN" altLang="en-US" dirty="0"/>
              <a:t>间隔编号</a:t>
            </a:r>
          </a:p>
        </p:txBody>
      </p:sp>
      <p:grpSp>
        <p:nvGrpSpPr>
          <p:cNvPr id="77" name="组合 76"/>
          <p:cNvGrpSpPr/>
          <p:nvPr/>
        </p:nvGrpSpPr>
        <p:grpSpPr>
          <a:xfrm>
            <a:off x="5148064" y="1574585"/>
            <a:ext cx="3312368" cy="3312368"/>
            <a:chOff x="5148064" y="2708920"/>
            <a:chExt cx="3312368" cy="3312368"/>
          </a:xfrm>
        </p:grpSpPr>
        <p:sp>
          <p:nvSpPr>
            <p:cNvPr id="6" name="椭圆 5"/>
            <p:cNvSpPr>
              <a:spLocks noChangeAspect="1"/>
            </p:cNvSpPr>
            <p:nvPr/>
          </p:nvSpPr>
          <p:spPr bwMode="auto">
            <a:xfrm>
              <a:off x="5148064" y="2708920"/>
              <a:ext cx="3312368" cy="331236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2" name="椭圆 11"/>
            <p:cNvSpPr>
              <a:spLocks noChangeAspect="1"/>
            </p:cNvSpPr>
            <p:nvPr/>
          </p:nvSpPr>
          <p:spPr bwMode="auto">
            <a:xfrm>
              <a:off x="5292080" y="2852936"/>
              <a:ext cx="3024336" cy="302433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3" name="椭圆 12"/>
            <p:cNvSpPr>
              <a:spLocks noChangeAspect="1"/>
            </p:cNvSpPr>
            <p:nvPr/>
          </p:nvSpPr>
          <p:spPr bwMode="auto">
            <a:xfrm>
              <a:off x="5436096" y="2996952"/>
              <a:ext cx="2736304" cy="273630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4" name="椭圆 13"/>
            <p:cNvSpPr>
              <a:spLocks noChangeAspect="1"/>
            </p:cNvSpPr>
            <p:nvPr/>
          </p:nvSpPr>
          <p:spPr bwMode="auto">
            <a:xfrm>
              <a:off x="5580112" y="3140968"/>
              <a:ext cx="2448272" cy="244827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p:cNvSpPr>
              <a:spLocks noChangeAspect="1"/>
            </p:cNvSpPr>
            <p:nvPr/>
          </p:nvSpPr>
          <p:spPr bwMode="auto">
            <a:xfrm>
              <a:off x="5724128" y="3284984"/>
              <a:ext cx="2160240" cy="2160240"/>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p:cNvSpPr>
              <a:spLocks noChangeAspect="1"/>
            </p:cNvSpPr>
            <p:nvPr/>
          </p:nvSpPr>
          <p:spPr bwMode="auto">
            <a:xfrm>
              <a:off x="5868144" y="3429000"/>
              <a:ext cx="1872208" cy="187220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7" name="椭圆 16"/>
            <p:cNvSpPr>
              <a:spLocks noChangeAspect="1"/>
            </p:cNvSpPr>
            <p:nvPr/>
          </p:nvSpPr>
          <p:spPr bwMode="auto">
            <a:xfrm>
              <a:off x="6012160" y="3573016"/>
              <a:ext cx="1584176" cy="158417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8" name="椭圆 17"/>
            <p:cNvSpPr>
              <a:spLocks noChangeAspect="1"/>
            </p:cNvSpPr>
            <p:nvPr/>
          </p:nvSpPr>
          <p:spPr bwMode="auto">
            <a:xfrm>
              <a:off x="6156176" y="3717032"/>
              <a:ext cx="1296144" cy="129614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9" name="椭圆 18"/>
            <p:cNvSpPr>
              <a:spLocks noChangeAspect="1"/>
            </p:cNvSpPr>
            <p:nvPr/>
          </p:nvSpPr>
          <p:spPr bwMode="auto">
            <a:xfrm>
              <a:off x="6300192" y="3861048"/>
              <a:ext cx="1008112" cy="100811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21" name="直接连接符 20"/>
            <p:cNvCxnSpPr/>
            <p:nvPr/>
          </p:nvCxnSpPr>
          <p:spPr bwMode="auto">
            <a:xfrm rot="5400000" flipH="1" flipV="1">
              <a:off x="6660231" y="3212977"/>
              <a:ext cx="1296146" cy="10081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flipV="1">
              <a:off x="6804248" y="4005064"/>
              <a:ext cx="165618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直接连接符 25"/>
            <p:cNvCxnSpPr/>
            <p:nvPr/>
          </p:nvCxnSpPr>
          <p:spPr bwMode="auto">
            <a:xfrm>
              <a:off x="6804248" y="4365104"/>
              <a:ext cx="1512168" cy="72008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直接连接符 28"/>
            <p:cNvCxnSpPr/>
            <p:nvPr/>
          </p:nvCxnSpPr>
          <p:spPr bwMode="auto">
            <a:xfrm rot="16200000" flipH="1">
              <a:off x="6480212" y="4689140"/>
              <a:ext cx="1512168" cy="8640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直接连接符 30"/>
            <p:cNvCxnSpPr/>
            <p:nvPr/>
          </p:nvCxnSpPr>
          <p:spPr bwMode="auto">
            <a:xfrm rot="5400000">
              <a:off x="5904148" y="5121188"/>
              <a:ext cx="1656184" cy="14401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直接连接符 32"/>
            <p:cNvCxnSpPr>
              <a:endCxn id="6" idx="3"/>
            </p:cNvCxnSpPr>
            <p:nvPr/>
          </p:nvCxnSpPr>
          <p:spPr bwMode="auto">
            <a:xfrm rot="5400000">
              <a:off x="5633149" y="4365103"/>
              <a:ext cx="1171100" cy="11711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5" name="直接连接符 34"/>
            <p:cNvCxnSpPr>
              <a:endCxn id="6" idx="2"/>
            </p:cNvCxnSpPr>
            <p:nvPr/>
          </p:nvCxnSpPr>
          <p:spPr bwMode="auto">
            <a:xfrm rot="10800000">
              <a:off x="5148064" y="4365104"/>
              <a:ext cx="165618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直接连接符 36"/>
            <p:cNvCxnSpPr>
              <a:endCxn id="6" idx="1"/>
            </p:cNvCxnSpPr>
            <p:nvPr/>
          </p:nvCxnSpPr>
          <p:spPr bwMode="auto">
            <a:xfrm rot="16200000" flipV="1">
              <a:off x="5633150" y="3194005"/>
              <a:ext cx="1171099" cy="117109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直接连接符 39"/>
            <p:cNvCxnSpPr>
              <a:endCxn id="6" idx="0"/>
            </p:cNvCxnSpPr>
            <p:nvPr/>
          </p:nvCxnSpPr>
          <p:spPr bwMode="auto">
            <a:xfrm rot="5400000" flipH="1" flipV="1">
              <a:off x="5976156" y="3537012"/>
              <a:ext cx="1656184"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7" name="椭圆 66"/>
            <p:cNvSpPr>
              <a:spLocks noChangeAspect="1"/>
            </p:cNvSpPr>
            <p:nvPr/>
          </p:nvSpPr>
          <p:spPr bwMode="auto">
            <a:xfrm>
              <a:off x="6372200" y="3933056"/>
              <a:ext cx="864096" cy="864096"/>
            </a:xfrm>
            <a:prstGeom prst="ellips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68" name="TextBox 67"/>
            <p:cNvSpPr txBox="1"/>
            <p:nvPr/>
          </p:nvSpPr>
          <p:spPr>
            <a:xfrm>
              <a:off x="6876256" y="2996952"/>
              <a:ext cx="504056" cy="584775"/>
            </a:xfrm>
            <a:prstGeom prst="rect">
              <a:avLst/>
            </a:prstGeom>
            <a:solidFill>
              <a:srgbClr val="FFFFFF">
                <a:alpha val="40000"/>
              </a:srgbClr>
            </a:solidFill>
          </p:spPr>
          <p:txBody>
            <a:bodyPr wrap="square" rtlCol="0">
              <a:spAutoFit/>
            </a:bodyPr>
            <a:lstStyle/>
            <a:p>
              <a:pPr algn="ctr"/>
              <a:r>
                <a:rPr lang="en-US" altLang="zh-CN" sz="3200">
                  <a:solidFill>
                    <a:srgbClr val="FF0066"/>
                  </a:solidFill>
                  <a:latin typeface="Arial Black" pitchFamily="34" charset="0"/>
                </a:rPr>
                <a:t>1</a:t>
              </a:r>
              <a:endParaRPr lang="zh-CN" altLang="en-US" sz="3200">
                <a:solidFill>
                  <a:srgbClr val="FF0066"/>
                </a:solidFill>
                <a:latin typeface="Arial Black" pitchFamily="34" charset="0"/>
              </a:endParaRPr>
            </a:p>
          </p:txBody>
        </p:sp>
        <p:sp>
          <p:nvSpPr>
            <p:cNvPr id="69" name="TextBox 68"/>
            <p:cNvSpPr txBox="1"/>
            <p:nvPr/>
          </p:nvSpPr>
          <p:spPr>
            <a:xfrm>
              <a:off x="7812360" y="4212377"/>
              <a:ext cx="504056" cy="584775"/>
            </a:xfrm>
            <a:prstGeom prst="rect">
              <a:avLst/>
            </a:prstGeom>
            <a:solidFill>
              <a:srgbClr val="FFFFFF">
                <a:alpha val="40000"/>
              </a:srgbClr>
            </a:solidFill>
          </p:spPr>
          <p:txBody>
            <a:bodyPr wrap="square" rtlCol="0">
              <a:spAutoFit/>
            </a:bodyPr>
            <a:lstStyle/>
            <a:p>
              <a:pPr algn="ctr"/>
              <a:r>
                <a:rPr lang="en-US" altLang="zh-CN" sz="3200">
                  <a:solidFill>
                    <a:srgbClr val="FF0066"/>
                  </a:solidFill>
                  <a:latin typeface="Arial Black" pitchFamily="34" charset="0"/>
                </a:rPr>
                <a:t>2</a:t>
              </a:r>
              <a:endParaRPr lang="zh-CN" altLang="en-US" sz="3200">
                <a:solidFill>
                  <a:srgbClr val="FF0066"/>
                </a:solidFill>
                <a:latin typeface="Arial Black" pitchFamily="34" charset="0"/>
              </a:endParaRPr>
            </a:p>
          </p:txBody>
        </p:sp>
        <p:sp>
          <p:nvSpPr>
            <p:cNvPr id="70" name="TextBox 69"/>
            <p:cNvSpPr txBox="1"/>
            <p:nvPr/>
          </p:nvSpPr>
          <p:spPr>
            <a:xfrm>
              <a:off x="6804248" y="5229200"/>
              <a:ext cx="504056" cy="584775"/>
            </a:xfrm>
            <a:prstGeom prst="rect">
              <a:avLst/>
            </a:prstGeom>
            <a:solidFill>
              <a:srgbClr val="FFFFFF">
                <a:alpha val="40000"/>
              </a:srgbClr>
            </a:solidFill>
          </p:spPr>
          <p:txBody>
            <a:bodyPr wrap="square" rtlCol="0">
              <a:spAutoFit/>
            </a:bodyPr>
            <a:lstStyle/>
            <a:p>
              <a:pPr algn="ctr"/>
              <a:r>
                <a:rPr lang="en-US" altLang="zh-CN" sz="3200">
                  <a:solidFill>
                    <a:srgbClr val="FF0066"/>
                  </a:solidFill>
                  <a:latin typeface="Arial Black" pitchFamily="34" charset="0"/>
                </a:rPr>
                <a:t>3</a:t>
              </a:r>
              <a:endParaRPr lang="zh-CN" altLang="en-US" sz="3200">
                <a:solidFill>
                  <a:srgbClr val="FF0066"/>
                </a:solidFill>
                <a:latin typeface="Arial Black" pitchFamily="34" charset="0"/>
              </a:endParaRPr>
            </a:p>
          </p:txBody>
        </p:sp>
        <p:sp>
          <p:nvSpPr>
            <p:cNvPr id="71" name="TextBox 70"/>
            <p:cNvSpPr txBox="1"/>
            <p:nvPr/>
          </p:nvSpPr>
          <p:spPr>
            <a:xfrm>
              <a:off x="5508104" y="4509120"/>
              <a:ext cx="504056" cy="584775"/>
            </a:xfrm>
            <a:prstGeom prst="rect">
              <a:avLst/>
            </a:prstGeom>
            <a:solidFill>
              <a:srgbClr val="FFFFFF">
                <a:alpha val="40000"/>
              </a:srgbClr>
            </a:solidFill>
          </p:spPr>
          <p:txBody>
            <a:bodyPr wrap="square" rtlCol="0">
              <a:spAutoFit/>
            </a:bodyPr>
            <a:lstStyle/>
            <a:p>
              <a:pPr algn="ctr"/>
              <a:r>
                <a:rPr lang="en-US" altLang="zh-CN" sz="3200">
                  <a:solidFill>
                    <a:srgbClr val="FF0066"/>
                  </a:solidFill>
                  <a:latin typeface="Arial Black" pitchFamily="34" charset="0"/>
                </a:rPr>
                <a:t>4</a:t>
              </a:r>
              <a:endParaRPr lang="zh-CN" altLang="en-US" sz="3200">
                <a:solidFill>
                  <a:srgbClr val="FF0066"/>
                </a:solidFill>
                <a:latin typeface="Arial Black" pitchFamily="34" charset="0"/>
              </a:endParaRPr>
            </a:p>
          </p:txBody>
        </p:sp>
        <p:sp>
          <p:nvSpPr>
            <p:cNvPr id="72" name="TextBox 71"/>
            <p:cNvSpPr txBox="1"/>
            <p:nvPr/>
          </p:nvSpPr>
          <p:spPr>
            <a:xfrm>
              <a:off x="6156176" y="2996952"/>
              <a:ext cx="504056" cy="584775"/>
            </a:xfrm>
            <a:prstGeom prst="rect">
              <a:avLst/>
            </a:prstGeom>
            <a:solidFill>
              <a:srgbClr val="FFFFFF">
                <a:alpha val="40000"/>
              </a:srgbClr>
            </a:solidFill>
          </p:spPr>
          <p:txBody>
            <a:bodyPr wrap="square" rtlCol="0">
              <a:spAutoFit/>
            </a:bodyPr>
            <a:lstStyle/>
            <a:p>
              <a:pPr algn="ctr"/>
              <a:r>
                <a:rPr lang="en-US" altLang="zh-CN" sz="3200" dirty="0">
                  <a:solidFill>
                    <a:srgbClr val="FF0066"/>
                  </a:solidFill>
                  <a:latin typeface="Arial Black" pitchFamily="34" charset="0"/>
                </a:rPr>
                <a:t>5</a:t>
              </a:r>
              <a:endParaRPr lang="zh-CN" altLang="en-US" sz="3200" dirty="0">
                <a:solidFill>
                  <a:srgbClr val="FF0066"/>
                </a:solidFill>
                <a:latin typeface="Arial Black" pitchFamily="34" charset="0"/>
              </a:endParaRPr>
            </a:p>
          </p:txBody>
        </p:sp>
        <p:sp>
          <p:nvSpPr>
            <p:cNvPr id="73" name="TextBox 72"/>
            <p:cNvSpPr txBox="1"/>
            <p:nvPr/>
          </p:nvSpPr>
          <p:spPr>
            <a:xfrm>
              <a:off x="7524328" y="3429000"/>
              <a:ext cx="504056" cy="584775"/>
            </a:xfrm>
            <a:prstGeom prst="rect">
              <a:avLst/>
            </a:prstGeom>
            <a:solidFill>
              <a:srgbClr val="FFFFFF">
                <a:alpha val="40000"/>
              </a:srgbClr>
            </a:solidFill>
          </p:spPr>
          <p:txBody>
            <a:bodyPr wrap="square" rtlCol="0">
              <a:spAutoFit/>
            </a:bodyPr>
            <a:lstStyle/>
            <a:p>
              <a:pPr algn="ctr"/>
              <a:r>
                <a:rPr lang="en-US" altLang="zh-CN" sz="3200">
                  <a:solidFill>
                    <a:srgbClr val="0000FF"/>
                  </a:solidFill>
                  <a:latin typeface="Arial Black" pitchFamily="34" charset="0"/>
                </a:rPr>
                <a:t>6</a:t>
              </a:r>
              <a:endParaRPr lang="zh-CN" altLang="en-US" sz="3200">
                <a:solidFill>
                  <a:srgbClr val="0000FF"/>
                </a:solidFill>
                <a:latin typeface="Arial Black" pitchFamily="34" charset="0"/>
              </a:endParaRPr>
            </a:p>
          </p:txBody>
        </p:sp>
        <p:sp>
          <p:nvSpPr>
            <p:cNvPr id="74" name="TextBox 73"/>
            <p:cNvSpPr txBox="1"/>
            <p:nvPr/>
          </p:nvSpPr>
          <p:spPr>
            <a:xfrm>
              <a:off x="7452320" y="4941168"/>
              <a:ext cx="504056" cy="584775"/>
            </a:xfrm>
            <a:prstGeom prst="rect">
              <a:avLst/>
            </a:prstGeom>
            <a:solidFill>
              <a:srgbClr val="FFFFFF">
                <a:alpha val="40000"/>
              </a:srgbClr>
            </a:solidFill>
          </p:spPr>
          <p:txBody>
            <a:bodyPr wrap="square" rtlCol="0">
              <a:spAutoFit/>
            </a:bodyPr>
            <a:lstStyle/>
            <a:p>
              <a:pPr algn="ctr"/>
              <a:r>
                <a:rPr lang="en-US" altLang="zh-CN" sz="3200">
                  <a:solidFill>
                    <a:srgbClr val="0000FF"/>
                  </a:solidFill>
                  <a:latin typeface="Arial Black" pitchFamily="34" charset="0"/>
                </a:rPr>
                <a:t>7</a:t>
              </a:r>
              <a:endParaRPr lang="zh-CN" altLang="en-US" sz="3200">
                <a:solidFill>
                  <a:srgbClr val="0000FF"/>
                </a:solidFill>
                <a:latin typeface="Arial Black" pitchFamily="34" charset="0"/>
              </a:endParaRPr>
            </a:p>
          </p:txBody>
        </p:sp>
        <p:sp>
          <p:nvSpPr>
            <p:cNvPr id="75" name="TextBox 74"/>
            <p:cNvSpPr txBox="1"/>
            <p:nvPr/>
          </p:nvSpPr>
          <p:spPr>
            <a:xfrm>
              <a:off x="6084168" y="5157192"/>
              <a:ext cx="504056" cy="584775"/>
            </a:xfrm>
            <a:prstGeom prst="rect">
              <a:avLst/>
            </a:prstGeom>
            <a:solidFill>
              <a:srgbClr val="FFFFFF">
                <a:alpha val="40000"/>
              </a:srgbClr>
            </a:solidFill>
          </p:spPr>
          <p:txBody>
            <a:bodyPr wrap="square" rtlCol="0">
              <a:spAutoFit/>
            </a:bodyPr>
            <a:lstStyle/>
            <a:p>
              <a:pPr algn="ctr"/>
              <a:r>
                <a:rPr lang="en-US" altLang="zh-CN" sz="3200">
                  <a:solidFill>
                    <a:srgbClr val="0000FF"/>
                  </a:solidFill>
                  <a:latin typeface="Arial Black" pitchFamily="34" charset="0"/>
                </a:rPr>
                <a:t>8</a:t>
              </a:r>
              <a:endParaRPr lang="zh-CN" altLang="en-US" sz="3200">
                <a:solidFill>
                  <a:srgbClr val="0000FF"/>
                </a:solidFill>
                <a:latin typeface="Arial Black" pitchFamily="34" charset="0"/>
              </a:endParaRPr>
            </a:p>
          </p:txBody>
        </p:sp>
        <p:sp>
          <p:nvSpPr>
            <p:cNvPr id="76" name="TextBox 75"/>
            <p:cNvSpPr txBox="1"/>
            <p:nvPr/>
          </p:nvSpPr>
          <p:spPr>
            <a:xfrm>
              <a:off x="5508104" y="3645024"/>
              <a:ext cx="504056" cy="584775"/>
            </a:xfrm>
            <a:prstGeom prst="rect">
              <a:avLst/>
            </a:prstGeom>
            <a:solidFill>
              <a:srgbClr val="FFFFFF">
                <a:alpha val="40000"/>
              </a:srgbClr>
            </a:solidFill>
          </p:spPr>
          <p:txBody>
            <a:bodyPr wrap="square" rtlCol="0">
              <a:spAutoFit/>
            </a:bodyPr>
            <a:lstStyle/>
            <a:p>
              <a:pPr algn="ctr"/>
              <a:r>
                <a:rPr lang="en-US" altLang="zh-CN" sz="3200">
                  <a:solidFill>
                    <a:srgbClr val="0000FF"/>
                  </a:solidFill>
                  <a:latin typeface="Arial Black" pitchFamily="34" charset="0"/>
                </a:rPr>
                <a:t>9</a:t>
              </a:r>
              <a:endParaRPr lang="zh-CN" altLang="en-US" sz="3200">
                <a:solidFill>
                  <a:srgbClr val="0000FF"/>
                </a:solidFill>
                <a:latin typeface="Arial Black" pitchFamily="34" charset="0"/>
              </a:endParaRPr>
            </a:p>
          </p:txBody>
        </p:sp>
      </p:grpSp>
      <p:sp>
        <p:nvSpPr>
          <p:cNvPr id="2" name="弧形 1"/>
          <p:cNvSpPr>
            <a:spLocks noChangeAspect="1"/>
          </p:cNvSpPr>
          <p:nvPr/>
        </p:nvSpPr>
        <p:spPr bwMode="auto">
          <a:xfrm>
            <a:off x="4906800" y="1340768"/>
            <a:ext cx="3780000" cy="3780000"/>
          </a:xfrm>
          <a:prstGeom prst="arc">
            <a:avLst>
              <a:gd name="adj1" fmla="val 17506470"/>
              <a:gd name="adj2" fmla="val 21180870"/>
            </a:avLst>
          </a:prstGeom>
          <a:noFill/>
          <a:ln w="28575" cap="flat" cmpd="sng" algn="ctr">
            <a:solidFill>
              <a:srgbClr val="FF66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4" name="标题 3">
            <a:extLst>
              <a:ext uri="{FF2B5EF4-FFF2-40B4-BE49-F238E27FC236}">
                <a16:creationId xmlns:a16="http://schemas.microsoft.com/office/drawing/2014/main" id="{00FF5858-E5B9-4F86-B650-B3E75DA7B374}"/>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2.</a:t>
            </a:r>
            <a:r>
              <a:rPr lang="en-US" altLang="zh-CN" dirty="0"/>
              <a:t> </a:t>
            </a:r>
            <a:r>
              <a:rPr lang="zh-CN" altLang="en-US" dirty="0"/>
              <a:t>磁盘的</a:t>
            </a:r>
            <a:r>
              <a:rPr lang="zh-CN" altLang="en-US" dirty="0">
                <a:solidFill>
                  <a:srgbClr val="FF6600"/>
                </a:solidFill>
              </a:rPr>
              <a:t>数据记录格式</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1"/>
          </p:nvPr>
        </p:nvSpPr>
        <p:spPr>
          <a:noFill/>
        </p:spPr>
        <p:txBody>
          <a:bodyPr/>
          <a:lstStyle/>
          <a:p>
            <a:fld id="{80AC1DEA-A8EC-441F-81F5-7E2003AB836D}" type="slidenum">
              <a:rPr lang="zh-CN" altLang="en-US" smtClean="0">
                <a:ea typeface="宋体" charset="-122"/>
              </a:rPr>
              <a:pPr/>
              <a:t>18</a:t>
            </a:fld>
            <a:endParaRPr lang="en-US" altLang="zh-CN">
              <a:ea typeface="宋体" charset="-122"/>
            </a:endParaRPr>
          </a:p>
        </p:txBody>
      </p:sp>
      <p:sp>
        <p:nvSpPr>
          <p:cNvPr id="30723" name="Text Box 210"/>
          <p:cNvSpPr txBox="1">
            <a:spLocks noChangeArrowheads="1"/>
          </p:cNvSpPr>
          <p:nvPr/>
        </p:nvSpPr>
        <p:spPr bwMode="auto">
          <a:xfrm>
            <a:off x="323850" y="5157317"/>
            <a:ext cx="1008063"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sp>
        <p:nvSpPr>
          <p:cNvPr id="30725" name="Rectangle 3"/>
          <p:cNvSpPr>
            <a:spLocks noGrp="1" noChangeArrowheads="1"/>
          </p:cNvSpPr>
          <p:nvPr>
            <p:ph type="body" idx="1"/>
          </p:nvPr>
        </p:nvSpPr>
        <p:spPr>
          <a:xfrm>
            <a:off x="323850" y="6019502"/>
            <a:ext cx="8569325" cy="577850"/>
          </a:xfrm>
        </p:spPr>
        <p:txBody>
          <a:bodyPr/>
          <a:lstStyle/>
          <a:p>
            <a:pPr algn="ctr" eaLnBrk="1" hangingPunct="1">
              <a:spcBef>
                <a:spcPct val="10000"/>
              </a:spcBef>
              <a:buFont typeface="Wingdings" pitchFamily="2" charset="2"/>
              <a:buNone/>
            </a:pPr>
            <a:r>
              <a:rPr lang="zh-CN" altLang="en-US"/>
              <a:t>温彻斯特磁盘磁道格式（</a:t>
            </a:r>
            <a:r>
              <a:rPr lang="en-US" altLang="zh-CN"/>
              <a:t>Seagate ST506</a:t>
            </a:r>
            <a:r>
              <a:rPr lang="zh-CN" altLang="en-US"/>
              <a:t>）</a:t>
            </a:r>
          </a:p>
        </p:txBody>
      </p:sp>
      <p:sp>
        <p:nvSpPr>
          <p:cNvPr id="30726" name="Rectangle 65"/>
          <p:cNvSpPr>
            <a:spLocks noChangeArrowheads="1"/>
          </p:cNvSpPr>
          <p:nvPr/>
        </p:nvSpPr>
        <p:spPr bwMode="auto">
          <a:xfrm>
            <a:off x="612775"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27" name="Rectangle 74"/>
          <p:cNvSpPr>
            <a:spLocks noChangeArrowheads="1"/>
          </p:cNvSpPr>
          <p:nvPr/>
        </p:nvSpPr>
        <p:spPr bwMode="auto">
          <a:xfrm>
            <a:off x="1114425" y="2564929"/>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0</a:t>
            </a:r>
          </a:p>
        </p:txBody>
      </p:sp>
      <p:sp>
        <p:nvSpPr>
          <p:cNvPr id="30728" name="Rectangle 75"/>
          <p:cNvSpPr>
            <a:spLocks noChangeArrowheads="1"/>
          </p:cNvSpPr>
          <p:nvPr/>
        </p:nvSpPr>
        <p:spPr bwMode="auto">
          <a:xfrm>
            <a:off x="1619250"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29" name="Rectangle 76"/>
          <p:cNvSpPr>
            <a:spLocks noChangeArrowheads="1"/>
          </p:cNvSpPr>
          <p:nvPr/>
        </p:nvSpPr>
        <p:spPr bwMode="auto">
          <a:xfrm>
            <a:off x="2122488" y="2564929"/>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0</a:t>
            </a:r>
          </a:p>
        </p:txBody>
      </p:sp>
      <p:sp>
        <p:nvSpPr>
          <p:cNvPr id="30730" name="Rectangle 77"/>
          <p:cNvSpPr>
            <a:spLocks noChangeArrowheads="1"/>
          </p:cNvSpPr>
          <p:nvPr/>
        </p:nvSpPr>
        <p:spPr bwMode="auto">
          <a:xfrm>
            <a:off x="2628900"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31" name="Rectangle 88"/>
          <p:cNvSpPr>
            <a:spLocks noChangeArrowheads="1"/>
          </p:cNvSpPr>
          <p:nvPr/>
        </p:nvSpPr>
        <p:spPr bwMode="auto">
          <a:xfrm>
            <a:off x="3130550"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32" name="Rectangle 89"/>
          <p:cNvSpPr>
            <a:spLocks noChangeArrowheads="1"/>
          </p:cNvSpPr>
          <p:nvPr/>
        </p:nvSpPr>
        <p:spPr bwMode="auto">
          <a:xfrm>
            <a:off x="3632200" y="2564929"/>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1</a:t>
            </a:r>
          </a:p>
        </p:txBody>
      </p:sp>
      <p:sp>
        <p:nvSpPr>
          <p:cNvPr id="30733" name="Rectangle 90"/>
          <p:cNvSpPr>
            <a:spLocks noChangeArrowheads="1"/>
          </p:cNvSpPr>
          <p:nvPr/>
        </p:nvSpPr>
        <p:spPr bwMode="auto">
          <a:xfrm>
            <a:off x="4137025"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34" name="Rectangle 91"/>
          <p:cNvSpPr>
            <a:spLocks noChangeArrowheads="1"/>
          </p:cNvSpPr>
          <p:nvPr/>
        </p:nvSpPr>
        <p:spPr bwMode="auto">
          <a:xfrm>
            <a:off x="4640263" y="2564929"/>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1</a:t>
            </a:r>
          </a:p>
        </p:txBody>
      </p:sp>
      <p:sp>
        <p:nvSpPr>
          <p:cNvPr id="30735" name="Rectangle 92"/>
          <p:cNvSpPr>
            <a:spLocks noChangeArrowheads="1"/>
          </p:cNvSpPr>
          <p:nvPr/>
        </p:nvSpPr>
        <p:spPr bwMode="auto">
          <a:xfrm>
            <a:off x="5146675"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36" name="Rectangle 93"/>
          <p:cNvSpPr>
            <a:spLocks noChangeArrowheads="1"/>
          </p:cNvSpPr>
          <p:nvPr/>
        </p:nvSpPr>
        <p:spPr bwMode="auto">
          <a:xfrm>
            <a:off x="611188" y="2564929"/>
            <a:ext cx="2519362"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37" name="Rectangle 94"/>
          <p:cNvSpPr>
            <a:spLocks noChangeArrowheads="1"/>
          </p:cNvSpPr>
          <p:nvPr/>
        </p:nvSpPr>
        <p:spPr bwMode="auto">
          <a:xfrm>
            <a:off x="3130550" y="2564929"/>
            <a:ext cx="2519363"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38" name="Rectangle 95"/>
          <p:cNvSpPr>
            <a:spLocks noChangeArrowheads="1"/>
          </p:cNvSpPr>
          <p:nvPr/>
        </p:nvSpPr>
        <p:spPr bwMode="auto">
          <a:xfrm>
            <a:off x="6299200"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39" name="Rectangle 96"/>
          <p:cNvSpPr>
            <a:spLocks noChangeArrowheads="1"/>
          </p:cNvSpPr>
          <p:nvPr/>
        </p:nvSpPr>
        <p:spPr bwMode="auto">
          <a:xfrm>
            <a:off x="6800850" y="2564929"/>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29</a:t>
            </a:r>
          </a:p>
        </p:txBody>
      </p:sp>
      <p:sp>
        <p:nvSpPr>
          <p:cNvPr id="30740" name="Rectangle 97"/>
          <p:cNvSpPr>
            <a:spLocks noChangeArrowheads="1"/>
          </p:cNvSpPr>
          <p:nvPr/>
        </p:nvSpPr>
        <p:spPr bwMode="auto">
          <a:xfrm>
            <a:off x="7305675"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41" name="Rectangle 98"/>
          <p:cNvSpPr>
            <a:spLocks noChangeArrowheads="1"/>
          </p:cNvSpPr>
          <p:nvPr/>
        </p:nvSpPr>
        <p:spPr bwMode="auto">
          <a:xfrm>
            <a:off x="7808913" y="2564929"/>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29</a:t>
            </a:r>
          </a:p>
        </p:txBody>
      </p:sp>
      <p:sp>
        <p:nvSpPr>
          <p:cNvPr id="30742" name="Rectangle 99"/>
          <p:cNvSpPr>
            <a:spLocks noChangeArrowheads="1"/>
          </p:cNvSpPr>
          <p:nvPr/>
        </p:nvSpPr>
        <p:spPr bwMode="auto">
          <a:xfrm>
            <a:off x="8315325" y="2564929"/>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43" name="Rectangle 100"/>
          <p:cNvSpPr>
            <a:spLocks noChangeArrowheads="1"/>
          </p:cNvSpPr>
          <p:nvPr/>
        </p:nvSpPr>
        <p:spPr bwMode="auto">
          <a:xfrm>
            <a:off x="6299200" y="2564929"/>
            <a:ext cx="2519363"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44" name="Line 101"/>
          <p:cNvSpPr>
            <a:spLocks noChangeShapeType="1"/>
          </p:cNvSpPr>
          <p:nvPr/>
        </p:nvSpPr>
        <p:spPr bwMode="auto">
          <a:xfrm flipV="1">
            <a:off x="611188"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45" name="Line 102"/>
          <p:cNvSpPr>
            <a:spLocks noChangeShapeType="1"/>
          </p:cNvSpPr>
          <p:nvPr/>
        </p:nvSpPr>
        <p:spPr bwMode="auto">
          <a:xfrm flipH="1">
            <a:off x="395288" y="1988667"/>
            <a:ext cx="215900" cy="0"/>
          </a:xfrm>
          <a:prstGeom prst="line">
            <a:avLst/>
          </a:prstGeom>
          <a:noFill/>
          <a:ln w="28575">
            <a:solidFill>
              <a:schemeClr val="tx1"/>
            </a:solidFill>
            <a:round/>
            <a:headEnd/>
            <a:tailEnd/>
          </a:ln>
        </p:spPr>
        <p:txBody>
          <a:bodyPr wrap="none" anchor="ctr"/>
          <a:lstStyle/>
          <a:p>
            <a:endParaRPr lang="zh-CN" altLang="en-US"/>
          </a:p>
        </p:txBody>
      </p:sp>
      <p:sp>
        <p:nvSpPr>
          <p:cNvPr id="30746" name="Line 103"/>
          <p:cNvSpPr>
            <a:spLocks noChangeShapeType="1"/>
          </p:cNvSpPr>
          <p:nvPr/>
        </p:nvSpPr>
        <p:spPr bwMode="auto">
          <a:xfrm>
            <a:off x="395288"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47" name="Line 104"/>
          <p:cNvSpPr>
            <a:spLocks noChangeShapeType="1"/>
          </p:cNvSpPr>
          <p:nvPr/>
        </p:nvSpPr>
        <p:spPr bwMode="auto">
          <a:xfrm flipH="1">
            <a:off x="250825" y="2349029"/>
            <a:ext cx="144463" cy="0"/>
          </a:xfrm>
          <a:prstGeom prst="line">
            <a:avLst/>
          </a:prstGeom>
          <a:noFill/>
          <a:ln w="28575">
            <a:solidFill>
              <a:schemeClr val="tx1"/>
            </a:solidFill>
            <a:round/>
            <a:headEnd/>
            <a:tailEnd/>
          </a:ln>
        </p:spPr>
        <p:txBody>
          <a:bodyPr wrap="none" anchor="ctr"/>
          <a:lstStyle/>
          <a:p>
            <a:endParaRPr lang="zh-CN" altLang="en-US"/>
          </a:p>
        </p:txBody>
      </p:sp>
      <p:sp>
        <p:nvSpPr>
          <p:cNvPr id="30748" name="Line 105"/>
          <p:cNvSpPr>
            <a:spLocks noChangeShapeType="1"/>
          </p:cNvSpPr>
          <p:nvPr/>
        </p:nvSpPr>
        <p:spPr bwMode="auto">
          <a:xfrm flipV="1">
            <a:off x="313055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49" name="Line 106"/>
          <p:cNvSpPr>
            <a:spLocks noChangeShapeType="1"/>
          </p:cNvSpPr>
          <p:nvPr/>
        </p:nvSpPr>
        <p:spPr bwMode="auto">
          <a:xfrm flipH="1">
            <a:off x="2914650" y="1988667"/>
            <a:ext cx="215900" cy="0"/>
          </a:xfrm>
          <a:prstGeom prst="line">
            <a:avLst/>
          </a:prstGeom>
          <a:noFill/>
          <a:ln w="28575">
            <a:solidFill>
              <a:schemeClr val="tx1"/>
            </a:solidFill>
            <a:round/>
            <a:headEnd/>
            <a:tailEnd/>
          </a:ln>
        </p:spPr>
        <p:txBody>
          <a:bodyPr wrap="none" anchor="ctr"/>
          <a:lstStyle/>
          <a:p>
            <a:endParaRPr lang="zh-CN" altLang="en-US"/>
          </a:p>
        </p:txBody>
      </p:sp>
      <p:sp>
        <p:nvSpPr>
          <p:cNvPr id="30750" name="Line 107"/>
          <p:cNvSpPr>
            <a:spLocks noChangeShapeType="1"/>
          </p:cNvSpPr>
          <p:nvPr/>
        </p:nvSpPr>
        <p:spPr bwMode="auto">
          <a:xfrm>
            <a:off x="291465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1" name="Line 108"/>
          <p:cNvSpPr>
            <a:spLocks noChangeShapeType="1"/>
          </p:cNvSpPr>
          <p:nvPr/>
        </p:nvSpPr>
        <p:spPr bwMode="auto">
          <a:xfrm flipH="1">
            <a:off x="611188" y="2349029"/>
            <a:ext cx="2303462" cy="0"/>
          </a:xfrm>
          <a:prstGeom prst="line">
            <a:avLst/>
          </a:prstGeom>
          <a:noFill/>
          <a:ln w="28575">
            <a:solidFill>
              <a:schemeClr val="tx1"/>
            </a:solidFill>
            <a:round/>
            <a:headEnd/>
            <a:tailEnd/>
          </a:ln>
        </p:spPr>
        <p:txBody>
          <a:bodyPr wrap="none" anchor="ctr"/>
          <a:lstStyle/>
          <a:p>
            <a:endParaRPr lang="zh-CN" altLang="en-US"/>
          </a:p>
        </p:txBody>
      </p:sp>
      <p:sp>
        <p:nvSpPr>
          <p:cNvPr id="30752" name="Line 109"/>
          <p:cNvSpPr>
            <a:spLocks noChangeShapeType="1"/>
          </p:cNvSpPr>
          <p:nvPr/>
        </p:nvSpPr>
        <p:spPr bwMode="auto">
          <a:xfrm flipV="1">
            <a:off x="565150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3" name="Line 110"/>
          <p:cNvSpPr>
            <a:spLocks noChangeShapeType="1"/>
          </p:cNvSpPr>
          <p:nvPr/>
        </p:nvSpPr>
        <p:spPr bwMode="auto">
          <a:xfrm flipH="1">
            <a:off x="5435600" y="1988667"/>
            <a:ext cx="215900" cy="0"/>
          </a:xfrm>
          <a:prstGeom prst="line">
            <a:avLst/>
          </a:prstGeom>
          <a:noFill/>
          <a:ln w="28575">
            <a:solidFill>
              <a:schemeClr val="tx1"/>
            </a:solidFill>
            <a:round/>
            <a:headEnd/>
            <a:tailEnd/>
          </a:ln>
        </p:spPr>
        <p:txBody>
          <a:bodyPr wrap="none" anchor="ctr"/>
          <a:lstStyle/>
          <a:p>
            <a:endParaRPr lang="zh-CN" altLang="en-US"/>
          </a:p>
        </p:txBody>
      </p:sp>
      <p:sp>
        <p:nvSpPr>
          <p:cNvPr id="30754" name="Line 111"/>
          <p:cNvSpPr>
            <a:spLocks noChangeShapeType="1"/>
          </p:cNvSpPr>
          <p:nvPr/>
        </p:nvSpPr>
        <p:spPr bwMode="auto">
          <a:xfrm>
            <a:off x="543560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5" name="Line 112"/>
          <p:cNvSpPr>
            <a:spLocks noChangeShapeType="1"/>
          </p:cNvSpPr>
          <p:nvPr/>
        </p:nvSpPr>
        <p:spPr bwMode="auto">
          <a:xfrm flipV="1">
            <a:off x="629920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6" name="Line 113"/>
          <p:cNvSpPr>
            <a:spLocks noChangeShapeType="1"/>
          </p:cNvSpPr>
          <p:nvPr/>
        </p:nvSpPr>
        <p:spPr bwMode="auto">
          <a:xfrm flipH="1">
            <a:off x="6083300" y="1988667"/>
            <a:ext cx="215900" cy="0"/>
          </a:xfrm>
          <a:prstGeom prst="line">
            <a:avLst/>
          </a:prstGeom>
          <a:noFill/>
          <a:ln w="28575">
            <a:solidFill>
              <a:schemeClr val="tx1"/>
            </a:solidFill>
            <a:round/>
            <a:headEnd/>
            <a:tailEnd/>
          </a:ln>
        </p:spPr>
        <p:txBody>
          <a:bodyPr wrap="none" anchor="ctr"/>
          <a:lstStyle/>
          <a:p>
            <a:endParaRPr lang="zh-CN" altLang="en-US"/>
          </a:p>
        </p:txBody>
      </p:sp>
      <p:sp>
        <p:nvSpPr>
          <p:cNvPr id="30757" name="Line 114"/>
          <p:cNvSpPr>
            <a:spLocks noChangeShapeType="1"/>
          </p:cNvSpPr>
          <p:nvPr/>
        </p:nvSpPr>
        <p:spPr bwMode="auto">
          <a:xfrm>
            <a:off x="608330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8" name="Line 115"/>
          <p:cNvSpPr>
            <a:spLocks noChangeShapeType="1"/>
          </p:cNvSpPr>
          <p:nvPr/>
        </p:nvSpPr>
        <p:spPr bwMode="auto">
          <a:xfrm flipV="1">
            <a:off x="882015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59" name="Line 116"/>
          <p:cNvSpPr>
            <a:spLocks noChangeShapeType="1"/>
          </p:cNvSpPr>
          <p:nvPr/>
        </p:nvSpPr>
        <p:spPr bwMode="auto">
          <a:xfrm flipH="1">
            <a:off x="8604250" y="1988667"/>
            <a:ext cx="215900" cy="0"/>
          </a:xfrm>
          <a:prstGeom prst="line">
            <a:avLst/>
          </a:prstGeom>
          <a:noFill/>
          <a:ln w="28575">
            <a:solidFill>
              <a:schemeClr val="tx1"/>
            </a:solidFill>
            <a:round/>
            <a:headEnd/>
            <a:tailEnd/>
          </a:ln>
        </p:spPr>
        <p:txBody>
          <a:bodyPr wrap="none" anchor="ctr"/>
          <a:lstStyle/>
          <a:p>
            <a:endParaRPr lang="zh-CN" altLang="en-US"/>
          </a:p>
        </p:txBody>
      </p:sp>
      <p:sp>
        <p:nvSpPr>
          <p:cNvPr id="30760" name="Line 117"/>
          <p:cNvSpPr>
            <a:spLocks noChangeShapeType="1"/>
          </p:cNvSpPr>
          <p:nvPr/>
        </p:nvSpPr>
        <p:spPr bwMode="auto">
          <a:xfrm>
            <a:off x="8604250" y="1988667"/>
            <a:ext cx="0" cy="360362"/>
          </a:xfrm>
          <a:prstGeom prst="line">
            <a:avLst/>
          </a:prstGeom>
          <a:noFill/>
          <a:ln w="28575">
            <a:solidFill>
              <a:schemeClr val="tx1"/>
            </a:solidFill>
            <a:round/>
            <a:headEnd/>
            <a:tailEnd/>
          </a:ln>
        </p:spPr>
        <p:txBody>
          <a:bodyPr wrap="none" anchor="ctr"/>
          <a:lstStyle/>
          <a:p>
            <a:endParaRPr lang="zh-CN" altLang="en-US"/>
          </a:p>
        </p:txBody>
      </p:sp>
      <p:sp>
        <p:nvSpPr>
          <p:cNvPr id="30761" name="Line 118"/>
          <p:cNvSpPr>
            <a:spLocks noChangeShapeType="1"/>
          </p:cNvSpPr>
          <p:nvPr/>
        </p:nvSpPr>
        <p:spPr bwMode="auto">
          <a:xfrm flipH="1">
            <a:off x="8820150" y="2347442"/>
            <a:ext cx="144463" cy="0"/>
          </a:xfrm>
          <a:prstGeom prst="line">
            <a:avLst/>
          </a:prstGeom>
          <a:noFill/>
          <a:ln w="28575">
            <a:solidFill>
              <a:schemeClr val="tx1"/>
            </a:solidFill>
            <a:round/>
            <a:headEnd/>
            <a:tailEnd/>
          </a:ln>
        </p:spPr>
        <p:txBody>
          <a:bodyPr wrap="none" anchor="ctr"/>
          <a:lstStyle/>
          <a:p>
            <a:endParaRPr lang="zh-CN" altLang="en-US"/>
          </a:p>
        </p:txBody>
      </p:sp>
      <p:sp>
        <p:nvSpPr>
          <p:cNvPr id="30762" name="Line 119"/>
          <p:cNvSpPr>
            <a:spLocks noChangeShapeType="1"/>
          </p:cNvSpPr>
          <p:nvPr/>
        </p:nvSpPr>
        <p:spPr bwMode="auto">
          <a:xfrm flipH="1">
            <a:off x="3130550" y="2349029"/>
            <a:ext cx="2303463" cy="0"/>
          </a:xfrm>
          <a:prstGeom prst="line">
            <a:avLst/>
          </a:prstGeom>
          <a:noFill/>
          <a:ln w="28575">
            <a:solidFill>
              <a:schemeClr val="tx1"/>
            </a:solidFill>
            <a:round/>
            <a:headEnd/>
            <a:tailEnd/>
          </a:ln>
        </p:spPr>
        <p:txBody>
          <a:bodyPr wrap="none" anchor="ctr"/>
          <a:lstStyle/>
          <a:p>
            <a:endParaRPr lang="zh-CN" altLang="en-US"/>
          </a:p>
        </p:txBody>
      </p:sp>
      <p:sp>
        <p:nvSpPr>
          <p:cNvPr id="30763" name="Line 120"/>
          <p:cNvSpPr>
            <a:spLocks noChangeShapeType="1"/>
          </p:cNvSpPr>
          <p:nvPr/>
        </p:nvSpPr>
        <p:spPr bwMode="auto">
          <a:xfrm flipH="1">
            <a:off x="6299200" y="2349029"/>
            <a:ext cx="2303463" cy="0"/>
          </a:xfrm>
          <a:prstGeom prst="line">
            <a:avLst/>
          </a:prstGeom>
          <a:noFill/>
          <a:ln w="28575">
            <a:solidFill>
              <a:schemeClr val="tx1"/>
            </a:solidFill>
            <a:round/>
            <a:headEnd/>
            <a:tailEnd/>
          </a:ln>
        </p:spPr>
        <p:txBody>
          <a:bodyPr wrap="none" anchor="ctr"/>
          <a:lstStyle/>
          <a:p>
            <a:endParaRPr lang="zh-CN" altLang="en-US"/>
          </a:p>
        </p:txBody>
      </p:sp>
      <p:sp>
        <p:nvSpPr>
          <p:cNvPr id="30764" name="Line 121"/>
          <p:cNvSpPr>
            <a:spLocks noChangeShapeType="1"/>
          </p:cNvSpPr>
          <p:nvPr/>
        </p:nvSpPr>
        <p:spPr bwMode="auto">
          <a:xfrm>
            <a:off x="5651500" y="2349029"/>
            <a:ext cx="144463" cy="0"/>
          </a:xfrm>
          <a:prstGeom prst="line">
            <a:avLst/>
          </a:prstGeom>
          <a:noFill/>
          <a:ln w="28575">
            <a:solidFill>
              <a:schemeClr val="tx1"/>
            </a:solidFill>
            <a:round/>
            <a:headEnd/>
            <a:tailEnd/>
          </a:ln>
        </p:spPr>
        <p:txBody>
          <a:bodyPr wrap="none" anchor="ctr"/>
          <a:lstStyle/>
          <a:p>
            <a:endParaRPr lang="zh-CN" altLang="en-US"/>
          </a:p>
        </p:txBody>
      </p:sp>
      <p:sp>
        <p:nvSpPr>
          <p:cNvPr id="30765" name="Line 123"/>
          <p:cNvSpPr>
            <a:spLocks noChangeShapeType="1"/>
          </p:cNvSpPr>
          <p:nvPr/>
        </p:nvSpPr>
        <p:spPr bwMode="auto">
          <a:xfrm>
            <a:off x="5938838" y="2349029"/>
            <a:ext cx="144462" cy="0"/>
          </a:xfrm>
          <a:prstGeom prst="line">
            <a:avLst/>
          </a:prstGeom>
          <a:noFill/>
          <a:ln w="28575">
            <a:solidFill>
              <a:schemeClr val="tx1"/>
            </a:solidFill>
            <a:round/>
            <a:headEnd/>
            <a:tailEnd/>
          </a:ln>
        </p:spPr>
        <p:txBody>
          <a:bodyPr wrap="none" anchor="ctr"/>
          <a:lstStyle/>
          <a:p>
            <a:endParaRPr lang="zh-CN" altLang="en-US"/>
          </a:p>
        </p:txBody>
      </p:sp>
      <p:sp>
        <p:nvSpPr>
          <p:cNvPr id="30766" name="Freeform 142"/>
          <p:cNvSpPr>
            <a:spLocks/>
          </p:cNvSpPr>
          <p:nvPr/>
        </p:nvSpPr>
        <p:spPr bwMode="auto">
          <a:xfrm>
            <a:off x="5795963" y="2564929"/>
            <a:ext cx="144462" cy="792163"/>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38100" cap="flat" cmpd="sng">
            <a:solidFill>
              <a:srgbClr val="FF3300"/>
            </a:solidFill>
            <a:prstDash val="solid"/>
            <a:round/>
            <a:headEnd/>
            <a:tailEnd/>
          </a:ln>
        </p:spPr>
        <p:txBody>
          <a:bodyPr wrap="none" anchor="ctr"/>
          <a:lstStyle/>
          <a:p>
            <a:endParaRPr lang="zh-CN" altLang="en-US"/>
          </a:p>
        </p:txBody>
      </p:sp>
      <p:sp>
        <p:nvSpPr>
          <p:cNvPr id="30767" name="Freeform 143"/>
          <p:cNvSpPr>
            <a:spLocks/>
          </p:cNvSpPr>
          <p:nvPr/>
        </p:nvSpPr>
        <p:spPr bwMode="auto">
          <a:xfrm>
            <a:off x="5938838" y="2564929"/>
            <a:ext cx="144462" cy="792163"/>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38100" cap="flat" cmpd="sng">
            <a:solidFill>
              <a:srgbClr val="FF3300"/>
            </a:solidFill>
            <a:prstDash val="solid"/>
            <a:round/>
            <a:headEnd/>
            <a:tailEnd/>
          </a:ln>
        </p:spPr>
        <p:txBody>
          <a:bodyPr wrap="none" anchor="ctr"/>
          <a:lstStyle/>
          <a:p>
            <a:endParaRPr lang="zh-CN" altLang="en-US"/>
          </a:p>
        </p:txBody>
      </p:sp>
      <p:grpSp>
        <p:nvGrpSpPr>
          <p:cNvPr id="30768" name="Group 152"/>
          <p:cNvGrpSpPr>
            <a:grpSpLocks/>
          </p:cNvGrpSpPr>
          <p:nvPr/>
        </p:nvGrpSpPr>
        <p:grpSpPr bwMode="auto">
          <a:xfrm>
            <a:off x="5754688" y="2172817"/>
            <a:ext cx="177800" cy="301625"/>
            <a:chOff x="2835" y="1117"/>
            <a:chExt cx="181" cy="499"/>
          </a:xfrm>
        </p:grpSpPr>
        <p:sp>
          <p:nvSpPr>
            <p:cNvPr id="30847" name="Freeform 146"/>
            <p:cNvSpPr>
              <a:spLocks/>
            </p:cNvSpPr>
            <p:nvPr/>
          </p:nvSpPr>
          <p:spPr bwMode="auto">
            <a:xfrm>
              <a:off x="283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30848" name="Freeform 147"/>
            <p:cNvSpPr>
              <a:spLocks/>
            </p:cNvSpPr>
            <p:nvPr/>
          </p:nvSpPr>
          <p:spPr bwMode="auto">
            <a:xfrm>
              <a:off x="292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grpSp>
      <p:sp>
        <p:nvSpPr>
          <p:cNvPr id="30769" name="Line 148"/>
          <p:cNvSpPr>
            <a:spLocks noChangeShapeType="1"/>
          </p:cNvSpPr>
          <p:nvPr/>
        </p:nvSpPr>
        <p:spPr bwMode="auto">
          <a:xfrm>
            <a:off x="5651500" y="2564929"/>
            <a:ext cx="287338" cy="0"/>
          </a:xfrm>
          <a:prstGeom prst="line">
            <a:avLst/>
          </a:prstGeom>
          <a:noFill/>
          <a:ln w="38100">
            <a:solidFill>
              <a:srgbClr val="FF3300"/>
            </a:solidFill>
            <a:round/>
            <a:headEnd/>
            <a:tailEnd/>
          </a:ln>
        </p:spPr>
        <p:txBody>
          <a:bodyPr wrap="none" anchor="ctr"/>
          <a:lstStyle/>
          <a:p>
            <a:endParaRPr lang="zh-CN" altLang="en-US"/>
          </a:p>
        </p:txBody>
      </p:sp>
      <p:sp>
        <p:nvSpPr>
          <p:cNvPr id="30770" name="Line 149"/>
          <p:cNvSpPr>
            <a:spLocks noChangeShapeType="1"/>
          </p:cNvSpPr>
          <p:nvPr/>
        </p:nvSpPr>
        <p:spPr bwMode="auto">
          <a:xfrm>
            <a:off x="6083300" y="2564929"/>
            <a:ext cx="215900" cy="0"/>
          </a:xfrm>
          <a:prstGeom prst="line">
            <a:avLst/>
          </a:prstGeom>
          <a:noFill/>
          <a:ln w="38100">
            <a:solidFill>
              <a:srgbClr val="FF3300"/>
            </a:solidFill>
            <a:round/>
            <a:headEnd/>
            <a:tailEnd/>
          </a:ln>
        </p:spPr>
        <p:txBody>
          <a:bodyPr wrap="none" anchor="ctr"/>
          <a:lstStyle/>
          <a:p>
            <a:endParaRPr lang="zh-CN" altLang="en-US"/>
          </a:p>
        </p:txBody>
      </p:sp>
      <p:sp>
        <p:nvSpPr>
          <p:cNvPr id="30771" name="Line 150"/>
          <p:cNvSpPr>
            <a:spLocks noChangeShapeType="1"/>
          </p:cNvSpPr>
          <p:nvPr/>
        </p:nvSpPr>
        <p:spPr bwMode="auto">
          <a:xfrm>
            <a:off x="6011863" y="3357092"/>
            <a:ext cx="287337" cy="0"/>
          </a:xfrm>
          <a:prstGeom prst="line">
            <a:avLst/>
          </a:prstGeom>
          <a:noFill/>
          <a:ln w="38100">
            <a:solidFill>
              <a:srgbClr val="FF3300"/>
            </a:solidFill>
            <a:round/>
            <a:headEnd/>
            <a:tailEnd/>
          </a:ln>
        </p:spPr>
        <p:txBody>
          <a:bodyPr wrap="none"/>
          <a:lstStyle/>
          <a:p>
            <a:endParaRPr lang="zh-CN" altLang="en-US"/>
          </a:p>
        </p:txBody>
      </p:sp>
      <p:sp>
        <p:nvSpPr>
          <p:cNvPr id="30772" name="Line 151"/>
          <p:cNvSpPr>
            <a:spLocks noChangeShapeType="1"/>
          </p:cNvSpPr>
          <p:nvPr/>
        </p:nvSpPr>
        <p:spPr bwMode="auto">
          <a:xfrm>
            <a:off x="5651500" y="3357092"/>
            <a:ext cx="215900" cy="0"/>
          </a:xfrm>
          <a:prstGeom prst="line">
            <a:avLst/>
          </a:prstGeom>
          <a:noFill/>
          <a:ln w="38100">
            <a:solidFill>
              <a:srgbClr val="FF3300"/>
            </a:solidFill>
            <a:round/>
            <a:headEnd/>
            <a:tailEnd/>
          </a:ln>
        </p:spPr>
        <p:txBody>
          <a:bodyPr wrap="none"/>
          <a:lstStyle/>
          <a:p>
            <a:endParaRPr lang="zh-CN" altLang="en-US"/>
          </a:p>
        </p:txBody>
      </p:sp>
      <p:sp>
        <p:nvSpPr>
          <p:cNvPr id="30773" name="Line 153"/>
          <p:cNvSpPr>
            <a:spLocks noChangeShapeType="1"/>
          </p:cNvSpPr>
          <p:nvPr/>
        </p:nvSpPr>
        <p:spPr bwMode="auto">
          <a:xfrm flipV="1">
            <a:off x="611188" y="1196504"/>
            <a:ext cx="0" cy="360363"/>
          </a:xfrm>
          <a:prstGeom prst="line">
            <a:avLst/>
          </a:prstGeom>
          <a:noFill/>
          <a:ln w="28575">
            <a:solidFill>
              <a:schemeClr val="tx1"/>
            </a:solidFill>
            <a:round/>
            <a:headEnd/>
            <a:tailEnd/>
          </a:ln>
        </p:spPr>
        <p:txBody>
          <a:bodyPr wrap="none" anchor="ctr"/>
          <a:lstStyle/>
          <a:p>
            <a:endParaRPr lang="zh-CN" altLang="en-US"/>
          </a:p>
        </p:txBody>
      </p:sp>
      <p:sp>
        <p:nvSpPr>
          <p:cNvPr id="30774" name="Line 154"/>
          <p:cNvSpPr>
            <a:spLocks noChangeShapeType="1"/>
          </p:cNvSpPr>
          <p:nvPr/>
        </p:nvSpPr>
        <p:spPr bwMode="auto">
          <a:xfrm flipH="1">
            <a:off x="395288" y="1196504"/>
            <a:ext cx="215900" cy="0"/>
          </a:xfrm>
          <a:prstGeom prst="line">
            <a:avLst/>
          </a:prstGeom>
          <a:noFill/>
          <a:ln w="28575">
            <a:solidFill>
              <a:schemeClr val="tx1"/>
            </a:solidFill>
            <a:round/>
            <a:headEnd/>
            <a:tailEnd/>
          </a:ln>
        </p:spPr>
        <p:txBody>
          <a:bodyPr wrap="none" anchor="ctr"/>
          <a:lstStyle/>
          <a:p>
            <a:endParaRPr lang="zh-CN" altLang="en-US"/>
          </a:p>
        </p:txBody>
      </p:sp>
      <p:sp>
        <p:nvSpPr>
          <p:cNvPr id="30775" name="Line 155"/>
          <p:cNvSpPr>
            <a:spLocks noChangeShapeType="1"/>
          </p:cNvSpPr>
          <p:nvPr/>
        </p:nvSpPr>
        <p:spPr bwMode="auto">
          <a:xfrm>
            <a:off x="395288" y="1196504"/>
            <a:ext cx="0" cy="360363"/>
          </a:xfrm>
          <a:prstGeom prst="line">
            <a:avLst/>
          </a:prstGeom>
          <a:noFill/>
          <a:ln w="28575">
            <a:solidFill>
              <a:schemeClr val="tx1"/>
            </a:solidFill>
            <a:round/>
            <a:headEnd/>
            <a:tailEnd/>
          </a:ln>
        </p:spPr>
        <p:txBody>
          <a:bodyPr wrap="none" anchor="ctr"/>
          <a:lstStyle/>
          <a:p>
            <a:endParaRPr lang="zh-CN" altLang="en-US"/>
          </a:p>
        </p:txBody>
      </p:sp>
      <p:sp>
        <p:nvSpPr>
          <p:cNvPr id="30776" name="Line 156"/>
          <p:cNvSpPr>
            <a:spLocks noChangeShapeType="1"/>
          </p:cNvSpPr>
          <p:nvPr/>
        </p:nvSpPr>
        <p:spPr bwMode="auto">
          <a:xfrm flipH="1">
            <a:off x="250825" y="1556867"/>
            <a:ext cx="144463" cy="0"/>
          </a:xfrm>
          <a:prstGeom prst="line">
            <a:avLst/>
          </a:prstGeom>
          <a:noFill/>
          <a:ln w="28575">
            <a:solidFill>
              <a:schemeClr val="tx1"/>
            </a:solidFill>
            <a:round/>
            <a:headEnd/>
            <a:tailEnd/>
          </a:ln>
        </p:spPr>
        <p:txBody>
          <a:bodyPr wrap="none" anchor="ctr"/>
          <a:lstStyle/>
          <a:p>
            <a:endParaRPr lang="zh-CN" altLang="en-US"/>
          </a:p>
        </p:txBody>
      </p:sp>
      <p:sp>
        <p:nvSpPr>
          <p:cNvPr id="30777" name="Line 157"/>
          <p:cNvSpPr>
            <a:spLocks noChangeShapeType="1"/>
          </p:cNvSpPr>
          <p:nvPr/>
        </p:nvSpPr>
        <p:spPr bwMode="auto">
          <a:xfrm flipV="1">
            <a:off x="8820150" y="1196504"/>
            <a:ext cx="0" cy="360363"/>
          </a:xfrm>
          <a:prstGeom prst="line">
            <a:avLst/>
          </a:prstGeom>
          <a:noFill/>
          <a:ln w="28575">
            <a:solidFill>
              <a:schemeClr val="tx1"/>
            </a:solidFill>
            <a:round/>
            <a:headEnd/>
            <a:tailEnd/>
          </a:ln>
        </p:spPr>
        <p:txBody>
          <a:bodyPr wrap="none" anchor="ctr"/>
          <a:lstStyle/>
          <a:p>
            <a:endParaRPr lang="zh-CN" altLang="en-US"/>
          </a:p>
        </p:txBody>
      </p:sp>
      <p:sp>
        <p:nvSpPr>
          <p:cNvPr id="30778" name="Line 158"/>
          <p:cNvSpPr>
            <a:spLocks noChangeShapeType="1"/>
          </p:cNvSpPr>
          <p:nvPr/>
        </p:nvSpPr>
        <p:spPr bwMode="auto">
          <a:xfrm flipH="1">
            <a:off x="8604250" y="1196504"/>
            <a:ext cx="215900" cy="0"/>
          </a:xfrm>
          <a:prstGeom prst="line">
            <a:avLst/>
          </a:prstGeom>
          <a:noFill/>
          <a:ln w="28575">
            <a:solidFill>
              <a:schemeClr val="tx1"/>
            </a:solidFill>
            <a:round/>
            <a:headEnd/>
            <a:tailEnd/>
          </a:ln>
        </p:spPr>
        <p:txBody>
          <a:bodyPr wrap="none" anchor="ctr"/>
          <a:lstStyle/>
          <a:p>
            <a:endParaRPr lang="zh-CN" altLang="en-US"/>
          </a:p>
        </p:txBody>
      </p:sp>
      <p:sp>
        <p:nvSpPr>
          <p:cNvPr id="30779" name="Line 159"/>
          <p:cNvSpPr>
            <a:spLocks noChangeShapeType="1"/>
          </p:cNvSpPr>
          <p:nvPr/>
        </p:nvSpPr>
        <p:spPr bwMode="auto">
          <a:xfrm>
            <a:off x="8604250" y="1196504"/>
            <a:ext cx="0" cy="360363"/>
          </a:xfrm>
          <a:prstGeom prst="line">
            <a:avLst/>
          </a:prstGeom>
          <a:noFill/>
          <a:ln w="28575">
            <a:solidFill>
              <a:schemeClr val="tx1"/>
            </a:solidFill>
            <a:round/>
            <a:headEnd/>
            <a:tailEnd/>
          </a:ln>
        </p:spPr>
        <p:txBody>
          <a:bodyPr wrap="none" anchor="ctr"/>
          <a:lstStyle/>
          <a:p>
            <a:endParaRPr lang="zh-CN" altLang="en-US"/>
          </a:p>
        </p:txBody>
      </p:sp>
      <p:sp>
        <p:nvSpPr>
          <p:cNvPr id="30780" name="Line 160"/>
          <p:cNvSpPr>
            <a:spLocks noChangeShapeType="1"/>
          </p:cNvSpPr>
          <p:nvPr/>
        </p:nvSpPr>
        <p:spPr bwMode="auto">
          <a:xfrm flipH="1">
            <a:off x="8820150" y="1555279"/>
            <a:ext cx="144463" cy="0"/>
          </a:xfrm>
          <a:prstGeom prst="line">
            <a:avLst/>
          </a:prstGeom>
          <a:noFill/>
          <a:ln w="28575">
            <a:solidFill>
              <a:schemeClr val="tx1"/>
            </a:solidFill>
            <a:round/>
            <a:headEnd/>
            <a:tailEnd/>
          </a:ln>
        </p:spPr>
        <p:txBody>
          <a:bodyPr wrap="none" anchor="ctr"/>
          <a:lstStyle/>
          <a:p>
            <a:endParaRPr lang="zh-CN" altLang="en-US"/>
          </a:p>
        </p:txBody>
      </p:sp>
      <p:sp>
        <p:nvSpPr>
          <p:cNvPr id="30781" name="Line 161"/>
          <p:cNvSpPr>
            <a:spLocks noChangeShapeType="1"/>
          </p:cNvSpPr>
          <p:nvPr/>
        </p:nvSpPr>
        <p:spPr bwMode="auto">
          <a:xfrm>
            <a:off x="611188" y="1556867"/>
            <a:ext cx="5153025" cy="0"/>
          </a:xfrm>
          <a:prstGeom prst="line">
            <a:avLst/>
          </a:prstGeom>
          <a:noFill/>
          <a:ln w="28575">
            <a:solidFill>
              <a:schemeClr val="tx1"/>
            </a:solidFill>
            <a:round/>
            <a:headEnd/>
            <a:tailEnd/>
          </a:ln>
        </p:spPr>
        <p:txBody>
          <a:bodyPr wrap="none" anchor="ctr"/>
          <a:lstStyle/>
          <a:p>
            <a:endParaRPr lang="zh-CN" altLang="en-US"/>
          </a:p>
        </p:txBody>
      </p:sp>
      <p:sp>
        <p:nvSpPr>
          <p:cNvPr id="30782" name="Line 165"/>
          <p:cNvSpPr>
            <a:spLocks noChangeShapeType="1"/>
          </p:cNvSpPr>
          <p:nvPr/>
        </p:nvSpPr>
        <p:spPr bwMode="auto">
          <a:xfrm flipH="1">
            <a:off x="5980113" y="1556867"/>
            <a:ext cx="2624137" cy="0"/>
          </a:xfrm>
          <a:prstGeom prst="line">
            <a:avLst/>
          </a:prstGeom>
          <a:noFill/>
          <a:ln w="28575">
            <a:solidFill>
              <a:schemeClr val="tx1"/>
            </a:solidFill>
            <a:round/>
            <a:headEnd/>
            <a:tailEnd/>
          </a:ln>
        </p:spPr>
        <p:txBody>
          <a:bodyPr wrap="none" anchor="ctr"/>
          <a:lstStyle/>
          <a:p>
            <a:endParaRPr lang="zh-CN" altLang="en-US"/>
          </a:p>
        </p:txBody>
      </p:sp>
      <p:grpSp>
        <p:nvGrpSpPr>
          <p:cNvPr id="30783" name="Group 166"/>
          <p:cNvGrpSpPr>
            <a:grpSpLocks/>
          </p:cNvGrpSpPr>
          <p:nvPr/>
        </p:nvGrpSpPr>
        <p:grpSpPr bwMode="auto">
          <a:xfrm>
            <a:off x="5789613" y="1413992"/>
            <a:ext cx="177800" cy="301625"/>
            <a:chOff x="2835" y="1117"/>
            <a:chExt cx="181" cy="499"/>
          </a:xfrm>
        </p:grpSpPr>
        <p:sp>
          <p:nvSpPr>
            <p:cNvPr id="30845" name="Freeform 167"/>
            <p:cNvSpPr>
              <a:spLocks/>
            </p:cNvSpPr>
            <p:nvPr/>
          </p:nvSpPr>
          <p:spPr bwMode="auto">
            <a:xfrm>
              <a:off x="283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30846" name="Freeform 168"/>
            <p:cNvSpPr>
              <a:spLocks/>
            </p:cNvSpPr>
            <p:nvPr/>
          </p:nvSpPr>
          <p:spPr bwMode="auto">
            <a:xfrm>
              <a:off x="292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grpSp>
      <p:sp>
        <p:nvSpPr>
          <p:cNvPr id="30784" name="Rectangle 169"/>
          <p:cNvSpPr>
            <a:spLocks noChangeArrowheads="1"/>
          </p:cNvSpPr>
          <p:nvPr/>
        </p:nvSpPr>
        <p:spPr bwMode="auto">
          <a:xfrm>
            <a:off x="901700" y="4436592"/>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zh-CN" altLang="en-US" sz="1800"/>
              <a:t>同步</a:t>
            </a:r>
          </a:p>
          <a:p>
            <a:pPr algn="ctr"/>
            <a:r>
              <a:rPr lang="zh-CN" altLang="en-US" sz="1800"/>
              <a:t>字节</a:t>
            </a:r>
          </a:p>
        </p:txBody>
      </p:sp>
      <p:sp>
        <p:nvSpPr>
          <p:cNvPr id="30785" name="Rectangle 170"/>
          <p:cNvSpPr>
            <a:spLocks noChangeArrowheads="1"/>
          </p:cNvSpPr>
          <p:nvPr/>
        </p:nvSpPr>
        <p:spPr bwMode="auto">
          <a:xfrm>
            <a:off x="1403350" y="4436592"/>
            <a:ext cx="501650" cy="792162"/>
          </a:xfrm>
          <a:prstGeom prst="rect">
            <a:avLst/>
          </a:prstGeom>
          <a:solidFill>
            <a:srgbClr val="FFCCFF"/>
          </a:solidFill>
          <a:ln w="19050" algn="ctr">
            <a:solidFill>
              <a:schemeClr val="tx1"/>
            </a:solidFill>
            <a:miter lim="800000"/>
            <a:headEnd/>
            <a:tailEnd/>
          </a:ln>
        </p:spPr>
        <p:txBody>
          <a:bodyPr wrap="none" anchor="ctr"/>
          <a:lstStyle/>
          <a:p>
            <a:pPr algn="ctr"/>
            <a:r>
              <a:rPr lang="zh-CN" altLang="en-US" sz="1800"/>
              <a:t>道号</a:t>
            </a:r>
          </a:p>
          <a:p>
            <a:pPr algn="ctr"/>
            <a:r>
              <a:rPr lang="zh-CN" altLang="en-US" sz="1800"/>
              <a:t>＃</a:t>
            </a:r>
          </a:p>
        </p:txBody>
      </p:sp>
      <p:sp>
        <p:nvSpPr>
          <p:cNvPr id="30786" name="Rectangle 171"/>
          <p:cNvSpPr>
            <a:spLocks noChangeArrowheads="1"/>
          </p:cNvSpPr>
          <p:nvPr/>
        </p:nvSpPr>
        <p:spPr bwMode="auto">
          <a:xfrm>
            <a:off x="1908175" y="4436592"/>
            <a:ext cx="501650" cy="792162"/>
          </a:xfrm>
          <a:prstGeom prst="rect">
            <a:avLst/>
          </a:prstGeom>
          <a:solidFill>
            <a:srgbClr val="FFCC99"/>
          </a:solidFill>
          <a:ln w="19050" algn="ctr">
            <a:solidFill>
              <a:schemeClr val="tx1"/>
            </a:solidFill>
            <a:miter lim="800000"/>
            <a:headEnd/>
            <a:tailEnd/>
          </a:ln>
        </p:spPr>
        <p:txBody>
          <a:bodyPr wrap="none" anchor="ctr"/>
          <a:lstStyle/>
          <a:p>
            <a:pPr algn="ctr"/>
            <a:r>
              <a:rPr lang="zh-CN" altLang="en-US" sz="1800"/>
              <a:t>头号</a:t>
            </a:r>
          </a:p>
          <a:p>
            <a:pPr algn="ctr"/>
            <a:r>
              <a:rPr lang="zh-CN" altLang="en-US" sz="1800"/>
              <a:t>＃</a:t>
            </a:r>
          </a:p>
        </p:txBody>
      </p:sp>
      <p:sp>
        <p:nvSpPr>
          <p:cNvPr id="30787" name="Rectangle 172"/>
          <p:cNvSpPr>
            <a:spLocks noChangeArrowheads="1"/>
          </p:cNvSpPr>
          <p:nvPr/>
        </p:nvSpPr>
        <p:spPr bwMode="auto">
          <a:xfrm>
            <a:off x="2411413" y="4436592"/>
            <a:ext cx="501650" cy="792162"/>
          </a:xfrm>
          <a:prstGeom prst="rect">
            <a:avLst/>
          </a:prstGeom>
          <a:solidFill>
            <a:srgbClr val="FF9999"/>
          </a:solidFill>
          <a:ln w="19050" algn="ctr">
            <a:solidFill>
              <a:schemeClr val="tx1"/>
            </a:solidFill>
            <a:miter lim="800000"/>
            <a:headEnd/>
            <a:tailEnd/>
          </a:ln>
        </p:spPr>
        <p:txBody>
          <a:bodyPr wrap="none" anchor="ctr"/>
          <a:lstStyle/>
          <a:p>
            <a:pPr algn="ctr">
              <a:lnSpc>
                <a:spcPct val="90000"/>
              </a:lnSpc>
            </a:pPr>
            <a:r>
              <a:rPr lang="zh-CN" altLang="en-US" sz="1800"/>
              <a:t>扇号</a:t>
            </a:r>
          </a:p>
          <a:p>
            <a:pPr algn="ctr">
              <a:lnSpc>
                <a:spcPct val="90000"/>
              </a:lnSpc>
            </a:pPr>
            <a:r>
              <a:rPr lang="zh-CN" altLang="en-US" sz="1800"/>
              <a:t>＃</a:t>
            </a:r>
          </a:p>
        </p:txBody>
      </p:sp>
      <p:sp>
        <p:nvSpPr>
          <p:cNvPr id="30788" name="Rectangle 173"/>
          <p:cNvSpPr>
            <a:spLocks noChangeArrowheads="1"/>
          </p:cNvSpPr>
          <p:nvPr/>
        </p:nvSpPr>
        <p:spPr bwMode="auto">
          <a:xfrm>
            <a:off x="2917825" y="4436592"/>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en-US" altLang="zh-CN" sz="1800"/>
              <a:t>CRC</a:t>
            </a:r>
          </a:p>
        </p:txBody>
      </p:sp>
      <p:sp>
        <p:nvSpPr>
          <p:cNvPr id="30789" name="Rectangle 174"/>
          <p:cNvSpPr>
            <a:spLocks noChangeArrowheads="1"/>
          </p:cNvSpPr>
          <p:nvPr/>
        </p:nvSpPr>
        <p:spPr bwMode="auto">
          <a:xfrm>
            <a:off x="900113" y="4436592"/>
            <a:ext cx="2519362" cy="792162"/>
          </a:xfrm>
          <a:prstGeom prst="rect">
            <a:avLst/>
          </a:prstGeom>
          <a:noFill/>
          <a:ln w="38100" algn="ctr">
            <a:solidFill>
              <a:srgbClr val="006600"/>
            </a:solidFill>
            <a:miter lim="800000"/>
            <a:headEnd/>
            <a:tailEnd/>
          </a:ln>
        </p:spPr>
        <p:txBody>
          <a:bodyPr wrap="none" anchor="ctr"/>
          <a:lstStyle/>
          <a:p>
            <a:pPr algn="ctr">
              <a:spcBef>
                <a:spcPct val="50000"/>
              </a:spcBef>
            </a:pPr>
            <a:endParaRPr lang="zh-CN" altLang="en-US"/>
          </a:p>
        </p:txBody>
      </p:sp>
      <p:grpSp>
        <p:nvGrpSpPr>
          <p:cNvPr id="30790" name="Group 180"/>
          <p:cNvGrpSpPr>
            <a:grpSpLocks/>
          </p:cNvGrpSpPr>
          <p:nvPr/>
        </p:nvGrpSpPr>
        <p:grpSpPr bwMode="auto">
          <a:xfrm>
            <a:off x="611188" y="3357092"/>
            <a:ext cx="2517775" cy="431800"/>
            <a:chOff x="340" y="2160"/>
            <a:chExt cx="1586" cy="499"/>
          </a:xfrm>
        </p:grpSpPr>
        <p:sp>
          <p:nvSpPr>
            <p:cNvPr id="30840" name="Rectangle 175"/>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41" name="Rectangle 176"/>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42" name="Rectangle 177"/>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43" name="Rectangle 178"/>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44" name="Rectangle 179"/>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grpSp>
        <p:nvGrpSpPr>
          <p:cNvPr id="30791" name="Group 181"/>
          <p:cNvGrpSpPr>
            <a:grpSpLocks/>
          </p:cNvGrpSpPr>
          <p:nvPr/>
        </p:nvGrpSpPr>
        <p:grpSpPr bwMode="auto">
          <a:xfrm>
            <a:off x="3130550" y="3357092"/>
            <a:ext cx="2517775" cy="431800"/>
            <a:chOff x="340" y="2160"/>
            <a:chExt cx="1586" cy="499"/>
          </a:xfrm>
        </p:grpSpPr>
        <p:sp>
          <p:nvSpPr>
            <p:cNvPr id="30835" name="Rectangle 182"/>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36" name="Rectangle 183"/>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37" name="Rectangle 184"/>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38" name="Rectangle 185"/>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39" name="Rectangle 186"/>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grpSp>
        <p:nvGrpSpPr>
          <p:cNvPr id="30792" name="Group 187"/>
          <p:cNvGrpSpPr>
            <a:grpSpLocks/>
          </p:cNvGrpSpPr>
          <p:nvPr/>
        </p:nvGrpSpPr>
        <p:grpSpPr bwMode="auto">
          <a:xfrm>
            <a:off x="6299200" y="3357092"/>
            <a:ext cx="2517775" cy="431800"/>
            <a:chOff x="340" y="2160"/>
            <a:chExt cx="1586" cy="499"/>
          </a:xfrm>
        </p:grpSpPr>
        <p:sp>
          <p:nvSpPr>
            <p:cNvPr id="30830" name="Rectangle 188"/>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31" name="Rectangle 189"/>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32" name="Rectangle 190"/>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33" name="Rectangle 191"/>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34" name="Rectangle 192"/>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sp>
        <p:nvSpPr>
          <p:cNvPr id="30793" name="Line 193"/>
          <p:cNvSpPr>
            <a:spLocks noChangeShapeType="1"/>
          </p:cNvSpPr>
          <p:nvPr/>
        </p:nvSpPr>
        <p:spPr bwMode="auto">
          <a:xfrm>
            <a:off x="6299200" y="3428529"/>
            <a:ext cx="0" cy="792163"/>
          </a:xfrm>
          <a:prstGeom prst="line">
            <a:avLst/>
          </a:prstGeom>
          <a:noFill/>
          <a:ln w="28575">
            <a:solidFill>
              <a:srgbClr val="0000FF"/>
            </a:solidFill>
            <a:round/>
            <a:headEnd/>
            <a:tailEnd/>
          </a:ln>
        </p:spPr>
        <p:txBody>
          <a:bodyPr wrap="none" anchor="ctr"/>
          <a:lstStyle/>
          <a:p>
            <a:endParaRPr lang="zh-CN" altLang="en-US"/>
          </a:p>
        </p:txBody>
      </p:sp>
      <p:sp>
        <p:nvSpPr>
          <p:cNvPr id="30794" name="Line 194"/>
          <p:cNvSpPr>
            <a:spLocks noChangeShapeType="1"/>
          </p:cNvSpPr>
          <p:nvPr/>
        </p:nvSpPr>
        <p:spPr bwMode="auto">
          <a:xfrm>
            <a:off x="8820150" y="3428529"/>
            <a:ext cx="0" cy="792163"/>
          </a:xfrm>
          <a:prstGeom prst="line">
            <a:avLst/>
          </a:prstGeom>
          <a:noFill/>
          <a:ln w="28575">
            <a:solidFill>
              <a:srgbClr val="0000FF"/>
            </a:solidFill>
            <a:round/>
            <a:headEnd/>
            <a:tailEnd/>
          </a:ln>
        </p:spPr>
        <p:txBody>
          <a:bodyPr wrap="none" anchor="ctr"/>
          <a:lstStyle/>
          <a:p>
            <a:endParaRPr lang="zh-CN" altLang="en-US"/>
          </a:p>
        </p:txBody>
      </p:sp>
      <p:sp>
        <p:nvSpPr>
          <p:cNvPr id="30795" name="Text Box 195"/>
          <p:cNvSpPr txBox="1">
            <a:spLocks noChangeArrowheads="1"/>
          </p:cNvSpPr>
          <p:nvPr/>
        </p:nvSpPr>
        <p:spPr bwMode="auto">
          <a:xfrm>
            <a:off x="6515100" y="3788892"/>
            <a:ext cx="2160588"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0000FF"/>
                </a:solidFill>
              </a:rPr>
              <a:t>600</a:t>
            </a:r>
            <a:r>
              <a:rPr lang="zh-CN" altLang="en-US" sz="2400">
                <a:solidFill>
                  <a:srgbClr val="0000FF"/>
                </a:solidFill>
              </a:rPr>
              <a:t>字节</a:t>
            </a:r>
            <a:r>
              <a:rPr lang="en-US" altLang="zh-CN" sz="2400">
                <a:solidFill>
                  <a:srgbClr val="0000FF"/>
                </a:solidFill>
              </a:rPr>
              <a:t>/</a:t>
            </a:r>
            <a:r>
              <a:rPr lang="zh-CN" altLang="en-US" sz="2400">
                <a:solidFill>
                  <a:srgbClr val="0000FF"/>
                </a:solidFill>
              </a:rPr>
              <a:t>扇区</a:t>
            </a:r>
          </a:p>
        </p:txBody>
      </p:sp>
      <p:sp>
        <p:nvSpPr>
          <p:cNvPr id="30796" name="Line 196"/>
          <p:cNvSpPr>
            <a:spLocks noChangeShapeType="1"/>
          </p:cNvSpPr>
          <p:nvPr/>
        </p:nvSpPr>
        <p:spPr bwMode="auto">
          <a:xfrm flipH="1">
            <a:off x="6299200" y="4004792"/>
            <a:ext cx="360363" cy="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30797" name="Line 197"/>
          <p:cNvSpPr>
            <a:spLocks noChangeShapeType="1"/>
          </p:cNvSpPr>
          <p:nvPr/>
        </p:nvSpPr>
        <p:spPr bwMode="auto">
          <a:xfrm>
            <a:off x="8459788" y="4004792"/>
            <a:ext cx="360362" cy="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30798" name="Text Box 198"/>
          <p:cNvSpPr txBox="1">
            <a:spLocks noChangeArrowheads="1"/>
          </p:cNvSpPr>
          <p:nvPr/>
        </p:nvSpPr>
        <p:spPr bwMode="auto">
          <a:xfrm>
            <a:off x="6372225" y="1917229"/>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29</a:t>
            </a:r>
          </a:p>
        </p:txBody>
      </p:sp>
      <p:sp>
        <p:nvSpPr>
          <p:cNvPr id="30799" name="Text Box 199"/>
          <p:cNvSpPr txBox="1">
            <a:spLocks noChangeArrowheads="1"/>
          </p:cNvSpPr>
          <p:nvPr/>
        </p:nvSpPr>
        <p:spPr bwMode="auto">
          <a:xfrm>
            <a:off x="3275013" y="1917229"/>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1</a:t>
            </a:r>
          </a:p>
        </p:txBody>
      </p:sp>
      <p:sp>
        <p:nvSpPr>
          <p:cNvPr id="30800" name="Text Box 200"/>
          <p:cNvSpPr txBox="1">
            <a:spLocks noChangeArrowheads="1"/>
          </p:cNvSpPr>
          <p:nvPr/>
        </p:nvSpPr>
        <p:spPr bwMode="auto">
          <a:xfrm>
            <a:off x="682625" y="1917229"/>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0</a:t>
            </a:r>
          </a:p>
        </p:txBody>
      </p:sp>
      <p:sp>
        <p:nvSpPr>
          <p:cNvPr id="30801" name="Text Box 201"/>
          <p:cNvSpPr txBox="1">
            <a:spLocks noChangeArrowheads="1"/>
          </p:cNvSpPr>
          <p:nvPr/>
        </p:nvSpPr>
        <p:spPr bwMode="auto">
          <a:xfrm>
            <a:off x="179388" y="764704"/>
            <a:ext cx="1655762" cy="457200"/>
          </a:xfrm>
          <a:prstGeom prst="rect">
            <a:avLst/>
          </a:prstGeom>
          <a:noFill/>
          <a:ln w="28575" algn="ctr">
            <a:noFill/>
            <a:miter lim="800000"/>
            <a:headEnd/>
            <a:tailEnd/>
          </a:ln>
        </p:spPr>
        <p:txBody>
          <a:bodyPr>
            <a:spAutoFit/>
          </a:bodyPr>
          <a:lstStyle/>
          <a:p>
            <a:pPr>
              <a:spcBef>
                <a:spcPct val="50000"/>
              </a:spcBef>
            </a:pPr>
            <a:r>
              <a:rPr lang="zh-CN" altLang="en-US" sz="2400">
                <a:solidFill>
                  <a:srgbClr val="FF0000"/>
                </a:solidFill>
              </a:rPr>
              <a:t>索引脉冲</a:t>
            </a:r>
            <a:endParaRPr lang="en-US" altLang="zh-CN" sz="2400">
              <a:solidFill>
                <a:srgbClr val="FF0000"/>
              </a:solidFill>
            </a:endParaRPr>
          </a:p>
        </p:txBody>
      </p:sp>
      <p:sp>
        <p:nvSpPr>
          <p:cNvPr id="30802" name="Text Box 202"/>
          <p:cNvSpPr txBox="1">
            <a:spLocks noChangeArrowheads="1"/>
          </p:cNvSpPr>
          <p:nvPr/>
        </p:nvSpPr>
        <p:spPr bwMode="auto">
          <a:xfrm>
            <a:off x="179388" y="1556867"/>
            <a:ext cx="1655762" cy="457200"/>
          </a:xfrm>
          <a:prstGeom prst="rect">
            <a:avLst/>
          </a:prstGeom>
          <a:noFill/>
          <a:ln w="28575" algn="ctr">
            <a:noFill/>
            <a:miter lim="800000"/>
            <a:headEnd/>
            <a:tailEnd/>
          </a:ln>
        </p:spPr>
        <p:txBody>
          <a:bodyPr>
            <a:spAutoFit/>
          </a:bodyPr>
          <a:lstStyle/>
          <a:p>
            <a:pPr>
              <a:spcBef>
                <a:spcPct val="50000"/>
              </a:spcBef>
            </a:pPr>
            <a:r>
              <a:rPr lang="zh-CN" altLang="en-US" sz="2400">
                <a:solidFill>
                  <a:srgbClr val="FF0000"/>
                </a:solidFill>
              </a:rPr>
              <a:t>扇区脉冲</a:t>
            </a:r>
            <a:endParaRPr lang="en-US" altLang="zh-CN" sz="2400">
              <a:solidFill>
                <a:srgbClr val="FF0000"/>
              </a:solidFill>
            </a:endParaRPr>
          </a:p>
        </p:txBody>
      </p:sp>
      <p:sp>
        <p:nvSpPr>
          <p:cNvPr id="30803" name="Text Box 203"/>
          <p:cNvSpPr txBox="1">
            <a:spLocks noChangeArrowheads="1"/>
          </p:cNvSpPr>
          <p:nvPr/>
        </p:nvSpPr>
        <p:spPr bwMode="auto">
          <a:xfrm>
            <a:off x="106363" y="3285654"/>
            <a:ext cx="1008062"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grpSp>
        <p:nvGrpSpPr>
          <p:cNvPr id="30804" name="Group 204"/>
          <p:cNvGrpSpPr>
            <a:grpSpLocks/>
          </p:cNvGrpSpPr>
          <p:nvPr/>
        </p:nvGrpSpPr>
        <p:grpSpPr bwMode="auto">
          <a:xfrm>
            <a:off x="901700" y="5228754"/>
            <a:ext cx="2517775" cy="431800"/>
            <a:chOff x="340" y="2160"/>
            <a:chExt cx="1586" cy="499"/>
          </a:xfrm>
        </p:grpSpPr>
        <p:sp>
          <p:nvSpPr>
            <p:cNvPr id="30825" name="Rectangle 205"/>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a:t>
              </a:r>
            </a:p>
          </p:txBody>
        </p:sp>
        <p:sp>
          <p:nvSpPr>
            <p:cNvPr id="30826" name="Rectangle 206"/>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2</a:t>
              </a:r>
            </a:p>
          </p:txBody>
        </p:sp>
        <p:sp>
          <p:nvSpPr>
            <p:cNvPr id="30827" name="Rectangle 207"/>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1</a:t>
              </a:r>
            </a:p>
          </p:txBody>
        </p:sp>
        <p:sp>
          <p:nvSpPr>
            <p:cNvPr id="30828" name="Rectangle 208"/>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1</a:t>
              </a:r>
            </a:p>
          </p:txBody>
        </p:sp>
        <p:sp>
          <p:nvSpPr>
            <p:cNvPr id="30829" name="Rectangle 209"/>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a:t>
              </a:r>
            </a:p>
          </p:txBody>
        </p:sp>
      </p:grpSp>
      <p:sp>
        <p:nvSpPr>
          <p:cNvPr id="30805" name="Freeform 211"/>
          <p:cNvSpPr>
            <a:spLocks/>
          </p:cNvSpPr>
          <p:nvPr/>
        </p:nvSpPr>
        <p:spPr bwMode="auto">
          <a:xfrm>
            <a:off x="900113" y="3357092"/>
            <a:ext cx="215900" cy="1079500"/>
          </a:xfrm>
          <a:custGeom>
            <a:avLst/>
            <a:gdLst>
              <a:gd name="T0" fmla="*/ 136 w 136"/>
              <a:gd name="T1" fmla="*/ 0 h 680"/>
              <a:gd name="T2" fmla="*/ 90 w 136"/>
              <a:gd name="T3" fmla="*/ 363 h 680"/>
              <a:gd name="T4" fmla="*/ 0 w 136"/>
              <a:gd name="T5" fmla="*/ 680 h 680"/>
              <a:gd name="T6" fmla="*/ 0 60000 65536"/>
              <a:gd name="T7" fmla="*/ 0 60000 65536"/>
              <a:gd name="T8" fmla="*/ 0 60000 65536"/>
              <a:gd name="T9" fmla="*/ 0 w 136"/>
              <a:gd name="T10" fmla="*/ 0 h 680"/>
              <a:gd name="T11" fmla="*/ 136 w 136"/>
              <a:gd name="T12" fmla="*/ 680 h 680"/>
            </a:gdLst>
            <a:ahLst/>
            <a:cxnLst>
              <a:cxn ang="T6">
                <a:pos x="T0" y="T1"/>
              </a:cxn>
              <a:cxn ang="T7">
                <a:pos x="T2" y="T3"/>
              </a:cxn>
              <a:cxn ang="T8">
                <a:pos x="T4" y="T5"/>
              </a:cxn>
            </a:cxnLst>
            <a:rect l="T9" t="T10" r="T11" b="T12"/>
            <a:pathLst>
              <a:path w="136" h="680">
                <a:moveTo>
                  <a:pt x="136" y="0"/>
                </a:moveTo>
                <a:cubicBezTo>
                  <a:pt x="124" y="125"/>
                  <a:pt x="113" y="250"/>
                  <a:pt x="90" y="363"/>
                </a:cubicBezTo>
                <a:cubicBezTo>
                  <a:pt x="67" y="476"/>
                  <a:pt x="33" y="578"/>
                  <a:pt x="0"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06" name="Freeform 213"/>
          <p:cNvSpPr>
            <a:spLocks/>
          </p:cNvSpPr>
          <p:nvPr/>
        </p:nvSpPr>
        <p:spPr bwMode="auto">
          <a:xfrm>
            <a:off x="1619250" y="3357092"/>
            <a:ext cx="1800225" cy="1079500"/>
          </a:xfrm>
          <a:custGeom>
            <a:avLst/>
            <a:gdLst>
              <a:gd name="T0" fmla="*/ 0 w 1134"/>
              <a:gd name="T1" fmla="*/ 0 h 680"/>
              <a:gd name="T2" fmla="*/ 227 w 1134"/>
              <a:gd name="T3" fmla="*/ 363 h 680"/>
              <a:gd name="T4" fmla="*/ 1134 w 1134"/>
              <a:gd name="T5" fmla="*/ 680 h 680"/>
              <a:gd name="T6" fmla="*/ 0 60000 65536"/>
              <a:gd name="T7" fmla="*/ 0 60000 65536"/>
              <a:gd name="T8" fmla="*/ 0 60000 65536"/>
              <a:gd name="T9" fmla="*/ 0 w 1134"/>
              <a:gd name="T10" fmla="*/ 0 h 680"/>
              <a:gd name="T11" fmla="*/ 1134 w 1134"/>
              <a:gd name="T12" fmla="*/ 680 h 680"/>
            </a:gdLst>
            <a:ahLst/>
            <a:cxnLst>
              <a:cxn ang="T6">
                <a:pos x="T0" y="T1"/>
              </a:cxn>
              <a:cxn ang="T7">
                <a:pos x="T2" y="T3"/>
              </a:cxn>
              <a:cxn ang="T8">
                <a:pos x="T4" y="T5"/>
              </a:cxn>
            </a:cxnLst>
            <a:rect l="T9" t="T10" r="T11" b="T12"/>
            <a:pathLst>
              <a:path w="1134" h="680">
                <a:moveTo>
                  <a:pt x="0" y="0"/>
                </a:moveTo>
                <a:cubicBezTo>
                  <a:pt x="19" y="125"/>
                  <a:pt x="38" y="250"/>
                  <a:pt x="227" y="363"/>
                </a:cubicBezTo>
                <a:cubicBezTo>
                  <a:pt x="416" y="476"/>
                  <a:pt x="775" y="578"/>
                  <a:pt x="1134"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07" name="Text Box 215"/>
          <p:cNvSpPr txBox="1">
            <a:spLocks noChangeArrowheads="1"/>
          </p:cNvSpPr>
          <p:nvPr/>
        </p:nvSpPr>
        <p:spPr bwMode="auto">
          <a:xfrm>
            <a:off x="3779838" y="5157317"/>
            <a:ext cx="1008062"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sp>
        <p:nvSpPr>
          <p:cNvPr id="30808" name="Rectangle 216"/>
          <p:cNvSpPr>
            <a:spLocks noChangeArrowheads="1"/>
          </p:cNvSpPr>
          <p:nvPr/>
        </p:nvSpPr>
        <p:spPr bwMode="auto">
          <a:xfrm>
            <a:off x="4357688" y="4436592"/>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zh-CN" altLang="en-US" sz="1800"/>
              <a:t>同步</a:t>
            </a:r>
          </a:p>
          <a:p>
            <a:pPr algn="ctr"/>
            <a:r>
              <a:rPr lang="zh-CN" altLang="en-US" sz="1800"/>
              <a:t>字节</a:t>
            </a:r>
          </a:p>
        </p:txBody>
      </p:sp>
      <p:sp>
        <p:nvSpPr>
          <p:cNvPr id="30809" name="Rectangle 217"/>
          <p:cNvSpPr>
            <a:spLocks noChangeArrowheads="1"/>
          </p:cNvSpPr>
          <p:nvPr/>
        </p:nvSpPr>
        <p:spPr bwMode="auto">
          <a:xfrm>
            <a:off x="4859338" y="4436592"/>
            <a:ext cx="501650" cy="792162"/>
          </a:xfrm>
          <a:prstGeom prst="rect">
            <a:avLst/>
          </a:prstGeom>
          <a:solidFill>
            <a:srgbClr val="FFCCFF"/>
          </a:solidFill>
          <a:ln w="19050" algn="ctr">
            <a:solidFill>
              <a:schemeClr val="tx1"/>
            </a:solidFill>
            <a:miter lim="800000"/>
            <a:headEnd/>
            <a:tailEnd/>
          </a:ln>
        </p:spPr>
        <p:txBody>
          <a:bodyPr wrap="none" anchor="ctr"/>
          <a:lstStyle/>
          <a:p>
            <a:pPr algn="ctr"/>
            <a:r>
              <a:rPr lang="zh-CN" altLang="en-US" sz="1800"/>
              <a:t>数据</a:t>
            </a:r>
          </a:p>
        </p:txBody>
      </p:sp>
      <p:sp>
        <p:nvSpPr>
          <p:cNvPr id="30810" name="Rectangle 218"/>
          <p:cNvSpPr>
            <a:spLocks noChangeArrowheads="1"/>
          </p:cNvSpPr>
          <p:nvPr/>
        </p:nvSpPr>
        <p:spPr bwMode="auto">
          <a:xfrm>
            <a:off x="5364163" y="4436592"/>
            <a:ext cx="501650" cy="792162"/>
          </a:xfrm>
          <a:prstGeom prst="rect">
            <a:avLst/>
          </a:prstGeom>
          <a:solidFill>
            <a:srgbClr val="FFCC99"/>
          </a:solidFill>
          <a:ln w="19050" algn="ctr">
            <a:solidFill>
              <a:schemeClr val="tx1"/>
            </a:solidFill>
            <a:miter lim="800000"/>
            <a:headEnd/>
            <a:tailEnd/>
          </a:ln>
        </p:spPr>
        <p:txBody>
          <a:bodyPr wrap="none" anchor="ctr"/>
          <a:lstStyle/>
          <a:p>
            <a:pPr algn="ctr"/>
            <a:r>
              <a:rPr lang="en-US" altLang="zh-CN" sz="1800"/>
              <a:t>CRC</a:t>
            </a:r>
          </a:p>
        </p:txBody>
      </p:sp>
      <p:sp>
        <p:nvSpPr>
          <p:cNvPr id="30811" name="Rectangle 221"/>
          <p:cNvSpPr>
            <a:spLocks noChangeArrowheads="1"/>
          </p:cNvSpPr>
          <p:nvPr/>
        </p:nvSpPr>
        <p:spPr bwMode="auto">
          <a:xfrm>
            <a:off x="4356100" y="4436592"/>
            <a:ext cx="1511300" cy="792162"/>
          </a:xfrm>
          <a:prstGeom prst="rect">
            <a:avLst/>
          </a:prstGeom>
          <a:noFill/>
          <a:ln w="38100" algn="ctr">
            <a:solidFill>
              <a:srgbClr val="006600"/>
            </a:solidFill>
            <a:miter lim="800000"/>
            <a:headEnd/>
            <a:tailEnd/>
          </a:ln>
        </p:spPr>
        <p:txBody>
          <a:bodyPr wrap="none" anchor="ctr"/>
          <a:lstStyle/>
          <a:p>
            <a:pPr algn="ctr">
              <a:spcBef>
                <a:spcPct val="50000"/>
              </a:spcBef>
            </a:pPr>
            <a:endParaRPr lang="zh-CN" altLang="en-US"/>
          </a:p>
        </p:txBody>
      </p:sp>
      <p:sp>
        <p:nvSpPr>
          <p:cNvPr id="30812" name="Rectangle 223"/>
          <p:cNvSpPr>
            <a:spLocks noChangeArrowheads="1"/>
          </p:cNvSpPr>
          <p:nvPr/>
        </p:nvSpPr>
        <p:spPr bwMode="auto">
          <a:xfrm>
            <a:off x="4357688" y="5228754"/>
            <a:ext cx="501650" cy="431800"/>
          </a:xfrm>
          <a:prstGeom prst="rect">
            <a:avLst/>
          </a:prstGeom>
          <a:noFill/>
          <a:ln w="19050" algn="ctr">
            <a:noFill/>
            <a:miter lim="800000"/>
            <a:headEnd/>
            <a:tailEnd/>
          </a:ln>
        </p:spPr>
        <p:txBody>
          <a:bodyPr wrap="none"/>
          <a:lstStyle/>
          <a:p>
            <a:pPr algn="ctr"/>
            <a:r>
              <a:rPr lang="en-US" altLang="zh-CN" sz="1800"/>
              <a:t>1</a:t>
            </a:r>
          </a:p>
        </p:txBody>
      </p:sp>
      <p:sp>
        <p:nvSpPr>
          <p:cNvPr id="30813" name="Rectangle 224"/>
          <p:cNvSpPr>
            <a:spLocks noChangeArrowheads="1"/>
          </p:cNvSpPr>
          <p:nvPr/>
        </p:nvSpPr>
        <p:spPr bwMode="auto">
          <a:xfrm>
            <a:off x="4859338" y="5228754"/>
            <a:ext cx="501650" cy="431800"/>
          </a:xfrm>
          <a:prstGeom prst="rect">
            <a:avLst/>
          </a:prstGeom>
          <a:noFill/>
          <a:ln w="19050" algn="ctr">
            <a:noFill/>
            <a:miter lim="800000"/>
            <a:headEnd/>
            <a:tailEnd/>
          </a:ln>
        </p:spPr>
        <p:txBody>
          <a:bodyPr wrap="none"/>
          <a:lstStyle/>
          <a:p>
            <a:pPr algn="ctr"/>
            <a:r>
              <a:rPr lang="en-US" altLang="zh-CN" sz="1800"/>
              <a:t>512</a:t>
            </a:r>
          </a:p>
        </p:txBody>
      </p:sp>
      <p:sp>
        <p:nvSpPr>
          <p:cNvPr id="30814" name="Rectangle 225"/>
          <p:cNvSpPr>
            <a:spLocks noChangeArrowheads="1"/>
          </p:cNvSpPr>
          <p:nvPr/>
        </p:nvSpPr>
        <p:spPr bwMode="auto">
          <a:xfrm>
            <a:off x="5364163" y="5228754"/>
            <a:ext cx="501650" cy="431800"/>
          </a:xfrm>
          <a:prstGeom prst="rect">
            <a:avLst/>
          </a:prstGeom>
          <a:noFill/>
          <a:ln w="19050" algn="ctr">
            <a:noFill/>
            <a:miter lim="800000"/>
            <a:headEnd/>
            <a:tailEnd/>
          </a:ln>
        </p:spPr>
        <p:txBody>
          <a:bodyPr wrap="none"/>
          <a:lstStyle/>
          <a:p>
            <a:pPr algn="ctr"/>
            <a:r>
              <a:rPr lang="en-US" altLang="zh-CN" sz="1800"/>
              <a:t>2</a:t>
            </a:r>
          </a:p>
        </p:txBody>
      </p:sp>
      <p:sp>
        <p:nvSpPr>
          <p:cNvPr id="30815" name="Freeform 229"/>
          <p:cNvSpPr>
            <a:spLocks/>
          </p:cNvSpPr>
          <p:nvPr/>
        </p:nvSpPr>
        <p:spPr bwMode="auto">
          <a:xfrm>
            <a:off x="4356100" y="3357092"/>
            <a:ext cx="287338" cy="1079500"/>
          </a:xfrm>
          <a:custGeom>
            <a:avLst/>
            <a:gdLst>
              <a:gd name="T0" fmla="*/ 181 w 181"/>
              <a:gd name="T1" fmla="*/ 0 h 680"/>
              <a:gd name="T2" fmla="*/ 136 w 181"/>
              <a:gd name="T3" fmla="*/ 408 h 680"/>
              <a:gd name="T4" fmla="*/ 0 w 181"/>
              <a:gd name="T5" fmla="*/ 680 h 680"/>
              <a:gd name="T6" fmla="*/ 0 60000 65536"/>
              <a:gd name="T7" fmla="*/ 0 60000 65536"/>
              <a:gd name="T8" fmla="*/ 0 60000 65536"/>
              <a:gd name="T9" fmla="*/ 0 w 181"/>
              <a:gd name="T10" fmla="*/ 0 h 680"/>
              <a:gd name="T11" fmla="*/ 181 w 181"/>
              <a:gd name="T12" fmla="*/ 680 h 680"/>
            </a:gdLst>
            <a:ahLst/>
            <a:cxnLst>
              <a:cxn ang="T6">
                <a:pos x="T0" y="T1"/>
              </a:cxn>
              <a:cxn ang="T7">
                <a:pos x="T2" y="T3"/>
              </a:cxn>
              <a:cxn ang="T8">
                <a:pos x="T4" y="T5"/>
              </a:cxn>
            </a:cxnLst>
            <a:rect l="T9" t="T10" r="T11" b="T12"/>
            <a:pathLst>
              <a:path w="181" h="680">
                <a:moveTo>
                  <a:pt x="181" y="0"/>
                </a:moveTo>
                <a:cubicBezTo>
                  <a:pt x="173" y="147"/>
                  <a:pt x="166" y="295"/>
                  <a:pt x="136" y="408"/>
                </a:cubicBezTo>
                <a:cubicBezTo>
                  <a:pt x="106" y="521"/>
                  <a:pt x="53" y="600"/>
                  <a:pt x="0"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16" name="Freeform 230"/>
          <p:cNvSpPr>
            <a:spLocks/>
          </p:cNvSpPr>
          <p:nvPr/>
        </p:nvSpPr>
        <p:spPr bwMode="auto">
          <a:xfrm>
            <a:off x="5148263" y="3357092"/>
            <a:ext cx="719137" cy="1079500"/>
          </a:xfrm>
          <a:custGeom>
            <a:avLst/>
            <a:gdLst>
              <a:gd name="T0" fmla="*/ 0 w 453"/>
              <a:gd name="T1" fmla="*/ 0 h 680"/>
              <a:gd name="T2" fmla="*/ 91 w 453"/>
              <a:gd name="T3" fmla="*/ 363 h 680"/>
              <a:gd name="T4" fmla="*/ 453 w 453"/>
              <a:gd name="T5" fmla="*/ 680 h 680"/>
              <a:gd name="T6" fmla="*/ 0 60000 65536"/>
              <a:gd name="T7" fmla="*/ 0 60000 65536"/>
              <a:gd name="T8" fmla="*/ 0 60000 65536"/>
              <a:gd name="T9" fmla="*/ 0 w 453"/>
              <a:gd name="T10" fmla="*/ 0 h 680"/>
              <a:gd name="T11" fmla="*/ 453 w 453"/>
              <a:gd name="T12" fmla="*/ 680 h 680"/>
            </a:gdLst>
            <a:ahLst/>
            <a:cxnLst>
              <a:cxn ang="T6">
                <a:pos x="T0" y="T1"/>
              </a:cxn>
              <a:cxn ang="T7">
                <a:pos x="T2" y="T3"/>
              </a:cxn>
              <a:cxn ang="T8">
                <a:pos x="T4" y="T5"/>
              </a:cxn>
            </a:cxnLst>
            <a:rect l="T9" t="T10" r="T11" b="T12"/>
            <a:pathLst>
              <a:path w="453" h="680">
                <a:moveTo>
                  <a:pt x="0" y="0"/>
                </a:moveTo>
                <a:cubicBezTo>
                  <a:pt x="8" y="125"/>
                  <a:pt x="16" y="250"/>
                  <a:pt x="91" y="363"/>
                </a:cubicBezTo>
                <a:cubicBezTo>
                  <a:pt x="166" y="476"/>
                  <a:pt x="385" y="627"/>
                  <a:pt x="453"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grpSp>
        <p:nvGrpSpPr>
          <p:cNvPr id="30817" name="Group 235"/>
          <p:cNvGrpSpPr>
            <a:grpSpLocks/>
          </p:cNvGrpSpPr>
          <p:nvPr/>
        </p:nvGrpSpPr>
        <p:grpSpPr bwMode="auto">
          <a:xfrm>
            <a:off x="6300788" y="4652492"/>
            <a:ext cx="2735262" cy="457200"/>
            <a:chOff x="1837" y="693"/>
            <a:chExt cx="1723" cy="288"/>
          </a:xfrm>
        </p:grpSpPr>
        <p:sp>
          <p:nvSpPr>
            <p:cNvPr id="30823" name="Text Box 233"/>
            <p:cNvSpPr txBox="1">
              <a:spLocks noChangeArrowheads="1"/>
            </p:cNvSpPr>
            <p:nvPr/>
          </p:nvSpPr>
          <p:spPr bwMode="auto">
            <a:xfrm>
              <a:off x="1837" y="693"/>
              <a:ext cx="1723" cy="288"/>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CC0066"/>
                  </a:solidFill>
                  <a:latin typeface="Arial" charset="0"/>
                </a:rPr>
                <a:t>磁盘运动方向</a:t>
              </a:r>
            </a:p>
          </p:txBody>
        </p:sp>
        <p:sp>
          <p:nvSpPr>
            <p:cNvPr id="30824" name="Line 234"/>
            <p:cNvSpPr>
              <a:spLocks noChangeShapeType="1"/>
            </p:cNvSpPr>
            <p:nvPr/>
          </p:nvSpPr>
          <p:spPr bwMode="auto">
            <a:xfrm flipH="1">
              <a:off x="1907" y="981"/>
              <a:ext cx="1517" cy="0"/>
            </a:xfrm>
            <a:prstGeom prst="line">
              <a:avLst/>
            </a:prstGeom>
            <a:noFill/>
            <a:ln w="28575">
              <a:solidFill>
                <a:srgbClr val="CC0066"/>
              </a:solidFill>
              <a:round/>
              <a:headEnd/>
              <a:tailEnd type="triangle" w="med" len="lg"/>
            </a:ln>
          </p:spPr>
          <p:txBody>
            <a:bodyPr/>
            <a:lstStyle/>
            <a:p>
              <a:endParaRPr lang="zh-CN" altLang="en-US"/>
            </a:p>
          </p:txBody>
        </p:sp>
      </p:grpSp>
      <p:sp>
        <p:nvSpPr>
          <p:cNvPr id="30818" name="Line 236"/>
          <p:cNvSpPr>
            <a:spLocks noChangeShapeType="1"/>
          </p:cNvSpPr>
          <p:nvPr/>
        </p:nvSpPr>
        <p:spPr bwMode="auto">
          <a:xfrm flipV="1">
            <a:off x="3348038" y="1340967"/>
            <a:ext cx="360362" cy="1295400"/>
          </a:xfrm>
          <a:prstGeom prst="line">
            <a:avLst/>
          </a:prstGeom>
          <a:noFill/>
          <a:ln w="28575">
            <a:solidFill>
              <a:srgbClr val="006600"/>
            </a:solidFill>
            <a:round/>
            <a:headEnd/>
            <a:tailEnd type="triangle" w="med" len="lg"/>
          </a:ln>
        </p:spPr>
        <p:txBody>
          <a:bodyPr/>
          <a:lstStyle/>
          <a:p>
            <a:endParaRPr lang="zh-CN" altLang="en-US"/>
          </a:p>
        </p:txBody>
      </p:sp>
      <p:sp>
        <p:nvSpPr>
          <p:cNvPr id="30819" name="Text Box 237"/>
          <p:cNvSpPr txBox="1">
            <a:spLocks noChangeArrowheads="1"/>
          </p:cNvSpPr>
          <p:nvPr/>
        </p:nvSpPr>
        <p:spPr bwMode="auto">
          <a:xfrm>
            <a:off x="3132138" y="980604"/>
            <a:ext cx="2057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006600"/>
                </a:solidFill>
                <a:latin typeface="Arial" charset="0"/>
              </a:rPr>
              <a:t>留读写控制时间</a:t>
            </a:r>
          </a:p>
        </p:txBody>
      </p:sp>
      <p:sp>
        <p:nvSpPr>
          <p:cNvPr id="30820" name="Text Box 238"/>
          <p:cNvSpPr txBox="1">
            <a:spLocks noChangeArrowheads="1"/>
          </p:cNvSpPr>
          <p:nvPr/>
        </p:nvSpPr>
        <p:spPr bwMode="auto">
          <a:xfrm>
            <a:off x="395288" y="5517679"/>
            <a:ext cx="18288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006600"/>
                </a:solidFill>
                <a:latin typeface="Arial" charset="0"/>
              </a:rPr>
              <a:t>同步定时信号</a:t>
            </a:r>
          </a:p>
        </p:txBody>
      </p:sp>
      <p:sp>
        <p:nvSpPr>
          <p:cNvPr id="30821" name="Line 239"/>
          <p:cNvSpPr>
            <a:spLocks noChangeShapeType="1"/>
          </p:cNvSpPr>
          <p:nvPr/>
        </p:nvSpPr>
        <p:spPr bwMode="auto">
          <a:xfrm flipH="1" flipV="1">
            <a:off x="1258888" y="5157317"/>
            <a:ext cx="73025" cy="431800"/>
          </a:xfrm>
          <a:prstGeom prst="line">
            <a:avLst/>
          </a:prstGeom>
          <a:noFill/>
          <a:ln w="28575">
            <a:solidFill>
              <a:srgbClr val="006600"/>
            </a:solidFill>
            <a:round/>
            <a:headEnd/>
            <a:tailEnd type="triangle" w="med" len="lg"/>
          </a:ln>
        </p:spPr>
        <p:txBody>
          <a:bodyPr/>
          <a:lstStyle/>
          <a:p>
            <a:endParaRPr lang="zh-CN" altLang="en-US"/>
          </a:p>
        </p:txBody>
      </p:sp>
      <p:sp>
        <p:nvSpPr>
          <p:cNvPr id="30822" name="AutoShape 240">
            <a:hlinkClick r:id="rId2" action="ppaction://hlinksldjump" highlightClick="1"/>
          </p:cNvPr>
          <p:cNvSpPr>
            <a:spLocks noChangeArrowheads="1"/>
          </p:cNvSpPr>
          <p:nvPr/>
        </p:nvSpPr>
        <p:spPr bwMode="auto">
          <a:xfrm>
            <a:off x="8532813" y="333375"/>
            <a:ext cx="431800" cy="431800"/>
          </a:xfrm>
          <a:prstGeom prst="actionButtonInformatio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sp>
        <p:nvSpPr>
          <p:cNvPr id="3" name="标题 2">
            <a:extLst>
              <a:ext uri="{FF2B5EF4-FFF2-40B4-BE49-F238E27FC236}">
                <a16:creationId xmlns:a16="http://schemas.microsoft.com/office/drawing/2014/main" id="{4EEEEFB8-A31F-4DCB-9401-9C6B9B84C7CE}"/>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2.</a:t>
            </a:r>
            <a:r>
              <a:rPr lang="en-US" altLang="zh-CN" dirty="0"/>
              <a:t> </a:t>
            </a:r>
            <a:r>
              <a:rPr lang="zh-CN" altLang="en-US" dirty="0"/>
              <a:t>磁盘的</a:t>
            </a:r>
            <a:r>
              <a:rPr lang="zh-CN" altLang="en-US" dirty="0">
                <a:solidFill>
                  <a:srgbClr val="FF6600"/>
                </a:solidFill>
              </a:rPr>
              <a:t>数据记录格式</a:t>
            </a:r>
            <a:endParaRPr lang="zh-CN" altLang="en-US"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灯片编号占位符 4"/>
          <p:cNvSpPr>
            <a:spLocks noGrp="1"/>
          </p:cNvSpPr>
          <p:nvPr>
            <p:ph type="sldNum" sz="quarter" idx="11"/>
          </p:nvPr>
        </p:nvSpPr>
        <p:spPr>
          <a:noFill/>
        </p:spPr>
        <p:txBody>
          <a:bodyPr/>
          <a:lstStyle/>
          <a:p>
            <a:fld id="{399062BF-BDBB-4491-8BAA-2C2DA8A36DA6}" type="slidenum">
              <a:rPr lang="zh-CN" altLang="en-US" smtClean="0">
                <a:ea typeface="宋体" charset="-122"/>
              </a:rPr>
              <a:pPr/>
              <a:t>19</a:t>
            </a:fld>
            <a:endParaRPr lang="en-US" altLang="zh-CN">
              <a:ea typeface="宋体" charset="-122"/>
            </a:endParaRPr>
          </a:p>
        </p:txBody>
      </p:sp>
      <p:sp>
        <p:nvSpPr>
          <p:cNvPr id="31748" name="Rectangle 127"/>
          <p:cNvSpPr>
            <a:spLocks noGrp="1" noChangeArrowheads="1"/>
          </p:cNvSpPr>
          <p:nvPr>
            <p:ph type="body" idx="1"/>
          </p:nvPr>
        </p:nvSpPr>
        <p:spPr>
          <a:xfrm>
            <a:off x="385763" y="3717032"/>
            <a:ext cx="8362950" cy="2663825"/>
          </a:xfrm>
        </p:spPr>
        <p:txBody>
          <a:bodyPr/>
          <a:lstStyle/>
          <a:p>
            <a:pPr eaLnBrk="1" hangingPunct="1">
              <a:buFont typeface="Wingdings" pitchFamily="2" charset="2"/>
              <a:buNone/>
            </a:pPr>
            <a:r>
              <a:rPr lang="en-US" altLang="zh-CN" dirty="0"/>
              <a:t>ST-506</a:t>
            </a:r>
            <a:r>
              <a:rPr lang="zh-CN" altLang="en-US" dirty="0"/>
              <a:t>：</a:t>
            </a:r>
          </a:p>
          <a:p>
            <a:pPr eaLnBrk="1" hangingPunct="1"/>
            <a:r>
              <a:rPr lang="en-US" altLang="zh-CN" sz="2400" dirty="0"/>
              <a:t>The first 5.25 inch hard disk drive.</a:t>
            </a:r>
          </a:p>
          <a:p>
            <a:pPr eaLnBrk="1" hangingPunct="1"/>
            <a:r>
              <a:rPr lang="en-US" altLang="zh-CN" sz="2400" dirty="0"/>
              <a:t>Introduced in 1980 by Seagate Technology (then Shugart Technology).</a:t>
            </a:r>
          </a:p>
          <a:p>
            <a:pPr eaLnBrk="1" hangingPunct="1"/>
            <a:r>
              <a:rPr lang="en-US" altLang="zh-CN" sz="2400" dirty="0"/>
              <a:t>It stored up to 5 megabytes after formatting.</a:t>
            </a:r>
          </a:p>
          <a:p>
            <a:pPr eaLnBrk="1" hangingPunct="1"/>
            <a:r>
              <a:rPr lang="en-US" altLang="zh-CN" sz="2400" dirty="0"/>
              <a:t>It used MFM encoding (already widely used in disk drives).</a:t>
            </a:r>
            <a:endParaRPr lang="zh-CN" altLang="en-US" sz="2400" dirty="0"/>
          </a:p>
        </p:txBody>
      </p:sp>
      <p:pic>
        <p:nvPicPr>
          <p:cNvPr id="31749" name="Picture 128"/>
          <p:cNvPicPr>
            <a:picLocks noChangeAspect="1" noChangeArrowheads="1"/>
          </p:cNvPicPr>
          <p:nvPr/>
        </p:nvPicPr>
        <p:blipFill>
          <a:blip r:embed="rId3" cstate="print"/>
          <a:srcRect/>
          <a:stretch>
            <a:fillRect/>
          </a:stretch>
        </p:blipFill>
        <p:spPr bwMode="auto">
          <a:xfrm>
            <a:off x="3707904" y="692696"/>
            <a:ext cx="4468813" cy="3344862"/>
          </a:xfrm>
          <a:prstGeom prst="rect">
            <a:avLst/>
          </a:prstGeom>
          <a:noFill/>
          <a:ln w="28575" algn="ctr">
            <a:noFill/>
            <a:miter lim="800000"/>
            <a:headEnd/>
            <a:tailEnd/>
          </a:ln>
        </p:spPr>
      </p:pic>
      <p:sp>
        <p:nvSpPr>
          <p:cNvPr id="31750" name="AutoShape 130">
            <a:hlinkClick r:id="" action="ppaction://hlinkshowjump?jump=lastslideviewed" highlightClick="1"/>
          </p:cNvPr>
          <p:cNvSpPr>
            <a:spLocks noChangeArrowheads="1"/>
          </p:cNvSpPr>
          <p:nvPr/>
        </p:nvSpPr>
        <p:spPr bwMode="auto">
          <a:xfrm>
            <a:off x="8532813" y="333375"/>
            <a:ext cx="431800" cy="431800"/>
          </a:xfrm>
          <a:prstGeom prst="actionButtonRetur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sp>
        <p:nvSpPr>
          <p:cNvPr id="3" name="标题 2">
            <a:extLst>
              <a:ext uri="{FF2B5EF4-FFF2-40B4-BE49-F238E27FC236}">
                <a16:creationId xmlns:a16="http://schemas.microsoft.com/office/drawing/2014/main" id="{2F736775-C8AF-4B86-980F-A6C19C7692B9}"/>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2.</a:t>
            </a:r>
            <a:r>
              <a:rPr lang="en-US" altLang="zh-CN" dirty="0"/>
              <a:t> </a:t>
            </a:r>
            <a:r>
              <a:rPr lang="zh-CN" altLang="en-US" dirty="0"/>
              <a:t>磁盘的</a:t>
            </a:r>
            <a:r>
              <a:rPr lang="zh-CN" altLang="en-US" dirty="0">
                <a:solidFill>
                  <a:srgbClr val="FF6600"/>
                </a:solidFill>
              </a:rPr>
              <a:t>数据记录格式</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zh-CN" dirty="0"/>
              <a:t>4.5  </a:t>
            </a:r>
            <a:r>
              <a:rPr lang="zh-CN" altLang="en-US" dirty="0"/>
              <a:t>外部存储器（辅助存储器）</a:t>
            </a:r>
          </a:p>
        </p:txBody>
      </p:sp>
      <p:sp>
        <p:nvSpPr>
          <p:cNvPr id="16388" name="Rectangle 3"/>
          <p:cNvSpPr>
            <a:spLocks noGrp="1" noChangeArrowheads="1"/>
          </p:cNvSpPr>
          <p:nvPr>
            <p:ph idx="1"/>
          </p:nvPr>
        </p:nvSpPr>
        <p:spPr>
          <a:xfrm>
            <a:off x="590550" y="765175"/>
            <a:ext cx="8229600" cy="5940425"/>
          </a:xfrm>
        </p:spPr>
        <p:txBody>
          <a:bodyPr/>
          <a:lstStyle/>
          <a:p>
            <a:pPr eaLnBrk="1" hangingPunct="1"/>
            <a:r>
              <a:rPr lang="zh-CN" altLang="en-US" dirty="0"/>
              <a:t>磁表面存储器</a:t>
            </a:r>
          </a:p>
          <a:p>
            <a:pPr lvl="1" eaLnBrk="1" hangingPunct="1"/>
            <a:r>
              <a:rPr lang="zh-CN" altLang="en-US" dirty="0"/>
              <a:t>磁记录原理、磁记录方式、性能评价</a:t>
            </a:r>
          </a:p>
          <a:p>
            <a:pPr lvl="1" eaLnBrk="1" hangingPunct="1"/>
            <a:r>
              <a:rPr lang="zh-CN" altLang="en-US" dirty="0"/>
              <a:t>磁盘存储器</a:t>
            </a:r>
          </a:p>
          <a:p>
            <a:pPr lvl="1" eaLnBrk="1" hangingPunct="1"/>
            <a:r>
              <a:rPr lang="zh-CN" altLang="en-US" dirty="0"/>
              <a:t>磁盘阵列</a:t>
            </a:r>
            <a:r>
              <a:rPr lang="en-US" altLang="zh-CN" dirty="0"/>
              <a:t>RAID</a:t>
            </a:r>
          </a:p>
          <a:p>
            <a:pPr lvl="1" eaLnBrk="1" hangingPunct="1"/>
            <a:r>
              <a:rPr lang="zh-CN" altLang="en-US" dirty="0"/>
              <a:t>磁带存储器</a:t>
            </a:r>
            <a:endParaRPr lang="en-US" altLang="zh-CN" dirty="0"/>
          </a:p>
          <a:p>
            <a:pPr eaLnBrk="1" hangingPunct="1"/>
            <a:r>
              <a:rPr lang="zh-CN" altLang="en-US" dirty="0"/>
              <a:t>固态硬盘</a:t>
            </a:r>
            <a:endParaRPr lang="en-US" altLang="zh-CN" dirty="0"/>
          </a:p>
          <a:p>
            <a:pPr eaLnBrk="1" hangingPunct="1"/>
            <a:r>
              <a:rPr lang="zh-CN" altLang="en-US" dirty="0"/>
              <a:t>光存储器</a:t>
            </a:r>
            <a:endParaRPr lang="en-US" altLang="zh-CN" dirty="0"/>
          </a:p>
          <a:p>
            <a:pPr eaLnBrk="1" hangingPunct="1"/>
            <a:r>
              <a:rPr lang="zh-CN" altLang="en-US" dirty="0"/>
              <a:t>移动存储设备</a:t>
            </a:r>
            <a:endParaRPr lang="en-US" altLang="zh-CN" dirty="0"/>
          </a:p>
          <a:p>
            <a:pPr lvl="1" eaLnBrk="1" hangingPunct="1"/>
            <a:r>
              <a:rPr lang="zh-CN" altLang="en-US" dirty="0"/>
              <a:t>移动硬盘</a:t>
            </a:r>
            <a:endParaRPr lang="en-US" altLang="zh-CN" dirty="0"/>
          </a:p>
          <a:p>
            <a:pPr lvl="1" eaLnBrk="1" hangingPunct="1"/>
            <a:r>
              <a:rPr lang="zh-CN" altLang="en-US" dirty="0"/>
              <a:t>闪存盘（</a:t>
            </a:r>
            <a:r>
              <a:rPr lang="en-US" altLang="zh-CN" dirty="0"/>
              <a:t>U</a:t>
            </a:r>
            <a:r>
              <a:rPr lang="zh-CN" altLang="en-US" dirty="0"/>
              <a:t>盘）</a:t>
            </a:r>
            <a:endParaRPr lang="en-US" altLang="zh-CN" dirty="0"/>
          </a:p>
        </p:txBody>
      </p:sp>
      <p:sp>
        <p:nvSpPr>
          <p:cNvPr id="16386" name="灯片编号占位符 4"/>
          <p:cNvSpPr>
            <a:spLocks noGrp="1"/>
          </p:cNvSpPr>
          <p:nvPr>
            <p:ph type="sldNum" sz="quarter" idx="11"/>
          </p:nvPr>
        </p:nvSpPr>
        <p:spPr>
          <a:noFill/>
        </p:spPr>
        <p:txBody>
          <a:bodyPr/>
          <a:lstStyle/>
          <a:p>
            <a:fld id="{E8FBE8CC-D755-4078-93A5-B651F051BB8A}" type="slidenum">
              <a:rPr lang="zh-CN" altLang="en-US" smtClean="0">
                <a:ea typeface="宋体" charset="-122"/>
              </a:rPr>
              <a:pPr/>
              <a:t>2</a:t>
            </a:fld>
            <a:endParaRPr lang="en-US" altLang="zh-CN">
              <a:ea typeface="宋体" charset="-122"/>
            </a:endParaRPr>
          </a:p>
        </p:txBody>
      </p:sp>
      <p:sp>
        <p:nvSpPr>
          <p:cNvPr id="3" name="箭头: 左右 2">
            <a:extLst>
              <a:ext uri="{FF2B5EF4-FFF2-40B4-BE49-F238E27FC236}">
                <a16:creationId xmlns:a16="http://schemas.microsoft.com/office/drawing/2014/main" id="{AB9325A0-6322-42C5-AC16-480B9A556100}"/>
              </a:ext>
            </a:extLst>
          </p:cNvPr>
          <p:cNvSpPr/>
          <p:nvPr/>
        </p:nvSpPr>
        <p:spPr bwMode="auto">
          <a:xfrm>
            <a:off x="5552283" y="4293096"/>
            <a:ext cx="647912" cy="379214"/>
          </a:xfrm>
          <a:prstGeom prst="leftRightArrow">
            <a:avLst/>
          </a:prstGeom>
          <a:solidFill>
            <a:srgbClr val="FFCCFF"/>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3" name="圆柱体 12">
            <a:extLst>
              <a:ext uri="{FF2B5EF4-FFF2-40B4-BE49-F238E27FC236}">
                <a16:creationId xmlns:a16="http://schemas.microsoft.com/office/drawing/2014/main" id="{27FACC0A-F464-499F-8759-956BD915914E}"/>
              </a:ext>
            </a:extLst>
          </p:cNvPr>
          <p:cNvSpPr/>
          <p:nvPr/>
        </p:nvSpPr>
        <p:spPr bwMode="auto">
          <a:xfrm>
            <a:off x="7730294" y="3814678"/>
            <a:ext cx="1079798" cy="1152128"/>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800" b="1" i="0" u="none" strike="noStrike" cap="none" normalizeH="0" baseline="0" dirty="0">
                <a:ln>
                  <a:noFill/>
                </a:ln>
                <a:solidFill>
                  <a:srgbClr val="FFFF00"/>
                </a:solidFill>
                <a:effectLst/>
                <a:latin typeface="黑体" panose="02010609060101010101" pitchFamily="49" charset="-122"/>
                <a:ea typeface="黑体" panose="02010609060101010101" pitchFamily="49" charset="-122"/>
              </a:rPr>
              <a:t>外存</a:t>
            </a:r>
          </a:p>
        </p:txBody>
      </p:sp>
      <p:pic>
        <p:nvPicPr>
          <p:cNvPr id="7" name="图形 6" descr="处理器">
            <a:extLst>
              <a:ext uri="{FF2B5EF4-FFF2-40B4-BE49-F238E27FC236}">
                <a16:creationId xmlns:a16="http://schemas.microsoft.com/office/drawing/2014/main" id="{8F1E04B3-DB38-411C-91F0-9AB4A80C9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51920" y="3564474"/>
            <a:ext cx="1836457" cy="1836457"/>
          </a:xfrm>
          <a:prstGeom prst="rect">
            <a:avLst/>
          </a:prstGeom>
        </p:spPr>
      </p:pic>
      <p:sp>
        <p:nvSpPr>
          <p:cNvPr id="14" name="矩形 13">
            <a:extLst>
              <a:ext uri="{FF2B5EF4-FFF2-40B4-BE49-F238E27FC236}">
                <a16:creationId xmlns:a16="http://schemas.microsoft.com/office/drawing/2014/main" id="{B10A4923-9790-4586-8814-FADBB7334EF0}"/>
              </a:ext>
            </a:extLst>
          </p:cNvPr>
          <p:cNvSpPr/>
          <p:nvPr/>
        </p:nvSpPr>
        <p:spPr>
          <a:xfrm>
            <a:off x="4435345" y="4299482"/>
            <a:ext cx="671979" cy="369332"/>
          </a:xfrm>
          <a:prstGeom prst="rect">
            <a:avLst/>
          </a:prstGeom>
        </p:spPr>
        <p:txBody>
          <a:bodyPr wrap="none">
            <a:spAutoFit/>
          </a:bodyPr>
          <a:lstStyle/>
          <a:p>
            <a:r>
              <a:rPr lang="zh-CN" altLang="en-US" sz="1800" dirty="0">
                <a:solidFill>
                  <a:srgbClr val="FFFF00"/>
                </a:solidFill>
                <a:latin typeface="+mj-lt"/>
              </a:rPr>
              <a:t>CPU</a:t>
            </a:r>
          </a:p>
        </p:txBody>
      </p:sp>
      <p:grpSp>
        <p:nvGrpSpPr>
          <p:cNvPr id="17" name="组合 16">
            <a:extLst>
              <a:ext uri="{FF2B5EF4-FFF2-40B4-BE49-F238E27FC236}">
                <a16:creationId xmlns:a16="http://schemas.microsoft.com/office/drawing/2014/main" id="{B2783108-89C4-4585-8B87-211381A53A70}"/>
              </a:ext>
            </a:extLst>
          </p:cNvPr>
          <p:cNvGrpSpPr/>
          <p:nvPr/>
        </p:nvGrpSpPr>
        <p:grpSpPr>
          <a:xfrm>
            <a:off x="6200195" y="3229793"/>
            <a:ext cx="864096" cy="2505817"/>
            <a:chOff x="5796136" y="3093011"/>
            <a:chExt cx="864096" cy="2505817"/>
          </a:xfrm>
        </p:grpSpPr>
        <p:sp>
          <p:nvSpPr>
            <p:cNvPr id="2" name="矩形 1">
              <a:extLst>
                <a:ext uri="{FF2B5EF4-FFF2-40B4-BE49-F238E27FC236}">
                  <a16:creationId xmlns:a16="http://schemas.microsoft.com/office/drawing/2014/main" id="{8196526A-5B31-46AA-90A0-60FD559383A7}"/>
                </a:ext>
              </a:extLst>
            </p:cNvPr>
            <p:cNvSpPr/>
            <p:nvPr/>
          </p:nvSpPr>
          <p:spPr bwMode="auto">
            <a:xfrm>
              <a:off x="5796136" y="3093011"/>
              <a:ext cx="864096" cy="2505816"/>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6" name="矩形 15">
              <a:extLst>
                <a:ext uri="{FF2B5EF4-FFF2-40B4-BE49-F238E27FC236}">
                  <a16:creationId xmlns:a16="http://schemas.microsoft.com/office/drawing/2014/main" id="{B66FB60C-FF1F-417A-85A0-FCEF8A34A2B5}"/>
                </a:ext>
              </a:extLst>
            </p:cNvPr>
            <p:cNvSpPr/>
            <p:nvPr/>
          </p:nvSpPr>
          <p:spPr>
            <a:xfrm rot="5400000">
              <a:off x="4979401" y="4115088"/>
              <a:ext cx="2505814" cy="461665"/>
            </a:xfrm>
            <a:prstGeom prst="rect">
              <a:avLst/>
            </a:prstGeom>
          </p:spPr>
          <p:txBody>
            <a:bodyPr wrap="none">
              <a:spAutoFit/>
            </a:bodyPr>
            <a:lstStyle/>
            <a:p>
              <a:r>
                <a:rPr lang="zh-CN" altLang="en-US" sz="2400" dirty="0">
                  <a:solidFill>
                    <a:schemeClr val="bg2"/>
                  </a:solidFill>
                  <a:latin typeface="黑体" panose="02010609060101010101" pitchFamily="49" charset="-122"/>
                  <a:ea typeface="黑体" panose="02010609060101010101" pitchFamily="49" charset="-122"/>
                </a:rPr>
                <a:t>外存接口/控制器</a:t>
              </a:r>
            </a:p>
          </p:txBody>
        </p:sp>
      </p:grpSp>
      <p:sp>
        <p:nvSpPr>
          <p:cNvPr id="21" name="箭头: 左右 20">
            <a:extLst>
              <a:ext uri="{FF2B5EF4-FFF2-40B4-BE49-F238E27FC236}">
                <a16:creationId xmlns:a16="http://schemas.microsoft.com/office/drawing/2014/main" id="{CF1E0D99-CB49-4A63-8987-CB97F0419923}"/>
              </a:ext>
            </a:extLst>
          </p:cNvPr>
          <p:cNvSpPr/>
          <p:nvPr/>
        </p:nvSpPr>
        <p:spPr bwMode="auto">
          <a:xfrm>
            <a:off x="7073836" y="4299482"/>
            <a:ext cx="647912" cy="379214"/>
          </a:xfrm>
          <a:prstGeom prst="leftRightArrow">
            <a:avLst/>
          </a:prstGeom>
          <a:solidFill>
            <a:srgbClr val="FFCCFF"/>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1"/>
          </p:nvPr>
        </p:nvSpPr>
        <p:spPr>
          <a:noFill/>
        </p:spPr>
        <p:txBody>
          <a:bodyPr/>
          <a:lstStyle/>
          <a:p>
            <a:fld id="{0812FEBF-BAA1-4C53-B09D-976ED48330FD}" type="slidenum">
              <a:rPr lang="zh-CN" altLang="en-US" smtClean="0">
                <a:ea typeface="宋体" charset="-122"/>
              </a:rPr>
              <a:pPr/>
              <a:t>20</a:t>
            </a:fld>
            <a:endParaRPr lang="en-US" altLang="zh-CN">
              <a:ea typeface="宋体" charset="-122"/>
            </a:endParaRPr>
          </a:p>
        </p:txBody>
      </p:sp>
      <p:sp>
        <p:nvSpPr>
          <p:cNvPr id="32772" name="Rectangle 3"/>
          <p:cNvSpPr>
            <a:spLocks noGrp="1" noChangeArrowheads="1"/>
          </p:cNvSpPr>
          <p:nvPr>
            <p:ph type="body" idx="1"/>
          </p:nvPr>
        </p:nvSpPr>
        <p:spPr>
          <a:xfrm>
            <a:off x="395288" y="1338263"/>
            <a:ext cx="8569325" cy="4970462"/>
          </a:xfrm>
        </p:spPr>
        <p:txBody>
          <a:bodyPr/>
          <a:lstStyle/>
          <a:p>
            <a:pPr eaLnBrk="1" hangingPunct="1">
              <a:spcBef>
                <a:spcPct val="10000"/>
              </a:spcBef>
            </a:pPr>
            <a:r>
              <a:rPr lang="zh-CN" altLang="en-US" dirty="0">
                <a:solidFill>
                  <a:srgbClr val="FF0000"/>
                </a:solidFill>
              </a:rPr>
              <a:t>道密度</a:t>
            </a:r>
            <a:r>
              <a:rPr lang="zh-CN" altLang="en-US" dirty="0"/>
              <a:t>：道</a:t>
            </a:r>
            <a:r>
              <a:rPr lang="en-US" altLang="zh-CN" dirty="0"/>
              <a:t>/mm</a:t>
            </a:r>
            <a:r>
              <a:rPr lang="zh-CN" altLang="en-US" dirty="0"/>
              <a:t>，道</a:t>
            </a:r>
            <a:r>
              <a:rPr lang="en-US" altLang="zh-CN" dirty="0"/>
              <a:t>/</a:t>
            </a:r>
            <a:r>
              <a:rPr lang="zh-CN" altLang="en-US" dirty="0"/>
              <a:t>英寸</a:t>
            </a:r>
          </a:p>
          <a:p>
            <a:pPr eaLnBrk="1" hangingPunct="1">
              <a:spcBef>
                <a:spcPct val="10000"/>
              </a:spcBef>
            </a:pPr>
            <a:r>
              <a:rPr lang="zh-CN" altLang="en-US" dirty="0">
                <a:solidFill>
                  <a:srgbClr val="CC0066"/>
                </a:solidFill>
              </a:rPr>
              <a:t>位密度</a:t>
            </a:r>
            <a:r>
              <a:rPr lang="zh-CN" altLang="en-US" dirty="0"/>
              <a:t>：</a:t>
            </a:r>
            <a:r>
              <a:rPr lang="en-US" altLang="zh-CN" dirty="0"/>
              <a:t>bit/mm</a:t>
            </a:r>
            <a:r>
              <a:rPr lang="zh-CN" altLang="en-US" dirty="0"/>
              <a:t>，</a:t>
            </a:r>
            <a:r>
              <a:rPr lang="en-US" altLang="zh-CN" dirty="0"/>
              <a:t>bit/</a:t>
            </a:r>
            <a:r>
              <a:rPr lang="zh-CN" altLang="en-US" dirty="0"/>
              <a:t>英寸，</a:t>
            </a:r>
            <a:br>
              <a:rPr lang="en-US" altLang="zh-CN" dirty="0"/>
            </a:br>
            <a:r>
              <a:rPr lang="zh-CN" altLang="en-US" dirty="0"/>
              <a:t>最靠近盘中心的磁道</a:t>
            </a:r>
          </a:p>
          <a:p>
            <a:pPr eaLnBrk="1" hangingPunct="1">
              <a:spcBef>
                <a:spcPct val="10000"/>
              </a:spcBef>
            </a:pPr>
            <a:r>
              <a:rPr lang="zh-CN" altLang="en-US" dirty="0"/>
              <a:t>存储容量</a:t>
            </a:r>
          </a:p>
          <a:p>
            <a:pPr lvl="1" eaLnBrk="1" hangingPunct="1">
              <a:spcBef>
                <a:spcPct val="10000"/>
              </a:spcBef>
            </a:pPr>
            <a:r>
              <a:rPr lang="zh-CN" altLang="en-US" dirty="0">
                <a:solidFill>
                  <a:srgbClr val="0000FF"/>
                </a:solidFill>
              </a:rPr>
              <a:t>非格式化容量</a:t>
            </a:r>
            <a:br>
              <a:rPr lang="zh-CN" altLang="en-US" dirty="0"/>
            </a:br>
            <a:r>
              <a:rPr lang="zh-CN" altLang="en-US" dirty="0"/>
              <a:t>＝位密度</a:t>
            </a:r>
            <a:r>
              <a:rPr lang="en-US" altLang="zh-CN" dirty="0"/>
              <a:t>×</a:t>
            </a:r>
            <a:r>
              <a:rPr lang="zh-CN" altLang="en-US" dirty="0"/>
              <a:t>内圈磁道周长</a:t>
            </a:r>
            <a:br>
              <a:rPr lang="zh-CN" altLang="en-US" dirty="0"/>
            </a:br>
            <a:r>
              <a:rPr lang="zh-CN" altLang="en-US" dirty="0"/>
              <a:t>    </a:t>
            </a:r>
            <a:r>
              <a:rPr lang="en-US" altLang="zh-CN" dirty="0"/>
              <a:t>×</a:t>
            </a:r>
            <a:r>
              <a:rPr lang="zh-CN" altLang="en-US" dirty="0"/>
              <a:t>每个记录面的磁道数</a:t>
            </a:r>
            <a:r>
              <a:rPr lang="en-US" altLang="zh-CN" dirty="0"/>
              <a:t>×</a:t>
            </a:r>
            <a:r>
              <a:rPr lang="zh-CN" altLang="en-US" dirty="0"/>
              <a:t>记录面数</a:t>
            </a:r>
          </a:p>
          <a:p>
            <a:pPr lvl="1" eaLnBrk="1" hangingPunct="1">
              <a:spcBef>
                <a:spcPct val="10000"/>
              </a:spcBef>
            </a:pPr>
            <a:r>
              <a:rPr lang="zh-CN" altLang="en-US" dirty="0">
                <a:solidFill>
                  <a:srgbClr val="0000FF"/>
                </a:solidFill>
              </a:rPr>
              <a:t>格式化容量</a:t>
            </a:r>
            <a:br>
              <a:rPr lang="zh-CN" altLang="en-US" dirty="0"/>
            </a:br>
            <a:r>
              <a:rPr lang="zh-CN" altLang="en-US" dirty="0"/>
              <a:t>＝每个扇区的字节数</a:t>
            </a:r>
            <a:r>
              <a:rPr lang="en-US" altLang="zh-CN" dirty="0"/>
              <a:t>×</a:t>
            </a:r>
            <a:r>
              <a:rPr lang="zh-CN" altLang="en-US" dirty="0"/>
              <a:t>每道的扇区数</a:t>
            </a:r>
            <a:br>
              <a:rPr lang="zh-CN" altLang="en-US" dirty="0"/>
            </a:br>
            <a:r>
              <a:rPr lang="zh-CN" altLang="en-US" dirty="0"/>
              <a:t>    </a:t>
            </a:r>
            <a:r>
              <a:rPr lang="en-US" altLang="zh-CN" dirty="0"/>
              <a:t>×</a:t>
            </a:r>
            <a:r>
              <a:rPr lang="zh-CN" altLang="en-US" dirty="0"/>
              <a:t>每个记录面的磁道数</a:t>
            </a:r>
            <a:r>
              <a:rPr lang="en-US" altLang="zh-CN" dirty="0"/>
              <a:t>×</a:t>
            </a:r>
            <a:r>
              <a:rPr lang="zh-CN" altLang="en-US" dirty="0"/>
              <a:t>记录面数</a:t>
            </a:r>
          </a:p>
          <a:p>
            <a:pPr eaLnBrk="1" hangingPunct="1">
              <a:spcBef>
                <a:spcPct val="10000"/>
              </a:spcBef>
            </a:pPr>
            <a:endParaRPr lang="en-US" altLang="zh-CN" dirty="0"/>
          </a:p>
        </p:txBody>
      </p:sp>
      <p:grpSp>
        <p:nvGrpSpPr>
          <p:cNvPr id="40" name="组合 39"/>
          <p:cNvGrpSpPr>
            <a:grpSpLocks noChangeAspect="1"/>
          </p:cNvGrpSpPr>
          <p:nvPr/>
        </p:nvGrpSpPr>
        <p:grpSpPr>
          <a:xfrm>
            <a:off x="5580112" y="836712"/>
            <a:ext cx="3240360" cy="3240360"/>
            <a:chOff x="5004048" y="2276872"/>
            <a:chExt cx="3456384" cy="3456384"/>
          </a:xfrm>
        </p:grpSpPr>
        <p:sp>
          <p:nvSpPr>
            <p:cNvPr id="6" name="椭圆 5"/>
            <p:cNvSpPr>
              <a:spLocks noChangeAspect="1"/>
            </p:cNvSpPr>
            <p:nvPr/>
          </p:nvSpPr>
          <p:spPr bwMode="auto">
            <a:xfrm>
              <a:off x="5148064" y="2348880"/>
              <a:ext cx="3312368" cy="331236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7" name="椭圆 6"/>
            <p:cNvSpPr>
              <a:spLocks noChangeAspect="1"/>
            </p:cNvSpPr>
            <p:nvPr/>
          </p:nvSpPr>
          <p:spPr bwMode="auto">
            <a:xfrm>
              <a:off x="5292080" y="2492896"/>
              <a:ext cx="3024336" cy="302433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8" name="椭圆 7"/>
            <p:cNvSpPr>
              <a:spLocks noChangeAspect="1"/>
            </p:cNvSpPr>
            <p:nvPr/>
          </p:nvSpPr>
          <p:spPr bwMode="auto">
            <a:xfrm>
              <a:off x="5436096" y="2636912"/>
              <a:ext cx="2736304" cy="273630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9" name="椭圆 8"/>
            <p:cNvSpPr>
              <a:spLocks noChangeAspect="1"/>
            </p:cNvSpPr>
            <p:nvPr/>
          </p:nvSpPr>
          <p:spPr bwMode="auto">
            <a:xfrm>
              <a:off x="5580112" y="2780928"/>
              <a:ext cx="2448272" cy="244827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p:cNvSpPr>
              <a:spLocks noChangeAspect="1"/>
            </p:cNvSpPr>
            <p:nvPr/>
          </p:nvSpPr>
          <p:spPr bwMode="auto">
            <a:xfrm>
              <a:off x="5724128" y="2924944"/>
              <a:ext cx="2160240" cy="2160240"/>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1" name="椭圆 10"/>
            <p:cNvSpPr>
              <a:spLocks noChangeAspect="1"/>
            </p:cNvSpPr>
            <p:nvPr/>
          </p:nvSpPr>
          <p:spPr bwMode="auto">
            <a:xfrm>
              <a:off x="5868144" y="3068960"/>
              <a:ext cx="1872208" cy="187220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2" name="椭圆 11"/>
            <p:cNvSpPr>
              <a:spLocks noChangeAspect="1"/>
            </p:cNvSpPr>
            <p:nvPr/>
          </p:nvSpPr>
          <p:spPr bwMode="auto">
            <a:xfrm>
              <a:off x="6012160" y="3212976"/>
              <a:ext cx="1584176" cy="158417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15" name="直接连接符 14"/>
            <p:cNvCxnSpPr/>
            <p:nvPr/>
          </p:nvCxnSpPr>
          <p:spPr bwMode="auto">
            <a:xfrm rot="5400000" flipH="1" flipV="1">
              <a:off x="6660231" y="2780929"/>
              <a:ext cx="1368154" cy="108012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6" name="直接连接符 15"/>
            <p:cNvCxnSpPr/>
            <p:nvPr/>
          </p:nvCxnSpPr>
          <p:spPr bwMode="auto">
            <a:xfrm flipV="1">
              <a:off x="6804248" y="3645024"/>
              <a:ext cx="1656184" cy="36004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7" name="直接连接符 16"/>
            <p:cNvCxnSpPr/>
            <p:nvPr/>
          </p:nvCxnSpPr>
          <p:spPr bwMode="auto">
            <a:xfrm>
              <a:off x="6804248" y="4005064"/>
              <a:ext cx="1512168" cy="72008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8" name="直接连接符 17"/>
            <p:cNvCxnSpPr/>
            <p:nvPr/>
          </p:nvCxnSpPr>
          <p:spPr bwMode="auto">
            <a:xfrm rot="16200000" flipH="1">
              <a:off x="6480212" y="4329100"/>
              <a:ext cx="1512168" cy="864096"/>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9" name="直接连接符 18"/>
            <p:cNvCxnSpPr/>
            <p:nvPr/>
          </p:nvCxnSpPr>
          <p:spPr bwMode="auto">
            <a:xfrm rot="5400000">
              <a:off x="5868144" y="4797152"/>
              <a:ext cx="1728192" cy="144016"/>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0" name="直接连接符 19"/>
            <p:cNvCxnSpPr/>
            <p:nvPr/>
          </p:nvCxnSpPr>
          <p:spPr bwMode="auto">
            <a:xfrm rot="5400000">
              <a:off x="5580113" y="4005063"/>
              <a:ext cx="1224137" cy="1224137"/>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1" name="直接连接符 20"/>
            <p:cNvCxnSpPr/>
            <p:nvPr/>
          </p:nvCxnSpPr>
          <p:spPr bwMode="auto">
            <a:xfrm rot="10800000">
              <a:off x="5004048" y="4005064"/>
              <a:ext cx="1800202"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2" name="直接连接符 21"/>
            <p:cNvCxnSpPr/>
            <p:nvPr/>
          </p:nvCxnSpPr>
          <p:spPr bwMode="auto">
            <a:xfrm rot="10800000">
              <a:off x="5580112" y="2780929"/>
              <a:ext cx="1224138" cy="1224137"/>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3" name="直接连接符 22"/>
            <p:cNvCxnSpPr/>
            <p:nvPr/>
          </p:nvCxnSpPr>
          <p:spPr bwMode="auto">
            <a:xfrm rot="5400000" flipH="1" flipV="1">
              <a:off x="5940152" y="3140968"/>
              <a:ext cx="1728192"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sp>
          <p:nvSpPr>
            <p:cNvPr id="24" name="椭圆 23"/>
            <p:cNvSpPr>
              <a:spLocks noChangeAspect="1"/>
            </p:cNvSpPr>
            <p:nvPr/>
          </p:nvSpPr>
          <p:spPr bwMode="auto">
            <a:xfrm>
              <a:off x="6372200" y="3573016"/>
              <a:ext cx="864096" cy="864096"/>
            </a:xfrm>
            <a:prstGeom prst="ellips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sp>
        <p:nvSpPr>
          <p:cNvPr id="2" name="动作按钮: 信息 1">
            <a:hlinkClick r:id="rId2" action="ppaction://hlinksldjump" highlightClick="1"/>
          </p:cNvPr>
          <p:cNvSpPr/>
          <p:nvPr/>
        </p:nvSpPr>
        <p:spPr bwMode="auto">
          <a:xfrm>
            <a:off x="8316255" y="296651"/>
            <a:ext cx="504056" cy="540061"/>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25" name="弧形 24"/>
          <p:cNvSpPr>
            <a:spLocks noChangeAspect="1"/>
          </p:cNvSpPr>
          <p:nvPr/>
        </p:nvSpPr>
        <p:spPr bwMode="auto">
          <a:xfrm>
            <a:off x="6527192" y="1723626"/>
            <a:ext cx="1489473" cy="1489473"/>
          </a:xfrm>
          <a:prstGeom prst="arc">
            <a:avLst>
              <a:gd name="adj1" fmla="val 8288408"/>
              <a:gd name="adj2" fmla="val 10877175"/>
            </a:avLst>
          </a:prstGeom>
          <a:noFill/>
          <a:ln w="28575" cap="flat" cmpd="sng" algn="ctr">
            <a:solidFill>
              <a:srgbClr val="FF0066"/>
            </a:solidFill>
            <a:prstDash val="solid"/>
            <a:round/>
            <a:headEnd type="triangle" w="med" len="lg"/>
            <a:tailEnd type="triangl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4" name="直接连接符 3"/>
          <p:cNvCxnSpPr/>
          <p:nvPr/>
        </p:nvCxnSpPr>
        <p:spPr bwMode="auto">
          <a:xfrm flipH="1" flipV="1">
            <a:off x="6119249" y="1308341"/>
            <a:ext cx="675998" cy="675998"/>
          </a:xfrm>
          <a:prstGeom prst="line">
            <a:avLst/>
          </a:prstGeom>
          <a:noFill/>
          <a:ln w="28575" cap="flat" cmpd="sng" algn="ctr">
            <a:solidFill>
              <a:srgbClr val="FF0000"/>
            </a:solidFill>
            <a:prstDash val="solid"/>
            <a:round/>
            <a:headEnd type="triangle" w="med" len="lg"/>
            <a:tailEnd type="triangle" w="med" len="lg"/>
          </a:ln>
          <a:effectLst/>
        </p:spPr>
      </p:cxnSp>
      <p:sp>
        <p:nvSpPr>
          <p:cNvPr id="14" name="标题 13">
            <a:extLst>
              <a:ext uri="{FF2B5EF4-FFF2-40B4-BE49-F238E27FC236}">
                <a16:creationId xmlns:a16="http://schemas.microsoft.com/office/drawing/2014/main" id="{1AC05969-3A6A-452A-BF1E-86020C8655DD}"/>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up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Righ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589240"/>
            <a:ext cx="8362950" cy="648048"/>
          </a:xfrm>
        </p:spPr>
        <p:txBody>
          <a:bodyPr/>
          <a:lstStyle/>
          <a:p>
            <a:pPr marL="0" indent="0" algn="ctr">
              <a:buNone/>
            </a:pPr>
            <a:r>
              <a:rPr lang="zh-CN" altLang="en-US" dirty="0"/>
              <a:t>分区位记录（</a:t>
            </a:r>
            <a:r>
              <a:rPr lang="en-US" altLang="zh-CN" dirty="0"/>
              <a:t>Zoned Bit Recording</a:t>
            </a:r>
            <a:r>
              <a:rPr lang="zh-CN" altLang="en-US" dirty="0"/>
              <a:t>）</a:t>
            </a:r>
          </a:p>
        </p:txBody>
      </p:sp>
      <p:sp>
        <p:nvSpPr>
          <p:cNvPr id="4" name="灯片编号占位符 3"/>
          <p:cNvSpPr>
            <a:spLocks noGrp="1"/>
          </p:cNvSpPr>
          <p:nvPr>
            <p:ph type="sldNum" sz="quarter" idx="11"/>
          </p:nvPr>
        </p:nvSpPr>
        <p:spPr/>
        <p:txBody>
          <a:bodyPr/>
          <a:lstStyle/>
          <a:p>
            <a:pPr>
              <a:defRPr/>
            </a:pPr>
            <a:fld id="{5A4776B4-6B37-432D-ACB1-1F20CC580D08}" type="slidenum">
              <a:rPr lang="zh-CN" altLang="en-US" smtClean="0"/>
              <a:pPr>
                <a:defRPr/>
              </a:pPr>
              <a:t>21</a:t>
            </a:fld>
            <a:endParaRPr lang="en-US" altLang="zh-CN"/>
          </a:p>
        </p:txBody>
      </p:sp>
      <p:sp>
        <p:nvSpPr>
          <p:cNvPr id="23" name="Text Box 3"/>
          <p:cNvSpPr txBox="1">
            <a:spLocks noChangeArrowheads="1"/>
          </p:cNvSpPr>
          <p:nvPr/>
        </p:nvSpPr>
        <p:spPr bwMode="auto">
          <a:xfrm>
            <a:off x="1046163" y="4816699"/>
            <a:ext cx="23256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003580"/>
              </a:buClr>
              <a:buFont typeface="Wingdings" panose="05000000000000000000" pitchFamily="2" charset="2"/>
              <a:buNone/>
            </a:pPr>
            <a:r>
              <a:rPr lang="en-US" altLang="zh-CN" sz="1600">
                <a:solidFill>
                  <a:srgbClr val="3A7A77"/>
                </a:solidFill>
                <a:ea typeface="宋体" panose="02010600030101010101" pitchFamily="2" charset="-122"/>
              </a:rPr>
              <a:t>Platter Without Zones</a:t>
            </a:r>
          </a:p>
        </p:txBody>
      </p:sp>
      <p:pic>
        <p:nvPicPr>
          <p:cNvPr id="24" name="Picture 4" descr="pl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1327374"/>
            <a:ext cx="3138487" cy="312737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5"/>
          <p:cNvGrpSpPr>
            <a:grpSpLocks/>
          </p:cNvGrpSpPr>
          <p:nvPr/>
        </p:nvGrpSpPr>
        <p:grpSpPr bwMode="auto">
          <a:xfrm>
            <a:off x="2952750" y="1195611"/>
            <a:ext cx="1023938" cy="447675"/>
            <a:chOff x="1860" y="1062"/>
            <a:chExt cx="645" cy="282"/>
          </a:xfrm>
        </p:grpSpPr>
        <p:sp>
          <p:nvSpPr>
            <p:cNvPr id="26" name="Line 6"/>
            <p:cNvSpPr>
              <a:spLocks noChangeShapeType="1"/>
            </p:cNvSpPr>
            <p:nvPr/>
          </p:nvSpPr>
          <p:spPr bwMode="auto">
            <a:xfrm flipH="1">
              <a:off x="1860" y="1062"/>
              <a:ext cx="204" cy="282"/>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sp>
          <p:nvSpPr>
            <p:cNvPr id="27" name="Line 7"/>
            <p:cNvSpPr>
              <a:spLocks noChangeShapeType="1"/>
            </p:cNvSpPr>
            <p:nvPr/>
          </p:nvSpPr>
          <p:spPr bwMode="auto">
            <a:xfrm>
              <a:off x="2058" y="1062"/>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grpSp>
      <p:sp>
        <p:nvSpPr>
          <p:cNvPr id="28" name="Text Box 8"/>
          <p:cNvSpPr txBox="1">
            <a:spLocks noChangeArrowheads="1"/>
          </p:cNvSpPr>
          <p:nvPr/>
        </p:nvSpPr>
        <p:spPr bwMode="auto">
          <a:xfrm>
            <a:off x="3879850" y="1052736"/>
            <a:ext cx="1009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buClr>
                <a:srgbClr val="003580"/>
              </a:buClr>
              <a:buFont typeface="Wingdings" panose="05000000000000000000" pitchFamily="2" charset="2"/>
              <a:buNone/>
            </a:pPr>
            <a:r>
              <a:rPr lang="en-US" altLang="zh-CN" sz="1800" b="0">
                <a:solidFill>
                  <a:srgbClr val="080808"/>
                </a:solidFill>
                <a:ea typeface="宋体" panose="02010600030101010101" pitchFamily="2" charset="-122"/>
              </a:rPr>
              <a:t>Sector</a:t>
            </a:r>
          </a:p>
        </p:txBody>
      </p:sp>
      <p:sp>
        <p:nvSpPr>
          <p:cNvPr id="29" name="Text Box 9"/>
          <p:cNvSpPr txBox="1">
            <a:spLocks noChangeArrowheads="1"/>
          </p:cNvSpPr>
          <p:nvPr/>
        </p:nvSpPr>
        <p:spPr bwMode="auto">
          <a:xfrm>
            <a:off x="3876675" y="4186461"/>
            <a:ext cx="1009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buClr>
                <a:srgbClr val="003580"/>
              </a:buClr>
              <a:buFont typeface="Wingdings" panose="05000000000000000000" pitchFamily="2" charset="2"/>
              <a:buNone/>
            </a:pPr>
            <a:r>
              <a:rPr lang="en-US" altLang="zh-CN" sz="1800" b="0">
                <a:solidFill>
                  <a:srgbClr val="080808"/>
                </a:solidFill>
                <a:ea typeface="宋体" panose="02010600030101010101" pitchFamily="2" charset="-122"/>
              </a:rPr>
              <a:t>Track</a:t>
            </a:r>
          </a:p>
        </p:txBody>
      </p:sp>
      <p:grpSp>
        <p:nvGrpSpPr>
          <p:cNvPr id="30" name="Group 10"/>
          <p:cNvGrpSpPr>
            <a:grpSpLocks/>
          </p:cNvGrpSpPr>
          <p:nvPr/>
        </p:nvGrpSpPr>
        <p:grpSpPr bwMode="auto">
          <a:xfrm>
            <a:off x="2781300" y="3729261"/>
            <a:ext cx="1252538" cy="608013"/>
            <a:chOff x="1734" y="2658"/>
            <a:chExt cx="789" cy="383"/>
          </a:xfrm>
        </p:grpSpPr>
        <p:sp>
          <p:nvSpPr>
            <p:cNvPr id="31" name="Line 11"/>
            <p:cNvSpPr>
              <a:spLocks noChangeShapeType="1"/>
            </p:cNvSpPr>
            <p:nvPr/>
          </p:nvSpPr>
          <p:spPr bwMode="auto">
            <a:xfrm flipH="1" flipV="1">
              <a:off x="1734" y="2658"/>
              <a:ext cx="336" cy="383"/>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sp>
          <p:nvSpPr>
            <p:cNvPr id="32" name="Line 12"/>
            <p:cNvSpPr>
              <a:spLocks noChangeShapeType="1"/>
            </p:cNvSpPr>
            <p:nvPr/>
          </p:nvSpPr>
          <p:spPr bwMode="auto">
            <a:xfrm>
              <a:off x="2076" y="3036"/>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grpSp>
      <p:sp>
        <p:nvSpPr>
          <p:cNvPr id="33" name="Text Box 13"/>
          <p:cNvSpPr txBox="1">
            <a:spLocks noChangeArrowheads="1"/>
          </p:cNvSpPr>
          <p:nvPr/>
        </p:nvSpPr>
        <p:spPr bwMode="auto">
          <a:xfrm>
            <a:off x="5629275" y="4816699"/>
            <a:ext cx="19351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003580"/>
              </a:buClr>
              <a:buFont typeface="Wingdings" panose="05000000000000000000" pitchFamily="2" charset="2"/>
              <a:buNone/>
            </a:pPr>
            <a:r>
              <a:rPr lang="en-US" altLang="zh-CN" sz="1600">
                <a:solidFill>
                  <a:srgbClr val="3A7A77"/>
                </a:solidFill>
                <a:ea typeface="宋体" panose="02010600030101010101" pitchFamily="2" charset="-122"/>
              </a:rPr>
              <a:t>Platter With Zones</a:t>
            </a:r>
          </a:p>
        </p:txBody>
      </p:sp>
      <p:pic>
        <p:nvPicPr>
          <p:cNvPr id="34" name="Picture 14" descr="Zon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333724"/>
            <a:ext cx="3094038" cy="30940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15"/>
          <p:cNvGrpSpPr>
            <a:grpSpLocks/>
          </p:cNvGrpSpPr>
          <p:nvPr/>
        </p:nvGrpSpPr>
        <p:grpSpPr bwMode="auto">
          <a:xfrm flipH="1">
            <a:off x="4779963" y="1187674"/>
            <a:ext cx="1109662" cy="447675"/>
            <a:chOff x="1860" y="1062"/>
            <a:chExt cx="645" cy="282"/>
          </a:xfrm>
        </p:grpSpPr>
        <p:sp>
          <p:nvSpPr>
            <p:cNvPr id="36" name="Line 16"/>
            <p:cNvSpPr>
              <a:spLocks noChangeShapeType="1"/>
            </p:cNvSpPr>
            <p:nvPr/>
          </p:nvSpPr>
          <p:spPr bwMode="auto">
            <a:xfrm flipH="1">
              <a:off x="1860" y="1062"/>
              <a:ext cx="204" cy="282"/>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sp>
          <p:nvSpPr>
            <p:cNvPr id="37" name="Line 17"/>
            <p:cNvSpPr>
              <a:spLocks noChangeShapeType="1"/>
            </p:cNvSpPr>
            <p:nvPr/>
          </p:nvSpPr>
          <p:spPr bwMode="auto">
            <a:xfrm>
              <a:off x="2058" y="1062"/>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grpSp>
      <p:grpSp>
        <p:nvGrpSpPr>
          <p:cNvPr id="38" name="Group 18"/>
          <p:cNvGrpSpPr>
            <a:grpSpLocks/>
          </p:cNvGrpSpPr>
          <p:nvPr/>
        </p:nvGrpSpPr>
        <p:grpSpPr bwMode="auto">
          <a:xfrm flipH="1">
            <a:off x="4781550" y="3729261"/>
            <a:ext cx="1084263" cy="608013"/>
            <a:chOff x="1734" y="2658"/>
            <a:chExt cx="789" cy="383"/>
          </a:xfrm>
        </p:grpSpPr>
        <p:sp>
          <p:nvSpPr>
            <p:cNvPr id="39" name="Line 19"/>
            <p:cNvSpPr>
              <a:spLocks noChangeShapeType="1"/>
            </p:cNvSpPr>
            <p:nvPr/>
          </p:nvSpPr>
          <p:spPr bwMode="auto">
            <a:xfrm flipH="1" flipV="1">
              <a:off x="1734" y="2658"/>
              <a:ext cx="336" cy="383"/>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sp>
          <p:nvSpPr>
            <p:cNvPr id="40" name="Line 20"/>
            <p:cNvSpPr>
              <a:spLocks noChangeShapeType="1"/>
            </p:cNvSpPr>
            <p:nvPr/>
          </p:nvSpPr>
          <p:spPr bwMode="auto">
            <a:xfrm>
              <a:off x="2076" y="3036"/>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a:solidFill>
                  <a:srgbClr val="003580"/>
                </a:solidFill>
                <a:latin typeface="Arial" panose="020B0604020202020204" pitchFamily="34" charset="0"/>
                <a:ea typeface="+mn-ea"/>
                <a:cs typeface="Arial" panose="020B0604020202020204" pitchFamily="34" charset="0"/>
              </a:endParaRPr>
            </a:p>
          </p:txBody>
        </p:sp>
      </p:grpSp>
      <p:sp>
        <p:nvSpPr>
          <p:cNvPr id="41" name="动作按钮: 上一张 40">
            <a:hlinkClick r:id="" action="ppaction://hlinkshowjump?jump=lastslideviewed" highlightClick="1"/>
          </p:cNvPr>
          <p:cNvSpPr/>
          <p:nvPr/>
        </p:nvSpPr>
        <p:spPr bwMode="auto">
          <a:xfrm>
            <a:off x="8316416" y="332656"/>
            <a:ext cx="504056"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6" name="标题 5">
            <a:extLst>
              <a:ext uri="{FF2B5EF4-FFF2-40B4-BE49-F238E27FC236}">
                <a16:creationId xmlns:a16="http://schemas.microsoft.com/office/drawing/2014/main" id="{0AB98223-F01D-4234-8A25-B9AF7407A736}"/>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Tree>
    <p:extLst>
      <p:ext uri="{BB962C8B-B14F-4D97-AF65-F5344CB8AC3E}">
        <p14:creationId xmlns:p14="http://schemas.microsoft.com/office/powerpoint/2010/main" val="48236832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p:spPr>
        <p:txBody>
          <a:bodyPr/>
          <a:lstStyle/>
          <a:p>
            <a:fld id="{DFE27F18-6896-4821-98E8-3F8ABFA4EFC9}" type="slidenum">
              <a:rPr lang="zh-CN" altLang="en-US" smtClean="0">
                <a:ea typeface="宋体" charset="-122"/>
              </a:rPr>
              <a:pPr/>
              <a:t>22</a:t>
            </a:fld>
            <a:endParaRPr lang="en-US" altLang="zh-CN">
              <a:ea typeface="宋体" charset="-122"/>
            </a:endParaRPr>
          </a:p>
        </p:txBody>
      </p:sp>
      <p:sp>
        <p:nvSpPr>
          <p:cNvPr id="33796" name="Rectangle 3"/>
          <p:cNvSpPr>
            <a:spLocks noGrp="1" noChangeArrowheads="1"/>
          </p:cNvSpPr>
          <p:nvPr>
            <p:ph type="body" idx="1"/>
          </p:nvPr>
        </p:nvSpPr>
        <p:spPr>
          <a:xfrm>
            <a:off x="395288" y="836712"/>
            <a:ext cx="8569325" cy="5688013"/>
          </a:xfrm>
        </p:spPr>
        <p:txBody>
          <a:bodyPr/>
          <a:lstStyle/>
          <a:p>
            <a:pPr eaLnBrk="1" hangingPunct="1">
              <a:spcBef>
                <a:spcPct val="10000"/>
              </a:spcBef>
            </a:pPr>
            <a:r>
              <a:rPr lang="zh-CN" altLang="en-US" dirty="0">
                <a:solidFill>
                  <a:srgbClr val="CC0066"/>
                </a:solidFill>
              </a:rPr>
              <a:t>平均访问时间</a:t>
            </a:r>
            <a:br>
              <a:rPr lang="zh-CN" altLang="en-US" dirty="0"/>
            </a:br>
            <a:r>
              <a:rPr lang="zh-CN" altLang="en-US" dirty="0"/>
              <a:t>＝平均</a:t>
            </a:r>
            <a:r>
              <a:rPr lang="zh-CN" altLang="en-US" dirty="0">
                <a:solidFill>
                  <a:srgbClr val="0000FF"/>
                </a:solidFill>
              </a:rPr>
              <a:t>寻道时间</a:t>
            </a:r>
            <a:r>
              <a:rPr lang="zh-CN" altLang="en-US" dirty="0"/>
              <a:t>＋平均</a:t>
            </a:r>
            <a:r>
              <a:rPr lang="zh-CN" altLang="en-US" dirty="0">
                <a:solidFill>
                  <a:srgbClr val="0000FF"/>
                </a:solidFill>
              </a:rPr>
              <a:t>等待时间</a:t>
            </a:r>
            <a:r>
              <a:rPr lang="zh-CN" altLang="en-US" dirty="0"/>
              <a:t>＋</a:t>
            </a:r>
            <a:r>
              <a:rPr lang="zh-CN" altLang="en-US" dirty="0">
                <a:solidFill>
                  <a:srgbClr val="008000"/>
                </a:solidFill>
              </a:rPr>
              <a:t>数据传输</a:t>
            </a:r>
            <a:r>
              <a:rPr lang="zh-CN" altLang="en-US" dirty="0"/>
              <a:t>时间</a:t>
            </a:r>
          </a:p>
          <a:p>
            <a:pPr lvl="1" eaLnBrk="1" hangingPunct="1">
              <a:spcBef>
                <a:spcPct val="10000"/>
              </a:spcBef>
            </a:pPr>
            <a:r>
              <a:rPr lang="zh-CN" altLang="en-US" dirty="0">
                <a:solidFill>
                  <a:srgbClr val="0000FF"/>
                </a:solidFill>
              </a:rPr>
              <a:t>寻道时间</a:t>
            </a:r>
            <a:r>
              <a:rPr lang="zh-CN" altLang="en-US" dirty="0"/>
              <a:t>：磁头移动到目标磁道</a:t>
            </a:r>
            <a:r>
              <a:rPr lang="en-US" altLang="zh-CN" dirty="0">
                <a:latin typeface="宋体" charset="-122"/>
              </a:rPr>
              <a:t>(</a:t>
            </a:r>
            <a:r>
              <a:rPr lang="zh-CN" altLang="en-US" dirty="0"/>
              <a:t>或柱面</a:t>
            </a:r>
            <a:r>
              <a:rPr lang="en-US" altLang="zh-CN" dirty="0">
                <a:latin typeface="宋体" charset="-122"/>
              </a:rPr>
              <a:t>)</a:t>
            </a:r>
            <a:r>
              <a:rPr lang="zh-CN" altLang="en-US" dirty="0"/>
              <a:t>所需要的时间，一般几</a:t>
            </a:r>
            <a:r>
              <a:rPr lang="en-US" altLang="zh-CN" dirty="0" err="1"/>
              <a:t>ms</a:t>
            </a:r>
            <a:r>
              <a:rPr lang="zh-CN" altLang="en-US" dirty="0"/>
              <a:t>～</a:t>
            </a:r>
            <a:r>
              <a:rPr lang="en-US" altLang="zh-CN" dirty="0"/>
              <a:t>10ms</a:t>
            </a:r>
            <a:r>
              <a:rPr lang="zh-CN" altLang="en-US" dirty="0"/>
              <a:t>。</a:t>
            </a:r>
          </a:p>
          <a:p>
            <a:pPr lvl="1" eaLnBrk="1" hangingPunct="1">
              <a:spcBef>
                <a:spcPct val="10000"/>
              </a:spcBef>
            </a:pPr>
            <a:r>
              <a:rPr lang="zh-CN" altLang="en-US" dirty="0">
                <a:solidFill>
                  <a:srgbClr val="0000FF"/>
                </a:solidFill>
              </a:rPr>
              <a:t>等待时间</a:t>
            </a:r>
            <a:r>
              <a:rPr lang="zh-CN" altLang="en-US" dirty="0"/>
              <a:t>：待读写的扇区旋转到磁头下方所用的时间，一般选用</a:t>
            </a:r>
            <a:r>
              <a:rPr lang="zh-CN" altLang="en-US" dirty="0">
                <a:solidFill>
                  <a:srgbClr val="FF0000"/>
                </a:solidFill>
              </a:rPr>
              <a:t>磁盘旋转一周所用时间的一半</a:t>
            </a:r>
            <a:r>
              <a:rPr lang="zh-CN" altLang="en-US" dirty="0"/>
              <a:t>作为平均等待时间，在</a:t>
            </a:r>
            <a:r>
              <a:rPr lang="en-US" altLang="zh-CN" dirty="0"/>
              <a:t>1ms</a:t>
            </a:r>
            <a:r>
              <a:rPr lang="zh-CN" altLang="en-US" dirty="0"/>
              <a:t>～</a:t>
            </a:r>
            <a:r>
              <a:rPr lang="en-US" altLang="zh-CN" dirty="0"/>
              <a:t>6ms</a:t>
            </a:r>
            <a:r>
              <a:rPr lang="zh-CN" altLang="en-US" dirty="0"/>
              <a:t>之间。</a:t>
            </a:r>
          </a:p>
          <a:p>
            <a:pPr eaLnBrk="1" hangingPunct="1">
              <a:spcBef>
                <a:spcPct val="10000"/>
              </a:spcBef>
            </a:pPr>
            <a:r>
              <a:rPr lang="zh-CN" altLang="en-US" dirty="0">
                <a:solidFill>
                  <a:srgbClr val="CC0066"/>
                </a:solidFill>
              </a:rPr>
              <a:t>转速</a:t>
            </a:r>
            <a:r>
              <a:rPr lang="zh-CN" altLang="en-US" dirty="0"/>
              <a:t>：</a:t>
            </a:r>
            <a:r>
              <a:rPr lang="en-US" altLang="zh-CN" dirty="0"/>
              <a:t>RPM</a:t>
            </a:r>
            <a:r>
              <a:rPr lang="zh-CN" altLang="en-US" dirty="0"/>
              <a:t>（转</a:t>
            </a:r>
            <a:r>
              <a:rPr lang="en-US" altLang="zh-CN" dirty="0"/>
              <a:t>/</a:t>
            </a:r>
            <a:r>
              <a:rPr lang="zh-CN" altLang="en-US" dirty="0"/>
              <a:t>分钟）</a:t>
            </a:r>
            <a:br>
              <a:rPr lang="zh-CN" altLang="en-US" dirty="0"/>
            </a:br>
            <a:r>
              <a:rPr lang="en-US" altLang="zh-CN" dirty="0"/>
              <a:t>5400RPM</a:t>
            </a:r>
            <a:r>
              <a:rPr lang="zh-CN" altLang="en-US" dirty="0"/>
              <a:t>，</a:t>
            </a:r>
            <a:r>
              <a:rPr lang="en-US" altLang="zh-CN" u="sng" dirty="0">
                <a:solidFill>
                  <a:srgbClr val="008000"/>
                </a:solidFill>
              </a:rPr>
              <a:t>7200RPM</a:t>
            </a:r>
            <a:r>
              <a:rPr lang="zh-CN" altLang="en-US" dirty="0"/>
              <a:t>，</a:t>
            </a:r>
            <a:r>
              <a:rPr lang="en-US" altLang="zh-CN" dirty="0"/>
              <a:t>10000RPM</a:t>
            </a:r>
            <a:r>
              <a:rPr lang="zh-CN" altLang="en-US" dirty="0"/>
              <a:t>，</a:t>
            </a:r>
            <a:r>
              <a:rPr lang="en-US" altLang="zh-CN" dirty="0"/>
              <a:t>15000RPM</a:t>
            </a:r>
          </a:p>
          <a:p>
            <a:pPr eaLnBrk="1" hangingPunct="1">
              <a:spcBef>
                <a:spcPct val="10000"/>
              </a:spcBef>
            </a:pPr>
            <a:r>
              <a:rPr lang="zh-CN" altLang="en-US" dirty="0">
                <a:solidFill>
                  <a:srgbClr val="CC0066"/>
                </a:solidFill>
              </a:rPr>
              <a:t>数据传输率</a:t>
            </a:r>
            <a:r>
              <a:rPr lang="zh-CN" altLang="en-US" dirty="0"/>
              <a:t>：磁头找到数据的地址后，单位时间内写入或读出的字节数。</a:t>
            </a:r>
            <a:br>
              <a:rPr lang="zh-CN" altLang="en-US" dirty="0"/>
            </a:br>
            <a:r>
              <a:rPr lang="zh-CN" altLang="en-US" dirty="0">
                <a:solidFill>
                  <a:srgbClr val="CC0066"/>
                </a:solidFill>
              </a:rPr>
              <a:t>＝每个扇区的字节数</a:t>
            </a:r>
            <a:r>
              <a:rPr lang="en-US" altLang="zh-CN" dirty="0">
                <a:solidFill>
                  <a:srgbClr val="CC0066"/>
                </a:solidFill>
              </a:rPr>
              <a:t>×</a:t>
            </a:r>
            <a:r>
              <a:rPr lang="zh-CN" altLang="en-US" dirty="0">
                <a:solidFill>
                  <a:srgbClr val="CC0066"/>
                </a:solidFill>
              </a:rPr>
              <a:t>每道扇区数</a:t>
            </a:r>
            <a:r>
              <a:rPr lang="en-US" altLang="zh-CN" dirty="0">
                <a:solidFill>
                  <a:srgbClr val="CC0066"/>
                </a:solidFill>
              </a:rPr>
              <a:t>×</a:t>
            </a:r>
            <a:r>
              <a:rPr lang="zh-CN" altLang="en-US" dirty="0">
                <a:solidFill>
                  <a:srgbClr val="CC0066"/>
                </a:solidFill>
              </a:rPr>
              <a:t>磁盘的转速</a:t>
            </a:r>
          </a:p>
        </p:txBody>
      </p:sp>
      <p:sp>
        <p:nvSpPr>
          <p:cNvPr id="6" name="动作按钮: 信息 5">
            <a:hlinkClick r:id="rId2" action="ppaction://hlinksldjump" highlightClick="1"/>
          </p:cNvPr>
          <p:cNvSpPr/>
          <p:nvPr/>
        </p:nvSpPr>
        <p:spPr bwMode="auto">
          <a:xfrm>
            <a:off x="8316255" y="296651"/>
            <a:ext cx="504056" cy="540061"/>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nvGrpSpPr>
          <p:cNvPr id="4" name="组合 3"/>
          <p:cNvGrpSpPr/>
          <p:nvPr/>
        </p:nvGrpSpPr>
        <p:grpSpPr>
          <a:xfrm>
            <a:off x="4612134" y="3606577"/>
            <a:ext cx="3783408" cy="883260"/>
            <a:chOff x="4739134" y="3789040"/>
            <a:chExt cx="3783408" cy="883260"/>
          </a:xfrm>
        </p:grpSpPr>
        <p:sp>
          <p:nvSpPr>
            <p:cNvPr id="2" name="矩形 1"/>
            <p:cNvSpPr/>
            <p:nvPr/>
          </p:nvSpPr>
          <p:spPr>
            <a:xfrm>
              <a:off x="4739134" y="4149080"/>
              <a:ext cx="3783408" cy="523220"/>
            </a:xfrm>
            <a:prstGeom prst="rect">
              <a:avLst/>
            </a:prstGeom>
          </p:spPr>
          <p:txBody>
            <a:bodyPr wrap="none">
              <a:spAutoFit/>
            </a:bodyPr>
            <a:lstStyle/>
            <a:p>
              <a:r>
                <a:rPr lang="zh-CN" altLang="en-US" u="sng" dirty="0">
                  <a:solidFill>
                    <a:srgbClr val="008000"/>
                  </a:solidFill>
                </a:rPr>
                <a:t>120转</a:t>
              </a:r>
              <a:r>
                <a:rPr lang="en-US" altLang="zh-CN" u="sng" dirty="0">
                  <a:solidFill>
                    <a:srgbClr val="008000"/>
                  </a:solidFill>
                </a:rPr>
                <a:t>/</a:t>
              </a:r>
              <a:r>
                <a:rPr lang="zh-CN" altLang="en-US" u="sng" dirty="0">
                  <a:solidFill>
                    <a:srgbClr val="008000"/>
                  </a:solidFill>
                </a:rPr>
                <a:t>秒，半圈 </a:t>
              </a:r>
              <a:r>
                <a:rPr lang="en-US" altLang="zh-CN" u="sng" dirty="0">
                  <a:solidFill>
                    <a:srgbClr val="008000"/>
                  </a:solidFill>
                </a:rPr>
                <a:t>4.16ms</a:t>
              </a:r>
              <a:endParaRPr lang="zh-CN" altLang="en-US" u="sng" dirty="0">
                <a:solidFill>
                  <a:srgbClr val="008000"/>
                </a:solidFill>
              </a:endParaRPr>
            </a:p>
          </p:txBody>
        </p:sp>
        <p:sp>
          <p:nvSpPr>
            <p:cNvPr id="3" name="矩形 2"/>
            <p:cNvSpPr/>
            <p:nvPr/>
          </p:nvSpPr>
          <p:spPr>
            <a:xfrm>
              <a:off x="7758018" y="3789040"/>
              <a:ext cx="287258" cy="584775"/>
            </a:xfrm>
            <a:prstGeom prst="rect">
              <a:avLst/>
            </a:prstGeom>
          </p:spPr>
          <p:txBody>
            <a:bodyPr wrap="none">
              <a:spAutoFit/>
            </a:bodyPr>
            <a:lstStyle/>
            <a:p>
              <a:r>
                <a:rPr lang="en-US" altLang="zh-CN" sz="3200" dirty="0">
                  <a:solidFill>
                    <a:srgbClr val="008000"/>
                  </a:solidFill>
                </a:rPr>
                <a:t>.</a:t>
              </a:r>
              <a:endParaRPr lang="zh-CN" altLang="en-US" sz="3200" dirty="0">
                <a:solidFill>
                  <a:srgbClr val="008000"/>
                </a:solidFill>
              </a:endParaRPr>
            </a:p>
          </p:txBody>
        </p:sp>
      </p:grpSp>
      <p:cxnSp>
        <p:nvCxnSpPr>
          <p:cNvPr id="7" name="直接箭头连接符 6"/>
          <p:cNvCxnSpPr/>
          <p:nvPr/>
        </p:nvCxnSpPr>
        <p:spPr bwMode="auto">
          <a:xfrm flipV="1">
            <a:off x="4267200" y="4287937"/>
            <a:ext cx="419100" cy="279400"/>
          </a:xfrm>
          <a:prstGeom prst="straightConnector1">
            <a:avLst/>
          </a:prstGeom>
          <a:solidFill>
            <a:schemeClr val="accent1"/>
          </a:solidFill>
          <a:ln w="28575" cap="flat" cmpd="sng" algn="ctr">
            <a:solidFill>
              <a:srgbClr val="00B050"/>
            </a:solidFill>
            <a:prstDash val="solid"/>
            <a:round/>
            <a:headEnd type="none" w="med" len="med"/>
            <a:tailEnd type="triangle" w="med" len="lg"/>
          </a:ln>
          <a:effectLst/>
        </p:spPr>
      </p:cxnSp>
      <p:sp>
        <p:nvSpPr>
          <p:cNvPr id="8" name="标题 7">
            <a:extLst>
              <a:ext uri="{FF2B5EF4-FFF2-40B4-BE49-F238E27FC236}">
                <a16:creationId xmlns:a16="http://schemas.microsoft.com/office/drawing/2014/main" id="{EE96D91F-6AC1-4314-9704-DD79F5570F54}"/>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5A4776B4-6B37-432D-ACB1-1F20CC580D08}" type="slidenum">
              <a:rPr lang="zh-CN" altLang="en-US" smtClean="0"/>
              <a:pPr>
                <a:defRPr/>
              </a:pPr>
              <a:t>23</a:t>
            </a:fld>
            <a:endParaRPr lang="en-US" altLang="zh-CN"/>
          </a:p>
        </p:txBody>
      </p:sp>
      <p:pic>
        <p:nvPicPr>
          <p:cNvPr id="9" name="Picture 3" descr="Shell_dri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130" y="1124744"/>
            <a:ext cx="4578350" cy="5389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otate_lat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980" y="1662907"/>
            <a:ext cx="2811463" cy="27955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actuator_arm_latenc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330" y="3450432"/>
            <a:ext cx="2970213" cy="210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uator_b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23" y="1011510"/>
            <a:ext cx="4810125" cy="5657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38130">
            <a:off x="1500436" y="3864247"/>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1551">
            <a:off x="1481386" y="3749947"/>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78467">
            <a:off x="1452811" y="3645172"/>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46534">
            <a:off x="1421061" y="3549922"/>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act_hin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23" y="3473722"/>
            <a:ext cx="1519238" cy="2103438"/>
          </a:xfrm>
          <a:prstGeom prst="rect">
            <a:avLst/>
          </a:prstGeom>
          <a:noFill/>
          <a:extLst>
            <a:ext uri="{909E8E84-426E-40DD-AFC4-6F175D3DCCD1}">
              <a14:hiddenFill xmlns:a14="http://schemas.microsoft.com/office/drawing/2010/main">
                <a:solidFill>
                  <a:srgbClr val="FFFFFF"/>
                </a:solidFill>
              </a14:hiddenFill>
            </a:ext>
          </a:extLst>
        </p:spPr>
      </p:pic>
      <p:sp>
        <p:nvSpPr>
          <p:cNvPr id="18" name="动作按钮: 上一张 17">
            <a:hlinkClick r:id="" action="ppaction://hlinkshowjump?jump=lastslideviewed" highlightClick="1"/>
          </p:cNvPr>
          <p:cNvSpPr/>
          <p:nvPr/>
        </p:nvSpPr>
        <p:spPr bwMode="auto">
          <a:xfrm>
            <a:off x="8316416" y="332656"/>
            <a:ext cx="504056"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5" name="标题 4">
            <a:extLst>
              <a:ext uri="{FF2B5EF4-FFF2-40B4-BE49-F238E27FC236}">
                <a16:creationId xmlns:a16="http://schemas.microsoft.com/office/drawing/2014/main" id="{9840DD4C-8410-444B-9EEF-2360180B1549}"/>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Tree>
    <p:extLst>
      <p:ext uri="{BB962C8B-B14F-4D97-AF65-F5344CB8AC3E}">
        <p14:creationId xmlns:p14="http://schemas.microsoft.com/office/powerpoint/2010/main" val="38449159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20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xit" presetSubtype="0" fill="hold" nodeType="withEffect">
                                  <p:stCondLst>
                                    <p:cond delay="20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200"/>
                            </p:stCondLst>
                            <p:childTnLst>
                              <p:par>
                                <p:cTn id="15" presetID="1" presetClass="entr" presetSubtype="0" fill="hold" nodeType="afterEffect">
                                  <p:stCondLst>
                                    <p:cond delay="2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200"/>
                                  </p:stCondLst>
                                  <p:childTnLst>
                                    <p:set>
                                      <p:cBhvr>
                                        <p:cTn id="18" dur="1" fill="hold">
                                          <p:stCondLst>
                                            <p:cond delay="0"/>
                                          </p:stCondLst>
                                        </p:cTn>
                                        <p:tgtEl>
                                          <p:spTgt spid="15"/>
                                        </p:tgtEl>
                                        <p:attrNameLst>
                                          <p:attrName>style.visibility</p:attrName>
                                        </p:attrNameLst>
                                      </p:cBhvr>
                                      <p:to>
                                        <p:strVal val="hidden"/>
                                      </p:to>
                                    </p:set>
                                  </p:childTnLst>
                                </p:cTn>
                              </p:par>
                            </p:childTnLst>
                          </p:cTn>
                        </p:par>
                        <p:par>
                          <p:cTn id="19" fill="hold">
                            <p:stCondLst>
                              <p:cond delay="400"/>
                            </p:stCondLst>
                            <p:childTnLst>
                              <p:par>
                                <p:cTn id="20" presetID="1" presetClass="entr" presetSubtype="0" fill="hold" nodeType="afterEffect">
                                  <p:stCondLst>
                                    <p:cond delay="20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xit" presetSubtype="0" fill="hold" nodeType="withEffect">
                                  <p:stCondLst>
                                    <p:cond delay="200"/>
                                  </p:stCondLst>
                                  <p:childTnLst>
                                    <p:set>
                                      <p:cBhvr>
                                        <p:cTn id="23" dur="1" fill="hold">
                                          <p:stCondLst>
                                            <p:cond delay="0"/>
                                          </p:stCondLst>
                                        </p:cTn>
                                        <p:tgtEl>
                                          <p:spTgt spid="16"/>
                                        </p:tgtEl>
                                        <p:attrNameLst>
                                          <p:attrName>style.visibility</p:attrName>
                                        </p:attrNameLst>
                                      </p:cBhvr>
                                      <p:to>
                                        <p:strVal val="hidden"/>
                                      </p:to>
                                    </p:set>
                                  </p:childTnLst>
                                </p:cTn>
                              </p:par>
                            </p:childTnLst>
                          </p:cTn>
                        </p:par>
                        <p:par>
                          <p:cTn id="24" fill="hold">
                            <p:stCondLst>
                              <p:cond delay="600"/>
                            </p:stCondLst>
                            <p:childTnLst>
                              <p:par>
                                <p:cTn id="25" presetID="1" presetClass="entr" presetSubtype="0" fill="hold" nodeType="afterEffect">
                                  <p:stCondLst>
                                    <p:cond delay="20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800"/>
                            </p:stCondLst>
                            <p:childTnLst>
                              <p:par>
                                <p:cTn id="30" presetID="1" presetClass="entr" presetSubtype="0" fill="hold" nodeType="afterEffect">
                                  <p:stCondLst>
                                    <p:cond delay="20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xit" presetSubtype="0" fill="hold" nodeType="withEffect">
                                  <p:stCondLst>
                                    <p:cond delay="20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1000"/>
                            </p:stCondLst>
                            <p:childTnLst>
                              <p:par>
                                <p:cTn id="35" presetID="1" presetClass="entr" presetSubtype="0" fill="hold" nodeType="afterEffect">
                                  <p:stCondLst>
                                    <p:cond delay="20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xit" presetSubtype="0" fill="hold" nodeType="withEffect">
                                  <p:stCondLst>
                                    <p:cond delay="20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10680000">
                                      <p:cBhvr>
                                        <p:cTn id="4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1"/>
          </p:nvPr>
        </p:nvSpPr>
        <p:spPr>
          <a:noFill/>
        </p:spPr>
        <p:txBody>
          <a:bodyPr/>
          <a:lstStyle/>
          <a:p>
            <a:fld id="{AC0300DC-B3D3-45EE-8F2C-C19F9C841BBB}" type="slidenum">
              <a:rPr lang="zh-CN" altLang="en-US" smtClean="0">
                <a:ea typeface="宋体" charset="-122"/>
              </a:rPr>
              <a:pPr/>
              <a:t>24</a:t>
            </a:fld>
            <a:endParaRPr lang="en-US" altLang="zh-CN">
              <a:ea typeface="宋体" charset="-122"/>
            </a:endParaRPr>
          </a:p>
        </p:txBody>
      </p:sp>
      <p:sp>
        <p:nvSpPr>
          <p:cNvPr id="34820" name="Rectangle 3"/>
          <p:cNvSpPr>
            <a:spLocks noGrp="1" noChangeArrowheads="1"/>
          </p:cNvSpPr>
          <p:nvPr>
            <p:ph type="body" idx="1"/>
          </p:nvPr>
        </p:nvSpPr>
        <p:spPr>
          <a:xfrm>
            <a:off x="395288" y="1628775"/>
            <a:ext cx="8569325" cy="4679950"/>
          </a:xfrm>
        </p:spPr>
        <p:txBody>
          <a:bodyPr/>
          <a:lstStyle/>
          <a:p>
            <a:pPr eaLnBrk="1" hangingPunct="1">
              <a:spcBef>
                <a:spcPct val="10000"/>
              </a:spcBef>
            </a:pPr>
            <a:r>
              <a:rPr lang="zh-CN" altLang="en-US"/>
              <a:t>硬盘内部的高速缓存大小、采用的接口、</a:t>
            </a:r>
            <a:r>
              <a:rPr lang="en-US" altLang="zh-CN">
                <a:latin typeface="宋体" charset="-122"/>
              </a:rPr>
              <a:t>……</a:t>
            </a:r>
            <a:endParaRPr lang="en-US" altLang="zh-CN"/>
          </a:p>
          <a:p>
            <a:pPr eaLnBrk="1" hangingPunct="1">
              <a:spcBef>
                <a:spcPct val="10000"/>
              </a:spcBef>
            </a:pPr>
            <a:r>
              <a:rPr lang="zh-CN" altLang="en-US"/>
              <a:t>文件在硬盘上存储时应尽可能放在</a:t>
            </a:r>
            <a:r>
              <a:rPr lang="zh-CN" altLang="en-US">
                <a:solidFill>
                  <a:srgbClr val="FF0000"/>
                </a:solidFill>
              </a:rPr>
              <a:t>同一柱面</a:t>
            </a:r>
            <a:r>
              <a:rPr lang="zh-CN" altLang="en-US"/>
              <a:t>上，或者放在</a:t>
            </a:r>
            <a:r>
              <a:rPr lang="zh-CN" altLang="en-US">
                <a:solidFill>
                  <a:srgbClr val="FF0000"/>
                </a:solidFill>
              </a:rPr>
              <a:t>相邻柱面</a:t>
            </a:r>
            <a:r>
              <a:rPr lang="zh-CN" altLang="en-US"/>
              <a:t>上，这样可以缩短</a:t>
            </a:r>
            <a:r>
              <a:rPr lang="zh-CN" altLang="en-US">
                <a:solidFill>
                  <a:srgbClr val="0000FF"/>
                </a:solidFill>
              </a:rPr>
              <a:t>寻道时间</a:t>
            </a:r>
            <a:r>
              <a:rPr lang="zh-CN" altLang="en-US"/>
              <a:t>。</a:t>
            </a:r>
            <a:endParaRPr lang="en-US" altLang="zh-CN"/>
          </a:p>
        </p:txBody>
      </p:sp>
      <p:sp>
        <p:nvSpPr>
          <p:cNvPr id="3" name="标题 2">
            <a:extLst>
              <a:ext uri="{FF2B5EF4-FFF2-40B4-BE49-F238E27FC236}">
                <a16:creationId xmlns:a16="http://schemas.microsoft.com/office/drawing/2014/main" id="{A3770554-C6E0-43B6-8CFF-AC3C8AE0FB83}"/>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2869D-75A8-49D2-878E-6ABD3CC7A6CB}"/>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3.</a:t>
            </a:r>
            <a:r>
              <a:rPr lang="en-US" altLang="zh-CN" dirty="0"/>
              <a:t> </a:t>
            </a:r>
            <a:r>
              <a:rPr lang="zh-CN" altLang="en-US" dirty="0"/>
              <a:t>主要</a:t>
            </a:r>
            <a:r>
              <a:rPr lang="zh-CN" altLang="en-US" dirty="0">
                <a:solidFill>
                  <a:srgbClr val="FF6600"/>
                </a:solidFill>
              </a:rPr>
              <a:t>技术指标</a:t>
            </a:r>
            <a:endParaRPr lang="zh-CN" altLang="en-US" dirty="0"/>
          </a:p>
        </p:txBody>
      </p:sp>
      <p:sp>
        <p:nvSpPr>
          <p:cNvPr id="3" name="内容占位符 2">
            <a:extLst>
              <a:ext uri="{FF2B5EF4-FFF2-40B4-BE49-F238E27FC236}">
                <a16:creationId xmlns:a16="http://schemas.microsoft.com/office/drawing/2014/main" id="{44DEC858-F2C5-4E7B-B97C-C87CAC0BEA60}"/>
              </a:ext>
            </a:extLst>
          </p:cNvPr>
          <p:cNvSpPr>
            <a:spLocks noGrp="1"/>
          </p:cNvSpPr>
          <p:nvPr>
            <p:ph idx="1"/>
          </p:nvPr>
        </p:nvSpPr>
        <p:spPr>
          <a:xfrm>
            <a:off x="107504" y="568325"/>
            <a:ext cx="8928992" cy="2284611"/>
          </a:xfrm>
        </p:spPr>
        <p:txBody>
          <a:bodyPr/>
          <a:lstStyle/>
          <a:p>
            <a:pPr marL="0" indent="0">
              <a:spcBef>
                <a:spcPts val="0"/>
              </a:spcBef>
              <a:buNone/>
            </a:pPr>
            <a:r>
              <a:rPr lang="en-US" altLang="zh-CN" dirty="0">
                <a:solidFill>
                  <a:srgbClr val="C00000"/>
                </a:solidFill>
              </a:rPr>
              <a:t>【</a:t>
            </a:r>
            <a:r>
              <a:rPr lang="zh-CN" altLang="en-US" dirty="0">
                <a:solidFill>
                  <a:srgbClr val="C00000"/>
                </a:solidFill>
              </a:rPr>
              <a:t>例 </a:t>
            </a:r>
            <a:r>
              <a:rPr lang="en-US" altLang="zh-CN" dirty="0">
                <a:solidFill>
                  <a:srgbClr val="C00000"/>
                </a:solidFill>
              </a:rPr>
              <a:t>4.11】</a:t>
            </a:r>
            <a:r>
              <a:rPr lang="zh-CN" altLang="en-US" dirty="0"/>
              <a:t>某单面磁盘的转速为</a:t>
            </a:r>
            <a:r>
              <a:rPr lang="en-US" altLang="zh-CN" dirty="0"/>
              <a:t>3600r/min</a:t>
            </a:r>
            <a:r>
              <a:rPr lang="zh-CN" altLang="en-US" dirty="0"/>
              <a:t>，平均寻道时间为</a:t>
            </a:r>
            <a:r>
              <a:rPr lang="en-US" altLang="zh-CN" dirty="0">
                <a:solidFill>
                  <a:srgbClr val="0000FF"/>
                </a:solidFill>
              </a:rPr>
              <a:t>20ms</a:t>
            </a:r>
            <a:r>
              <a:rPr lang="zh-CN" altLang="en-US" dirty="0"/>
              <a:t>，每磁道有</a:t>
            </a:r>
            <a:r>
              <a:rPr lang="en-US" altLang="zh-CN" dirty="0"/>
              <a:t>32</a:t>
            </a:r>
            <a:r>
              <a:rPr lang="zh-CN" altLang="en-US" dirty="0"/>
              <a:t>扇区，每扇区字节数为</a:t>
            </a:r>
            <a:r>
              <a:rPr lang="en-US" altLang="zh-CN" dirty="0"/>
              <a:t>512B</a:t>
            </a:r>
            <a:r>
              <a:rPr lang="zh-CN" altLang="en-US" dirty="0"/>
              <a:t>。</a:t>
            </a:r>
            <a:endParaRPr lang="en-US" altLang="zh-CN" dirty="0"/>
          </a:p>
          <a:p>
            <a:pPr marL="0" indent="0">
              <a:spcBef>
                <a:spcPts val="0"/>
              </a:spcBef>
              <a:buNone/>
            </a:pPr>
            <a:r>
              <a:rPr lang="zh-CN" altLang="en-US" dirty="0"/>
              <a:t>从磁盘读一个占</a:t>
            </a:r>
            <a:r>
              <a:rPr lang="en-US" altLang="zh-CN" dirty="0"/>
              <a:t>256</a:t>
            </a:r>
            <a:r>
              <a:rPr lang="zh-CN" altLang="en-US" dirty="0"/>
              <a:t>扇区的文件，考虑两种情况：</a:t>
            </a:r>
            <a:endParaRPr lang="en-US" altLang="zh-CN" dirty="0"/>
          </a:p>
          <a:p>
            <a:pPr marL="0" indent="0">
              <a:spcBef>
                <a:spcPts val="0"/>
              </a:spcBef>
              <a:buNone/>
            </a:pPr>
            <a:r>
              <a:rPr lang="zh-CN" altLang="en-US" dirty="0"/>
              <a:t>（</a:t>
            </a:r>
            <a:r>
              <a:rPr lang="en-US" altLang="zh-CN" dirty="0"/>
              <a:t>1</a:t>
            </a:r>
            <a:r>
              <a:rPr lang="zh-CN" altLang="en-US" dirty="0"/>
              <a:t>）文件连续存储；</a:t>
            </a:r>
            <a:endParaRPr lang="en-US" altLang="zh-CN" dirty="0"/>
          </a:p>
          <a:p>
            <a:pPr marL="0" indent="0">
              <a:spcBef>
                <a:spcPts val="0"/>
              </a:spcBef>
              <a:buNone/>
            </a:pPr>
            <a:r>
              <a:rPr lang="zh-CN" altLang="en-US" dirty="0"/>
              <a:t>（</a:t>
            </a:r>
            <a:r>
              <a:rPr lang="en-US" altLang="zh-CN" dirty="0"/>
              <a:t>2</a:t>
            </a:r>
            <a:r>
              <a:rPr lang="zh-CN" altLang="en-US" dirty="0"/>
              <a:t>）文件随机存储。那么读取该文件需要多长时间？</a:t>
            </a:r>
            <a:endParaRPr lang="en-US" altLang="zh-CN" dirty="0"/>
          </a:p>
        </p:txBody>
      </p:sp>
      <p:sp>
        <p:nvSpPr>
          <p:cNvPr id="4" name="灯片编号占位符 3">
            <a:extLst>
              <a:ext uri="{FF2B5EF4-FFF2-40B4-BE49-F238E27FC236}">
                <a16:creationId xmlns:a16="http://schemas.microsoft.com/office/drawing/2014/main" id="{E626C38E-8954-42A0-AEE3-74374E2FCF22}"/>
              </a:ext>
            </a:extLst>
          </p:cNvPr>
          <p:cNvSpPr>
            <a:spLocks noGrp="1"/>
          </p:cNvSpPr>
          <p:nvPr>
            <p:ph type="sldNum" sz="quarter" idx="11"/>
          </p:nvPr>
        </p:nvSpPr>
        <p:spPr/>
        <p:txBody>
          <a:bodyPr/>
          <a:lstStyle/>
          <a:p>
            <a:pPr>
              <a:defRPr/>
            </a:pPr>
            <a:fld id="{5A4776B4-6B37-432D-ACB1-1F20CC580D08}" type="slidenum">
              <a:rPr lang="zh-CN" altLang="en-US" smtClean="0"/>
              <a:pPr>
                <a:defRPr/>
              </a:pPr>
              <a:t>25</a:t>
            </a:fld>
            <a:endParaRPr lang="en-US" altLang="zh-CN"/>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43C780F-47D5-4469-B7C5-BD860854B3AD}"/>
                  </a:ext>
                </a:extLst>
              </p:cNvPr>
              <p:cNvSpPr txBox="1">
                <a:spLocks/>
              </p:cNvSpPr>
              <p:nvPr/>
            </p:nvSpPr>
            <p:spPr bwMode="auto">
              <a:xfrm>
                <a:off x="107504" y="2780928"/>
                <a:ext cx="8928992" cy="3933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9138" indent="-360363"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077913" indent="-35877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楷体" panose="02010609060101010101" pitchFamily="49" charset="-122"/>
                  </a:defRPr>
                </a:lvl3pPr>
                <a:lvl4pPr marL="1436688" indent="-358775"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mn-ea"/>
                  </a:defRPr>
                </a:lvl4pPr>
                <a:lvl5pPr marL="1795463" indent="-358775"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a:spcBef>
                    <a:spcPts val="0"/>
                  </a:spcBef>
                  <a:buNone/>
                </a:pPr>
                <a:r>
                  <a:rPr lang="zh-CN" altLang="en-US" kern="0" dirty="0"/>
                  <a:t>  磁盘转</a:t>
                </a:r>
                <a:r>
                  <a:rPr lang="en-US" altLang="zh-CN" kern="0" dirty="0"/>
                  <a:t>1</a:t>
                </a:r>
                <a:r>
                  <a:rPr lang="zh-CN" altLang="en-US" kern="0" dirty="0"/>
                  <a:t>圈的时间＝</a:t>
                </a:r>
                <a14:m>
                  <m:oMath xmlns:m="http://schemas.openxmlformats.org/officeDocument/2006/math">
                    <m:f>
                      <m:fPr>
                        <m:ctrlPr>
                          <a:rPr lang="en-US" altLang="zh-CN" i="1" kern="0" smtClean="0">
                            <a:solidFill>
                              <a:schemeClr val="tx1"/>
                            </a:solidFill>
                            <a:latin typeface="Cambria Math" panose="02040503050406030204" pitchFamily="18" charset="0"/>
                          </a:rPr>
                        </m:ctrlPr>
                      </m:fPr>
                      <m:num>
                        <m:r>
                          <m:rPr>
                            <m:nor/>
                          </m:rPr>
                          <a:rPr lang="en-US" altLang="zh-CN" b="1" i="0" kern="0" smtClean="0">
                            <a:solidFill>
                              <a:schemeClr val="tx1"/>
                            </a:solidFill>
                          </a:rPr>
                          <m:t>60</m:t>
                        </m:r>
                        <m:r>
                          <m:rPr>
                            <m:nor/>
                          </m:rPr>
                          <a:rPr lang="en-US" altLang="zh-CN" b="1" i="0" kern="0" smtClean="0">
                            <a:solidFill>
                              <a:schemeClr val="tx1"/>
                            </a:solidFill>
                          </a:rPr>
                          <m:t>s</m:t>
                        </m:r>
                      </m:num>
                      <m:den>
                        <m:r>
                          <m:rPr>
                            <m:nor/>
                          </m:rPr>
                          <a:rPr lang="en-US" altLang="zh-CN" kern="0">
                            <a:solidFill>
                              <a:schemeClr val="tx1"/>
                            </a:solidFill>
                          </a:rPr>
                          <m:t>3</m:t>
                        </m:r>
                        <m:r>
                          <m:rPr>
                            <m:nor/>
                          </m:rPr>
                          <a:rPr lang="en-US" altLang="zh-CN" b="1" i="0" kern="0" smtClean="0">
                            <a:solidFill>
                              <a:schemeClr val="tx1"/>
                            </a:solidFill>
                          </a:rPr>
                          <m:t>600</m:t>
                        </m:r>
                      </m:den>
                    </m:f>
                  </m:oMath>
                </a14:m>
                <a:r>
                  <a:rPr lang="zh-CN" altLang="en-US" kern="0" dirty="0"/>
                  <a:t>＝</a:t>
                </a:r>
                <a14:m>
                  <m:oMath xmlns:m="http://schemas.openxmlformats.org/officeDocument/2006/math">
                    <m:f>
                      <m:fPr>
                        <m:ctrlPr>
                          <a:rPr lang="en-US" altLang="zh-CN" i="1" kern="0" smtClean="0">
                            <a:solidFill>
                              <a:srgbClr val="FF0000"/>
                            </a:solidFill>
                            <a:latin typeface="Cambria Math" panose="02040503050406030204" pitchFamily="18" charset="0"/>
                          </a:rPr>
                        </m:ctrlPr>
                      </m:fPr>
                      <m:num>
                        <m:r>
                          <m:rPr>
                            <m:nor/>
                          </m:rPr>
                          <a:rPr lang="en-US" altLang="zh-CN" b="1" i="0" kern="0" smtClean="0">
                            <a:solidFill>
                              <a:srgbClr val="FF0000"/>
                            </a:solidFill>
                          </a:rPr>
                          <m:t>50</m:t>
                        </m:r>
                      </m:num>
                      <m:den>
                        <m:r>
                          <m:rPr>
                            <m:nor/>
                          </m:rPr>
                          <a:rPr lang="en-US" altLang="zh-CN" b="1" i="0" kern="0" smtClean="0">
                            <a:solidFill>
                              <a:srgbClr val="FF0000"/>
                            </a:solidFill>
                          </a:rPr>
                          <m:t>3</m:t>
                        </m:r>
                      </m:den>
                    </m:f>
                  </m:oMath>
                </a14:m>
                <a:r>
                  <a:rPr lang="en-US" altLang="zh-CN" kern="0" dirty="0">
                    <a:solidFill>
                      <a:srgbClr val="FF0000"/>
                    </a:solidFill>
                  </a:rPr>
                  <a:t>ms</a:t>
                </a:r>
                <a:endParaRPr lang="en-US" altLang="zh-CN" kern="0" dirty="0"/>
              </a:p>
              <a:p>
                <a:pPr marL="0" indent="0">
                  <a:spcBef>
                    <a:spcPts val="0"/>
                  </a:spcBef>
                  <a:buFont typeface="Wingdings" pitchFamily="2" charset="2"/>
                  <a:buNone/>
                </a:pPr>
                <a:r>
                  <a:rPr lang="zh-CN" altLang="en-US" kern="0" dirty="0"/>
                  <a:t>（</a:t>
                </a:r>
                <a:r>
                  <a:rPr lang="en-US" altLang="zh-CN" kern="0" dirty="0"/>
                  <a:t>1</a:t>
                </a:r>
                <a:r>
                  <a:rPr lang="zh-CN" altLang="en-US" kern="0" dirty="0"/>
                  <a:t>）</a:t>
                </a:r>
                <a:r>
                  <a:rPr lang="en-US" altLang="zh-CN" kern="0" dirty="0"/>
                  <a:t>256</a:t>
                </a:r>
                <a:r>
                  <a:rPr lang="zh-CN" altLang="en-US" kern="0" dirty="0"/>
                  <a:t>扇区的文件，分布在</a:t>
                </a:r>
                <a:r>
                  <a:rPr lang="en-US" altLang="zh-CN" kern="0" dirty="0"/>
                  <a:t>256/32</a:t>
                </a:r>
                <a:r>
                  <a:rPr lang="zh-CN" altLang="en-US" kern="0" dirty="0"/>
                  <a:t>＝</a:t>
                </a:r>
                <a:r>
                  <a:rPr lang="en-US" altLang="zh-CN" kern="0" dirty="0"/>
                  <a:t>8</a:t>
                </a:r>
                <a:r>
                  <a:rPr lang="zh-CN" altLang="en-US" kern="0" dirty="0"/>
                  <a:t>个磁道中，</a:t>
                </a:r>
                <a:endParaRPr lang="en-US" altLang="zh-CN" kern="0" dirty="0"/>
              </a:p>
              <a:p>
                <a:pPr marL="0" indent="0">
                  <a:spcBef>
                    <a:spcPts val="0"/>
                  </a:spcBef>
                  <a:buFont typeface="Wingdings" pitchFamily="2" charset="2"/>
                  <a:buNone/>
                </a:pPr>
                <a:r>
                  <a:rPr lang="zh-CN" altLang="en-US" kern="0" dirty="0"/>
                  <a:t>    读连续</a:t>
                </a:r>
                <a:r>
                  <a:rPr lang="en-US" altLang="zh-CN" kern="0" dirty="0"/>
                  <a:t>8</a:t>
                </a:r>
                <a:r>
                  <a:rPr lang="zh-CN" altLang="en-US" kern="0" dirty="0"/>
                  <a:t>道时间</a:t>
                </a:r>
                <a:r>
                  <a:rPr lang="en-US" altLang="zh-CN" kern="0" dirty="0"/>
                  <a:t>	</a:t>
                </a:r>
                <a:r>
                  <a:rPr lang="zh-CN" altLang="en-US" kern="0" dirty="0"/>
                  <a:t>＝</a:t>
                </a:r>
                <a:r>
                  <a:rPr lang="en-US" altLang="zh-CN" kern="0" dirty="0"/>
                  <a:t>1</a:t>
                </a:r>
                <a:r>
                  <a:rPr lang="zh-CN" altLang="en-US" kern="0" dirty="0"/>
                  <a:t>次寻道＋</a:t>
                </a:r>
                <a:r>
                  <a:rPr lang="en-US" altLang="zh-CN" kern="0" dirty="0"/>
                  <a:t>1</a:t>
                </a:r>
                <a:r>
                  <a:rPr lang="zh-CN" altLang="en-US" kern="0" dirty="0"/>
                  <a:t>次等待＋转</a:t>
                </a:r>
                <a:r>
                  <a:rPr lang="en-US" altLang="zh-CN" kern="0" dirty="0">
                    <a:solidFill>
                      <a:srgbClr val="008000"/>
                    </a:solidFill>
                  </a:rPr>
                  <a:t>8</a:t>
                </a:r>
                <a:r>
                  <a:rPr lang="zh-CN" altLang="en-US" kern="0" dirty="0">
                    <a:solidFill>
                      <a:srgbClr val="008000"/>
                    </a:solidFill>
                  </a:rPr>
                  <a:t>圈</a:t>
                </a:r>
                <a:r>
                  <a:rPr lang="zh-CN" altLang="en-US" kern="0" dirty="0"/>
                  <a:t>的时间</a:t>
                </a:r>
                <a:endParaRPr lang="en-US" altLang="zh-CN" kern="0" dirty="0"/>
              </a:p>
              <a:p>
                <a:pPr marL="0" indent="0">
                  <a:spcBef>
                    <a:spcPts val="0"/>
                  </a:spcBef>
                  <a:buNone/>
                </a:pPr>
                <a:r>
                  <a:rPr lang="en-US" altLang="zh-CN" kern="0" dirty="0"/>
                  <a:t>			</a:t>
                </a:r>
                <a:r>
                  <a:rPr lang="zh-CN" altLang="en-US" kern="0" dirty="0"/>
                  <a:t>＝</a:t>
                </a:r>
                <a:r>
                  <a:rPr lang="en-US" altLang="zh-CN" kern="0" dirty="0">
                    <a:solidFill>
                      <a:srgbClr val="0000FF"/>
                    </a:solidFill>
                  </a:rPr>
                  <a:t>20ms</a:t>
                </a:r>
                <a:r>
                  <a:rPr lang="zh-CN" altLang="en-US" kern="0" dirty="0"/>
                  <a:t>＋</a:t>
                </a:r>
                <a:r>
                  <a:rPr lang="en-US" altLang="zh-CN" kern="0" dirty="0">
                    <a:solidFill>
                      <a:srgbClr val="FF0000"/>
                    </a:solidFill>
                  </a:rPr>
                  <a:t> </a:t>
                </a:r>
                <a14:m>
                  <m:oMath xmlns:m="http://schemas.openxmlformats.org/officeDocument/2006/math">
                    <m:f>
                      <m:fPr>
                        <m:ctrlPr>
                          <a:rPr lang="en-US" altLang="zh-CN" i="1" kern="0">
                            <a:solidFill>
                              <a:srgbClr val="FF0000"/>
                            </a:solidFill>
                            <a:latin typeface="Cambria Math" panose="02040503050406030204" pitchFamily="18" charset="0"/>
                          </a:rPr>
                        </m:ctrlPr>
                      </m:fPr>
                      <m:num>
                        <m:r>
                          <m:rPr>
                            <m:nor/>
                          </m:rPr>
                          <a:rPr lang="en-US" altLang="zh-CN" b="1" i="0" kern="0" smtClean="0">
                            <a:solidFill>
                              <a:srgbClr val="FF0000"/>
                            </a:solidFill>
                          </a:rPr>
                          <m:t>50</m:t>
                        </m:r>
                      </m:num>
                      <m:den>
                        <m:r>
                          <m:rPr>
                            <m:nor/>
                          </m:rPr>
                          <a:rPr lang="en-US" altLang="zh-CN" kern="0">
                            <a:solidFill>
                              <a:srgbClr val="FF0000"/>
                            </a:solidFill>
                          </a:rPr>
                          <m:t>3</m:t>
                        </m:r>
                        <m:r>
                          <a:rPr lang="en-US" altLang="zh-CN" i="1" kern="0" smtClean="0">
                            <a:solidFill>
                              <a:schemeClr val="tx1"/>
                            </a:solidFill>
                            <a:latin typeface="Cambria Math" panose="02040503050406030204" pitchFamily="18" charset="0"/>
                            <a:ea typeface="Cambria Math" panose="02040503050406030204" pitchFamily="18" charset="0"/>
                          </a:rPr>
                          <m:t>×</m:t>
                        </m:r>
                        <m:r>
                          <m:rPr>
                            <m:nor/>
                          </m:rPr>
                          <a:rPr lang="en-US" altLang="zh-CN" b="1" i="0" kern="0" smtClean="0">
                            <a:solidFill>
                              <a:schemeClr val="tx1"/>
                            </a:solidFill>
                            <a:ea typeface="Cambria Math" panose="02040503050406030204" pitchFamily="18" charset="0"/>
                          </a:rPr>
                          <m:t>2</m:t>
                        </m:r>
                      </m:den>
                    </m:f>
                  </m:oMath>
                </a14:m>
                <a:r>
                  <a:rPr lang="en-US" altLang="zh-CN" kern="0" dirty="0">
                    <a:solidFill>
                      <a:srgbClr val="FF0000"/>
                    </a:solidFill>
                  </a:rPr>
                  <a:t>ms</a:t>
                </a:r>
                <a:r>
                  <a:rPr lang="zh-CN" altLang="en-US" kern="0" dirty="0"/>
                  <a:t>＋</a:t>
                </a:r>
                <a:r>
                  <a:rPr lang="en-US" altLang="zh-CN" kern="0" dirty="0">
                    <a:solidFill>
                      <a:srgbClr val="FF0000"/>
                    </a:solidFill>
                  </a:rPr>
                  <a:t> </a:t>
                </a:r>
                <a14:m>
                  <m:oMath xmlns:m="http://schemas.openxmlformats.org/officeDocument/2006/math">
                    <m:f>
                      <m:fPr>
                        <m:ctrlPr>
                          <a:rPr lang="en-US" altLang="zh-CN" i="1" kern="0">
                            <a:solidFill>
                              <a:srgbClr val="FF0000"/>
                            </a:solidFill>
                            <a:latin typeface="Cambria Math" panose="02040503050406030204" pitchFamily="18" charset="0"/>
                          </a:rPr>
                        </m:ctrlPr>
                      </m:fPr>
                      <m:num>
                        <m:r>
                          <m:rPr>
                            <m:nor/>
                          </m:rPr>
                          <a:rPr lang="en-US" altLang="zh-CN" kern="0">
                            <a:solidFill>
                              <a:srgbClr val="FF0000"/>
                            </a:solidFill>
                          </a:rPr>
                          <m:t>50</m:t>
                        </m:r>
                        <m:r>
                          <a:rPr lang="en-US" altLang="zh-CN" i="1" kern="0" smtClean="0">
                            <a:solidFill>
                              <a:srgbClr val="008000"/>
                            </a:solidFill>
                            <a:latin typeface="Cambria Math" panose="02040503050406030204" pitchFamily="18" charset="0"/>
                            <a:ea typeface="Cambria Math" panose="02040503050406030204" pitchFamily="18" charset="0"/>
                          </a:rPr>
                          <m:t>×</m:t>
                        </m:r>
                        <m:r>
                          <m:rPr>
                            <m:nor/>
                          </m:rPr>
                          <a:rPr lang="en-US" altLang="zh-CN" b="1" i="0" kern="0" smtClean="0">
                            <a:solidFill>
                              <a:srgbClr val="008000"/>
                            </a:solidFill>
                            <a:ea typeface="Cambria Math" panose="02040503050406030204" pitchFamily="18" charset="0"/>
                          </a:rPr>
                          <m:t>8</m:t>
                        </m:r>
                      </m:num>
                      <m:den>
                        <m:r>
                          <m:rPr>
                            <m:nor/>
                          </m:rPr>
                          <a:rPr lang="en-US" altLang="zh-CN" kern="0">
                            <a:solidFill>
                              <a:srgbClr val="FF0000"/>
                            </a:solidFill>
                          </a:rPr>
                          <m:t>3</m:t>
                        </m:r>
                      </m:den>
                    </m:f>
                  </m:oMath>
                </a14:m>
                <a:r>
                  <a:rPr lang="en-US" altLang="zh-CN" kern="0" dirty="0">
                    <a:solidFill>
                      <a:srgbClr val="FF0000"/>
                    </a:solidFill>
                  </a:rPr>
                  <a:t>ms</a:t>
                </a:r>
              </a:p>
              <a:p>
                <a:pPr marL="0" indent="0">
                  <a:spcBef>
                    <a:spcPts val="0"/>
                  </a:spcBef>
                  <a:buNone/>
                </a:pPr>
                <a:r>
                  <a:rPr lang="en-US" altLang="zh-CN" kern="0" dirty="0">
                    <a:solidFill>
                      <a:srgbClr val="FF0000"/>
                    </a:solidFill>
                  </a:rPr>
                  <a:t>			</a:t>
                </a:r>
                <a:r>
                  <a:rPr lang="zh-CN" altLang="en-US" kern="0" dirty="0"/>
                  <a:t>＝</a:t>
                </a:r>
                <a:r>
                  <a:rPr lang="en-US" altLang="zh-CN" kern="0" dirty="0"/>
                  <a:t>161.67ms</a:t>
                </a:r>
              </a:p>
              <a:p>
                <a:pPr marL="0" indent="0">
                  <a:spcBef>
                    <a:spcPts val="0"/>
                  </a:spcBef>
                  <a:buNone/>
                </a:pPr>
                <a:r>
                  <a:rPr lang="zh-CN" altLang="en-US" kern="0" dirty="0"/>
                  <a:t>（</a:t>
                </a:r>
                <a:r>
                  <a:rPr lang="en-US" altLang="zh-CN" kern="0" dirty="0"/>
                  <a:t>2</a:t>
                </a:r>
                <a:r>
                  <a:rPr lang="zh-CN" altLang="en-US" kern="0" dirty="0"/>
                  <a:t>）读随机</a:t>
                </a:r>
                <a:r>
                  <a:rPr lang="en-US" altLang="zh-CN" kern="0" dirty="0"/>
                  <a:t>256</a:t>
                </a:r>
                <a:r>
                  <a:rPr lang="zh-CN" altLang="en-US" kern="0" dirty="0"/>
                  <a:t>扇区的时间</a:t>
                </a:r>
                <a:r>
                  <a:rPr lang="en-US" altLang="zh-CN" kern="0" dirty="0">
                    <a:latin typeface="+mn-ea"/>
                  </a:rPr>
                  <a:t>(</a:t>
                </a:r>
                <a:r>
                  <a:rPr lang="zh-CN" altLang="en-US" kern="0" dirty="0">
                    <a:latin typeface="+mn-ea"/>
                  </a:rPr>
                  <a:t>连起来共</a:t>
                </a:r>
                <a:r>
                  <a:rPr lang="en-US" altLang="zh-CN" kern="0" dirty="0">
                    <a:solidFill>
                      <a:srgbClr val="008000"/>
                    </a:solidFill>
                  </a:rPr>
                  <a:t>8</a:t>
                </a:r>
                <a:r>
                  <a:rPr lang="zh-CN" altLang="en-US" kern="0" dirty="0">
                    <a:solidFill>
                      <a:srgbClr val="008000"/>
                    </a:solidFill>
                  </a:rPr>
                  <a:t>圈</a:t>
                </a:r>
                <a:r>
                  <a:rPr lang="en-US" altLang="zh-CN" kern="0" dirty="0">
                    <a:latin typeface="+mn-ea"/>
                  </a:rPr>
                  <a:t>)</a:t>
                </a:r>
              </a:p>
              <a:p>
                <a:pPr marL="0" indent="0">
                  <a:spcBef>
                    <a:spcPts val="0"/>
                  </a:spcBef>
                  <a:buNone/>
                </a:pPr>
                <a:r>
                  <a:rPr lang="en-US" altLang="zh-CN" kern="0" dirty="0"/>
                  <a:t>   </a:t>
                </a:r>
                <a:r>
                  <a:rPr lang="zh-CN" altLang="en-US" kern="0" dirty="0"/>
                  <a:t>＝</a:t>
                </a:r>
                <a14:m>
                  <m:oMath xmlns:m="http://schemas.openxmlformats.org/officeDocument/2006/math">
                    <m:d>
                      <m:dPr>
                        <m:ctrlPr>
                          <a:rPr lang="en-US" altLang="zh-CN" i="1" kern="0" smtClean="0">
                            <a:latin typeface="Cambria Math" panose="02040503050406030204" pitchFamily="18" charset="0"/>
                          </a:rPr>
                        </m:ctrlPr>
                      </m:dPr>
                      <m:e>
                        <m:r>
                          <m:rPr>
                            <m:nor/>
                          </m:rPr>
                          <a:rPr lang="en-US" altLang="zh-CN" kern="0" dirty="0">
                            <a:solidFill>
                              <a:srgbClr val="0000FF"/>
                            </a:solidFill>
                          </a:rPr>
                          <m:t>20</m:t>
                        </m:r>
                        <m:r>
                          <m:rPr>
                            <m:nor/>
                          </m:rPr>
                          <a:rPr lang="en-US" altLang="zh-CN" kern="0" dirty="0">
                            <a:solidFill>
                              <a:srgbClr val="0000FF"/>
                            </a:solidFill>
                          </a:rPr>
                          <m:t>ms</m:t>
                        </m:r>
                        <m:r>
                          <a:rPr lang="zh-CN" altLang="en-US" i="1" kern="0" dirty="0">
                            <a:latin typeface="Cambria Math" panose="02040503050406030204" pitchFamily="18" charset="0"/>
                          </a:rPr>
                          <m:t>＋</m:t>
                        </m:r>
                        <m:f>
                          <m:fPr>
                            <m:ctrlPr>
                              <a:rPr lang="en-US" altLang="zh-CN" i="1" kern="0">
                                <a:solidFill>
                                  <a:srgbClr val="FF0000"/>
                                </a:solidFill>
                                <a:latin typeface="Cambria Math" panose="02040503050406030204" pitchFamily="18" charset="0"/>
                              </a:rPr>
                            </m:ctrlPr>
                          </m:fPr>
                          <m:num>
                            <m:r>
                              <m:rPr>
                                <m:nor/>
                              </m:rPr>
                              <a:rPr lang="en-US" altLang="zh-CN" kern="0">
                                <a:solidFill>
                                  <a:srgbClr val="FF0000"/>
                                </a:solidFill>
                              </a:rPr>
                              <m:t>50</m:t>
                            </m:r>
                          </m:num>
                          <m:den>
                            <m:r>
                              <m:rPr>
                                <m:nor/>
                              </m:rPr>
                              <a:rPr lang="en-US" altLang="zh-CN" kern="0">
                                <a:solidFill>
                                  <a:srgbClr val="FF0000"/>
                                </a:solidFill>
                              </a:rPr>
                              <m:t>3</m:t>
                            </m:r>
                            <m:r>
                              <a:rPr lang="en-US" altLang="zh-CN" i="1" kern="0">
                                <a:latin typeface="Cambria Math" panose="02040503050406030204" pitchFamily="18" charset="0"/>
                                <a:ea typeface="Cambria Math" panose="02040503050406030204" pitchFamily="18" charset="0"/>
                              </a:rPr>
                              <m:t>×</m:t>
                            </m:r>
                            <m:r>
                              <m:rPr>
                                <m:nor/>
                              </m:rPr>
                              <a:rPr lang="en-US" altLang="zh-CN" kern="0">
                                <a:ea typeface="Cambria Math" panose="02040503050406030204" pitchFamily="18" charset="0"/>
                              </a:rPr>
                              <m:t>2</m:t>
                            </m:r>
                          </m:den>
                        </m:f>
                        <m:r>
                          <m:rPr>
                            <m:nor/>
                          </m:rPr>
                          <a:rPr lang="en-US" altLang="zh-CN" kern="0" dirty="0">
                            <a:solidFill>
                              <a:srgbClr val="FF0000"/>
                            </a:solidFill>
                          </a:rPr>
                          <m:t>ms</m:t>
                        </m:r>
                      </m:e>
                    </m:d>
                    <m:r>
                      <a:rPr lang="en-US" altLang="zh-CN" i="1" kern="0" smtClean="0">
                        <a:latin typeface="Cambria Math" panose="02040503050406030204" pitchFamily="18" charset="0"/>
                        <a:ea typeface="Cambria Math" panose="02040503050406030204" pitchFamily="18" charset="0"/>
                      </a:rPr>
                      <m:t>×</m:t>
                    </m:r>
                    <m:r>
                      <m:rPr>
                        <m:nor/>
                      </m:rPr>
                      <a:rPr lang="en-US" altLang="zh-CN" b="1" i="0" kern="0" smtClean="0">
                        <a:ea typeface="Cambria Math" panose="02040503050406030204" pitchFamily="18" charset="0"/>
                      </a:rPr>
                      <m:t>256</m:t>
                    </m:r>
                    <m:r>
                      <a:rPr lang="zh-CN" altLang="en-US" i="1" kern="0">
                        <a:latin typeface="Cambria Math" panose="02040503050406030204" pitchFamily="18" charset="0"/>
                        <a:ea typeface="Cambria Math" panose="02040503050406030204" pitchFamily="18" charset="0"/>
                      </a:rPr>
                      <m:t>＋</m:t>
                    </m:r>
                    <m:f>
                      <m:fPr>
                        <m:ctrlPr>
                          <a:rPr lang="en-US" altLang="zh-CN" i="1" kern="0">
                            <a:solidFill>
                              <a:srgbClr val="FF0000"/>
                            </a:solidFill>
                            <a:latin typeface="Cambria Math" panose="02040503050406030204" pitchFamily="18" charset="0"/>
                          </a:rPr>
                        </m:ctrlPr>
                      </m:fPr>
                      <m:num>
                        <m:r>
                          <m:rPr>
                            <m:nor/>
                          </m:rPr>
                          <a:rPr lang="en-US" altLang="zh-CN" kern="0">
                            <a:solidFill>
                              <a:srgbClr val="FF0000"/>
                            </a:solidFill>
                          </a:rPr>
                          <m:t>50</m:t>
                        </m:r>
                        <m:r>
                          <a:rPr lang="en-US" altLang="zh-CN" i="1" kern="0">
                            <a:solidFill>
                              <a:srgbClr val="008000"/>
                            </a:solidFill>
                            <a:latin typeface="Cambria Math" panose="02040503050406030204" pitchFamily="18" charset="0"/>
                            <a:ea typeface="Cambria Math" panose="02040503050406030204" pitchFamily="18" charset="0"/>
                          </a:rPr>
                          <m:t>×</m:t>
                        </m:r>
                        <m:r>
                          <m:rPr>
                            <m:nor/>
                          </m:rPr>
                          <a:rPr lang="en-US" altLang="zh-CN" kern="0">
                            <a:solidFill>
                              <a:srgbClr val="008000"/>
                            </a:solidFill>
                            <a:ea typeface="Cambria Math" panose="02040503050406030204" pitchFamily="18" charset="0"/>
                          </a:rPr>
                          <m:t>8</m:t>
                        </m:r>
                      </m:num>
                      <m:den>
                        <m:r>
                          <m:rPr>
                            <m:nor/>
                          </m:rPr>
                          <a:rPr lang="en-US" altLang="zh-CN" kern="0">
                            <a:solidFill>
                              <a:srgbClr val="FF0000"/>
                            </a:solidFill>
                          </a:rPr>
                          <m:t>3</m:t>
                        </m:r>
                      </m:den>
                    </m:f>
                    <m:r>
                      <m:rPr>
                        <m:nor/>
                      </m:rPr>
                      <a:rPr lang="en-US" altLang="zh-CN" kern="0" dirty="0">
                        <a:solidFill>
                          <a:srgbClr val="FF0000"/>
                        </a:solidFill>
                      </a:rPr>
                      <m:t>ms</m:t>
                    </m:r>
                  </m:oMath>
                </a14:m>
                <a:r>
                  <a:rPr lang="zh-CN" altLang="en-US" kern="0" dirty="0"/>
                  <a:t>＝</a:t>
                </a:r>
                <a:r>
                  <a:rPr lang="en-US" altLang="zh-CN" kern="0" dirty="0"/>
                  <a:t>7386.67ms</a:t>
                </a:r>
                <a:endParaRPr lang="zh-CN" altLang="en-US" kern="0" dirty="0"/>
              </a:p>
            </p:txBody>
          </p:sp>
        </mc:Choice>
        <mc:Fallback xmlns="">
          <p:sp>
            <p:nvSpPr>
              <p:cNvPr id="5" name="内容占位符 2">
                <a:extLst>
                  <a:ext uri="{FF2B5EF4-FFF2-40B4-BE49-F238E27FC236}">
                    <a16:creationId xmlns:a16="http://schemas.microsoft.com/office/drawing/2014/main" id="{643C780F-47D5-4469-B7C5-BD860854B3AD}"/>
                  </a:ext>
                </a:extLst>
              </p:cNvPr>
              <p:cNvSpPr txBox="1">
                <a:spLocks noRot="1" noChangeAspect="1" noMove="1" noResize="1" noEditPoints="1" noAdjustHandles="1" noChangeArrowheads="1" noChangeShapeType="1" noTextEdit="1"/>
              </p:cNvSpPr>
              <p:nvPr/>
            </p:nvSpPr>
            <p:spPr bwMode="auto">
              <a:xfrm>
                <a:off x="107504" y="2780928"/>
                <a:ext cx="8928992" cy="3933056"/>
              </a:xfrm>
              <a:prstGeom prst="rect">
                <a:avLst/>
              </a:prstGeom>
              <a:blipFill>
                <a:blip r:embed="rId2"/>
                <a:stretch>
                  <a:fillRect l="-1434"/>
                </a:stretch>
              </a:blipFill>
              <a:ln w="9525">
                <a:noFill/>
                <a:miter lim="800000"/>
                <a:headEnd/>
                <a:tailEnd/>
              </a:ln>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627A8E29-22D0-4CBE-A40C-490E82E86959}"/>
              </a:ext>
            </a:extLst>
          </p:cNvPr>
          <p:cNvCxnSpPr/>
          <p:nvPr/>
        </p:nvCxnSpPr>
        <p:spPr bwMode="auto">
          <a:xfrm>
            <a:off x="107504" y="2788928"/>
            <a:ext cx="8928992" cy="0"/>
          </a:xfrm>
          <a:prstGeom prst="line">
            <a:avLst/>
          </a:prstGeom>
          <a:solidFill>
            <a:schemeClr val="accent1"/>
          </a:solidFill>
          <a:ln w="76200" cap="flat" cmpd="sng" algn="ctr">
            <a:solidFill>
              <a:srgbClr val="00CC00">
                <a:alpha val="40000"/>
              </a:srgbClr>
            </a:solidFill>
            <a:prstDash val="solid"/>
            <a:round/>
            <a:headEnd type="none" w="med" len="med"/>
            <a:tailEnd type="none" w="med" len="med"/>
          </a:ln>
          <a:effectLst/>
        </p:spPr>
      </p:cxnSp>
      <p:sp>
        <p:nvSpPr>
          <p:cNvPr id="8" name="矩形 7">
            <a:extLst>
              <a:ext uri="{FF2B5EF4-FFF2-40B4-BE49-F238E27FC236}">
                <a16:creationId xmlns:a16="http://schemas.microsoft.com/office/drawing/2014/main" id="{1D99C557-D7EB-44C9-9905-C805FA30E7DE}"/>
              </a:ext>
            </a:extLst>
          </p:cNvPr>
          <p:cNvSpPr/>
          <p:nvPr/>
        </p:nvSpPr>
        <p:spPr>
          <a:xfrm>
            <a:off x="7841811" y="2780928"/>
            <a:ext cx="1266693" cy="523220"/>
          </a:xfrm>
          <a:prstGeom prst="rect">
            <a:avLst/>
          </a:prstGeom>
        </p:spPr>
        <p:txBody>
          <a:bodyPr wrap="none">
            <a:spAutoFit/>
          </a:bodyPr>
          <a:lstStyle/>
          <a:p>
            <a:r>
              <a:rPr lang="en-US" altLang="zh-CN" dirty="0">
                <a:solidFill>
                  <a:srgbClr val="C00000"/>
                </a:solidFill>
              </a:rPr>
              <a:t>【</a:t>
            </a:r>
            <a:r>
              <a:rPr lang="zh-CN" altLang="en-US" dirty="0">
                <a:solidFill>
                  <a:srgbClr val="C00000"/>
                </a:solidFill>
              </a:rPr>
              <a:t>解</a:t>
            </a:r>
            <a:r>
              <a:rPr lang="en-US" altLang="zh-CN" dirty="0">
                <a:solidFill>
                  <a:srgbClr val="C00000"/>
                </a:solidFill>
              </a:rPr>
              <a:t>】</a:t>
            </a:r>
            <a:endParaRPr lang="zh-CN" altLang="en-US" dirty="0"/>
          </a:p>
        </p:txBody>
      </p:sp>
    </p:spTree>
    <p:extLst>
      <p:ext uri="{BB962C8B-B14F-4D97-AF65-F5344CB8AC3E}">
        <p14:creationId xmlns:p14="http://schemas.microsoft.com/office/powerpoint/2010/main" val="5432648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 calcmode="lin" valueType="num">
                                      <p:cBhvr additive="base">
                                        <p:cTn id="20"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 calcmode="lin" valueType="num">
                                      <p:cBhvr additive="base">
                                        <p:cTn id="26"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 calcmode="lin" valueType="num">
                                      <p:cBhvr additive="base">
                                        <p:cTn id="32"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 calcmode="lin" valueType="num">
                                      <p:cBhvr additive="base">
                                        <p:cTn id="38"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9" dur="500"/>
                                        <p:tgtEl>
                                          <p:spTgt spid="5">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 calcmode="lin" valueType="num">
                                      <p:cBhvr additive="base">
                                        <p:cTn id="44"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45" dur="500"/>
                                        <p:tgtEl>
                                          <p:spTgt spid="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 calcmode="lin" valueType="num">
                                      <p:cBhvr additive="base">
                                        <p:cTn id="50"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5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2193950" y="3428777"/>
            <a:ext cx="2306042" cy="2232471"/>
          </a:xfrm>
          <a:prstGeom prst="rect">
            <a:avLst/>
          </a:prstGeom>
          <a:solidFill>
            <a:srgbClr val="FFCCCC"/>
          </a:solidFill>
          <a:ln w="28575" algn="ctr">
            <a:solidFill>
              <a:schemeClr val="tx1"/>
            </a:solidFill>
            <a:miter lim="800000"/>
            <a:headEnd/>
            <a:tailEnd/>
          </a:ln>
        </p:spPr>
        <p:txBody>
          <a:bodyPr wrap="none" anchor="t" anchorCtr="0"/>
          <a:lstStyle/>
          <a:p>
            <a:pPr algn="ctr">
              <a:spcBef>
                <a:spcPts val="0"/>
              </a:spcBef>
            </a:pPr>
            <a:r>
              <a:rPr lang="zh-CN" altLang="en-US" sz="2400" dirty="0"/>
              <a:t>芯片组</a:t>
            </a:r>
            <a:endParaRPr lang="en-US" altLang="zh-CN" sz="2400" dirty="0"/>
          </a:p>
          <a:p>
            <a:pPr algn="ctr">
              <a:spcBef>
                <a:spcPts val="0"/>
              </a:spcBef>
            </a:pPr>
            <a:r>
              <a:rPr lang="zh-CN" altLang="en-US" sz="2400" dirty="0"/>
              <a:t>或</a:t>
            </a:r>
            <a:endParaRPr lang="en-US" altLang="zh-CN" sz="2400" dirty="0"/>
          </a:p>
          <a:p>
            <a:pPr algn="ctr">
              <a:spcBef>
                <a:spcPts val="0"/>
              </a:spcBef>
            </a:pPr>
            <a:r>
              <a:rPr lang="zh-CN" altLang="en-US" sz="2400" dirty="0"/>
              <a:t>主机总线适配器</a:t>
            </a:r>
            <a:endParaRPr lang="en-US" altLang="zh-CN" sz="2400" dirty="0"/>
          </a:p>
        </p:txBody>
      </p:sp>
      <p:sp>
        <p:nvSpPr>
          <p:cNvPr id="35842" name="灯片编号占位符 4"/>
          <p:cNvSpPr>
            <a:spLocks noGrp="1"/>
          </p:cNvSpPr>
          <p:nvPr>
            <p:ph type="sldNum" sz="quarter" idx="11"/>
          </p:nvPr>
        </p:nvSpPr>
        <p:spPr>
          <a:noFill/>
        </p:spPr>
        <p:txBody>
          <a:bodyPr/>
          <a:lstStyle/>
          <a:p>
            <a:fld id="{BC9F1C02-77F5-4D7D-898C-334ADDA91691}" type="slidenum">
              <a:rPr lang="zh-CN" altLang="en-US" smtClean="0">
                <a:ea typeface="宋体" charset="-122"/>
              </a:rPr>
              <a:pPr/>
              <a:t>26</a:t>
            </a:fld>
            <a:endParaRPr lang="en-US" altLang="zh-CN">
              <a:ea typeface="宋体" charset="-122"/>
            </a:endParaRPr>
          </a:p>
        </p:txBody>
      </p:sp>
      <p:sp>
        <p:nvSpPr>
          <p:cNvPr id="35843" name="Rectangle 11"/>
          <p:cNvSpPr>
            <a:spLocks noChangeArrowheads="1"/>
          </p:cNvSpPr>
          <p:nvPr/>
        </p:nvSpPr>
        <p:spPr bwMode="auto">
          <a:xfrm>
            <a:off x="683568" y="2348880"/>
            <a:ext cx="4103687" cy="3672408"/>
          </a:xfrm>
          <a:prstGeom prst="rect">
            <a:avLst/>
          </a:prstGeom>
          <a:noFill/>
          <a:ln w="28575" algn="ctr">
            <a:solidFill>
              <a:schemeClr val="tx1"/>
            </a:solidFill>
            <a:miter lim="800000"/>
            <a:headEnd/>
            <a:tailEnd/>
          </a:ln>
        </p:spPr>
        <p:txBody>
          <a:bodyPr wrap="none" anchor="ctr"/>
          <a:lstStyle/>
          <a:p>
            <a:pPr algn="ctr">
              <a:spcBef>
                <a:spcPct val="50000"/>
              </a:spcBef>
            </a:pPr>
            <a:endParaRPr lang="zh-CN" altLang="en-US"/>
          </a:p>
        </p:txBody>
      </p:sp>
      <p:sp>
        <p:nvSpPr>
          <p:cNvPr id="35845" name="Rectangle 3"/>
          <p:cNvSpPr>
            <a:spLocks noGrp="1" noChangeArrowheads="1"/>
          </p:cNvSpPr>
          <p:nvPr>
            <p:ph type="body" idx="1"/>
          </p:nvPr>
        </p:nvSpPr>
        <p:spPr>
          <a:xfrm>
            <a:off x="539750" y="692696"/>
            <a:ext cx="8280400" cy="1152525"/>
          </a:xfrm>
        </p:spPr>
        <p:txBody>
          <a:bodyPr/>
          <a:lstStyle/>
          <a:p>
            <a:pPr eaLnBrk="1" hangingPunct="1">
              <a:spcBef>
                <a:spcPct val="10000"/>
              </a:spcBef>
            </a:pPr>
            <a:r>
              <a:rPr lang="zh-CN" altLang="en-US" dirty="0"/>
              <a:t>硬件：磁盘控制器，总线</a:t>
            </a:r>
            <a:r>
              <a:rPr lang="en-US" altLang="zh-CN" dirty="0">
                <a:latin typeface="宋体" charset="-122"/>
              </a:rPr>
              <a:t>(</a:t>
            </a:r>
            <a:r>
              <a:rPr lang="zh-CN" altLang="en-US" dirty="0"/>
              <a:t>系统总线、通信总线</a:t>
            </a:r>
            <a:r>
              <a:rPr lang="en-US" altLang="zh-CN" dirty="0">
                <a:latin typeface="宋体" charset="-122"/>
              </a:rPr>
              <a:t>)</a:t>
            </a:r>
          </a:p>
          <a:p>
            <a:pPr eaLnBrk="1" hangingPunct="1">
              <a:spcBef>
                <a:spcPct val="10000"/>
              </a:spcBef>
            </a:pPr>
            <a:r>
              <a:rPr lang="zh-CN" altLang="en-US" dirty="0"/>
              <a:t>软件：</a:t>
            </a:r>
            <a:r>
              <a:rPr lang="en-US" altLang="zh-CN" dirty="0"/>
              <a:t>OS</a:t>
            </a:r>
            <a:r>
              <a:rPr lang="zh-CN" altLang="en-US" dirty="0"/>
              <a:t>，磁盘驱动程序</a:t>
            </a:r>
          </a:p>
        </p:txBody>
      </p:sp>
      <p:sp>
        <p:nvSpPr>
          <p:cNvPr id="35846" name="Rectangle 4"/>
          <p:cNvSpPr>
            <a:spLocks noChangeArrowheads="1"/>
          </p:cNvSpPr>
          <p:nvPr/>
        </p:nvSpPr>
        <p:spPr bwMode="auto">
          <a:xfrm>
            <a:off x="899592" y="2564135"/>
            <a:ext cx="1295400" cy="504825"/>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CPU</a:t>
            </a:r>
          </a:p>
        </p:txBody>
      </p:sp>
      <p:sp>
        <p:nvSpPr>
          <p:cNvPr id="35847" name="AutoShape 5"/>
          <p:cNvSpPr>
            <a:spLocks noChangeArrowheads="1"/>
          </p:cNvSpPr>
          <p:nvPr/>
        </p:nvSpPr>
        <p:spPr bwMode="auto">
          <a:xfrm>
            <a:off x="1331392" y="3068861"/>
            <a:ext cx="431800" cy="2736403"/>
          </a:xfrm>
          <a:prstGeom prst="upDownArrow">
            <a:avLst>
              <a:gd name="adj1" fmla="val 50000"/>
              <a:gd name="adj2" fmla="val 404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48" name="Rectangle 6"/>
          <p:cNvSpPr>
            <a:spLocks noChangeArrowheads="1"/>
          </p:cNvSpPr>
          <p:nvPr/>
        </p:nvSpPr>
        <p:spPr bwMode="auto">
          <a:xfrm>
            <a:off x="3923928" y="4725143"/>
            <a:ext cx="575990" cy="792089"/>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a:t>接口</a:t>
            </a:r>
          </a:p>
        </p:txBody>
      </p:sp>
      <p:sp>
        <p:nvSpPr>
          <p:cNvPr id="35849" name="AutoShape 7"/>
          <p:cNvSpPr>
            <a:spLocks noChangeArrowheads="1"/>
          </p:cNvSpPr>
          <p:nvPr/>
        </p:nvSpPr>
        <p:spPr bwMode="auto">
          <a:xfrm>
            <a:off x="1620317" y="4436839"/>
            <a:ext cx="576263" cy="360363"/>
          </a:xfrm>
          <a:prstGeom prst="leftRightArrow">
            <a:avLst>
              <a:gd name="adj1" fmla="val 54185"/>
              <a:gd name="adj2" fmla="val 412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50" name="AutoShape 8"/>
          <p:cNvSpPr>
            <a:spLocks noChangeArrowheads="1"/>
          </p:cNvSpPr>
          <p:nvPr/>
        </p:nvSpPr>
        <p:spPr bwMode="auto">
          <a:xfrm>
            <a:off x="4499918" y="4868391"/>
            <a:ext cx="4176538" cy="504825"/>
          </a:xfrm>
          <a:prstGeom prst="leftRightArrow">
            <a:avLst>
              <a:gd name="adj1" fmla="val 53463"/>
              <a:gd name="adj2" fmla="val 36781"/>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2000">
                <a:solidFill>
                  <a:srgbClr val="FF0000"/>
                </a:solidFill>
              </a:rPr>
              <a:t>SCSI, SAS, ATA, SATA</a:t>
            </a:r>
          </a:p>
        </p:txBody>
      </p:sp>
      <p:sp>
        <p:nvSpPr>
          <p:cNvPr id="35851" name="Rectangle 9"/>
          <p:cNvSpPr>
            <a:spLocks noChangeArrowheads="1"/>
          </p:cNvSpPr>
          <p:nvPr/>
        </p:nvSpPr>
        <p:spPr bwMode="auto">
          <a:xfrm>
            <a:off x="5218782" y="4077072"/>
            <a:ext cx="1152525" cy="430956"/>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a:t>接口</a:t>
            </a:r>
          </a:p>
        </p:txBody>
      </p:sp>
      <p:sp>
        <p:nvSpPr>
          <p:cNvPr id="35852" name="AutoShape 10"/>
          <p:cNvSpPr>
            <a:spLocks noChangeArrowheads="1"/>
          </p:cNvSpPr>
          <p:nvPr/>
        </p:nvSpPr>
        <p:spPr bwMode="auto">
          <a:xfrm rot="5400000">
            <a:off x="5544220" y="4614391"/>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9" name="Text Box 19"/>
          <p:cNvSpPr txBox="1">
            <a:spLocks noChangeArrowheads="1"/>
          </p:cNvSpPr>
          <p:nvPr/>
        </p:nvSpPr>
        <p:spPr bwMode="auto">
          <a:xfrm>
            <a:off x="972617" y="3789139"/>
            <a:ext cx="503238" cy="1552575"/>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系统总线</a:t>
            </a:r>
          </a:p>
        </p:txBody>
      </p:sp>
      <p:sp>
        <p:nvSpPr>
          <p:cNvPr id="20" name="Rectangle 9"/>
          <p:cNvSpPr>
            <a:spLocks noChangeArrowheads="1"/>
          </p:cNvSpPr>
          <p:nvPr/>
        </p:nvSpPr>
        <p:spPr bwMode="auto">
          <a:xfrm>
            <a:off x="5219675" y="2492896"/>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21" name="Rectangle 9"/>
          <p:cNvSpPr>
            <a:spLocks noChangeArrowheads="1"/>
          </p:cNvSpPr>
          <p:nvPr/>
        </p:nvSpPr>
        <p:spPr bwMode="auto">
          <a:xfrm>
            <a:off x="5219675" y="3284984"/>
            <a:ext cx="1152525" cy="792088"/>
          </a:xfrm>
          <a:prstGeom prst="rect">
            <a:avLst/>
          </a:prstGeom>
          <a:solidFill>
            <a:srgbClr val="CCFFFF"/>
          </a:solidFill>
          <a:ln w="28575" algn="ctr">
            <a:solidFill>
              <a:schemeClr val="tx1"/>
            </a:solidFill>
            <a:miter lim="800000"/>
            <a:headEnd/>
            <a:tailEnd/>
          </a:ln>
        </p:spPr>
        <p:txBody>
          <a:bodyPr wrap="none" anchor="ctr"/>
          <a:lstStyle/>
          <a:p>
            <a:pPr algn="ctr">
              <a:lnSpc>
                <a:spcPct val="90000"/>
              </a:lnSpc>
            </a:pPr>
            <a:r>
              <a:rPr lang="zh-CN" altLang="en-US" sz="2400"/>
              <a:t>磁盘</a:t>
            </a:r>
            <a:endParaRPr lang="en-US" altLang="zh-CN" sz="2400"/>
          </a:p>
          <a:p>
            <a:pPr algn="ctr">
              <a:lnSpc>
                <a:spcPct val="90000"/>
              </a:lnSpc>
            </a:pPr>
            <a:r>
              <a:rPr lang="zh-CN" altLang="en-US" sz="2400"/>
              <a:t>控制器</a:t>
            </a:r>
          </a:p>
        </p:txBody>
      </p:sp>
      <p:sp>
        <p:nvSpPr>
          <p:cNvPr id="23" name="矩形 22"/>
          <p:cNvSpPr/>
          <p:nvPr/>
        </p:nvSpPr>
        <p:spPr bwMode="auto">
          <a:xfrm>
            <a:off x="5076056" y="2348880"/>
            <a:ext cx="1440160" cy="2376264"/>
          </a:xfrm>
          <a:prstGeom prst="rect">
            <a:avLst/>
          </a:prstGeom>
          <a:noFill/>
          <a:ln w="28575" cap="flat" cmpd="sng" algn="ctr">
            <a:solidFill>
              <a:srgbClr val="FF0066"/>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24" name="TextBox 23"/>
          <p:cNvSpPr txBox="1"/>
          <p:nvPr/>
        </p:nvSpPr>
        <p:spPr>
          <a:xfrm>
            <a:off x="5292080" y="1916832"/>
            <a:ext cx="936104" cy="461665"/>
          </a:xfrm>
          <a:prstGeom prst="rect">
            <a:avLst/>
          </a:prstGeom>
          <a:noFill/>
        </p:spPr>
        <p:txBody>
          <a:bodyPr wrap="square" rtlCol="0">
            <a:spAutoFit/>
          </a:bodyPr>
          <a:lstStyle/>
          <a:p>
            <a:pPr algn="ctr"/>
            <a:r>
              <a:rPr lang="zh-CN" altLang="en-US" sz="2400" dirty="0">
                <a:solidFill>
                  <a:srgbClr val="0000FF"/>
                </a:solidFill>
              </a:rPr>
              <a:t>硬盘</a:t>
            </a:r>
          </a:p>
        </p:txBody>
      </p:sp>
      <p:sp>
        <p:nvSpPr>
          <p:cNvPr id="25" name="Rectangle 9"/>
          <p:cNvSpPr>
            <a:spLocks noChangeArrowheads="1"/>
          </p:cNvSpPr>
          <p:nvPr/>
        </p:nvSpPr>
        <p:spPr bwMode="auto">
          <a:xfrm>
            <a:off x="6946974" y="4077072"/>
            <a:ext cx="1152525" cy="430956"/>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a:t>接口</a:t>
            </a:r>
          </a:p>
        </p:txBody>
      </p:sp>
      <p:sp>
        <p:nvSpPr>
          <p:cNvPr id="26" name="AutoShape 10"/>
          <p:cNvSpPr>
            <a:spLocks noChangeArrowheads="1"/>
          </p:cNvSpPr>
          <p:nvPr/>
        </p:nvSpPr>
        <p:spPr bwMode="auto">
          <a:xfrm rot="5400000">
            <a:off x="7272412" y="4614391"/>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27" name="Rectangle 9"/>
          <p:cNvSpPr>
            <a:spLocks noChangeArrowheads="1"/>
          </p:cNvSpPr>
          <p:nvPr/>
        </p:nvSpPr>
        <p:spPr bwMode="auto">
          <a:xfrm>
            <a:off x="6947867" y="2492896"/>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28" name="Rectangle 9"/>
          <p:cNvSpPr>
            <a:spLocks noChangeArrowheads="1"/>
          </p:cNvSpPr>
          <p:nvPr/>
        </p:nvSpPr>
        <p:spPr bwMode="auto">
          <a:xfrm>
            <a:off x="6947867" y="3284984"/>
            <a:ext cx="1152525" cy="792088"/>
          </a:xfrm>
          <a:prstGeom prst="rect">
            <a:avLst/>
          </a:prstGeom>
          <a:solidFill>
            <a:srgbClr val="CCFFFF"/>
          </a:solidFill>
          <a:ln w="28575" algn="ctr">
            <a:solidFill>
              <a:schemeClr val="tx1"/>
            </a:solidFill>
            <a:miter lim="800000"/>
            <a:headEnd/>
            <a:tailEnd/>
          </a:ln>
        </p:spPr>
        <p:txBody>
          <a:bodyPr wrap="none" anchor="ctr"/>
          <a:lstStyle/>
          <a:p>
            <a:pPr algn="ctr">
              <a:lnSpc>
                <a:spcPct val="90000"/>
              </a:lnSpc>
            </a:pPr>
            <a:r>
              <a:rPr lang="zh-CN" altLang="en-US" sz="2400"/>
              <a:t>磁盘</a:t>
            </a:r>
            <a:endParaRPr lang="en-US" altLang="zh-CN" sz="2400"/>
          </a:p>
          <a:p>
            <a:pPr algn="ctr">
              <a:lnSpc>
                <a:spcPct val="90000"/>
              </a:lnSpc>
            </a:pPr>
            <a:r>
              <a:rPr lang="zh-CN" altLang="en-US" sz="2400"/>
              <a:t>控制器</a:t>
            </a:r>
          </a:p>
        </p:txBody>
      </p:sp>
      <p:sp>
        <p:nvSpPr>
          <p:cNvPr id="29" name="矩形 28"/>
          <p:cNvSpPr/>
          <p:nvPr/>
        </p:nvSpPr>
        <p:spPr bwMode="auto">
          <a:xfrm>
            <a:off x="6804248" y="2348880"/>
            <a:ext cx="1440160" cy="2376264"/>
          </a:xfrm>
          <a:prstGeom prst="rect">
            <a:avLst/>
          </a:prstGeom>
          <a:noFill/>
          <a:ln w="28575" cap="flat" cmpd="sng" algn="ctr">
            <a:solidFill>
              <a:srgbClr val="FF0066"/>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30" name="TextBox 29"/>
          <p:cNvSpPr txBox="1"/>
          <p:nvPr/>
        </p:nvSpPr>
        <p:spPr>
          <a:xfrm>
            <a:off x="7020272" y="1916832"/>
            <a:ext cx="936104" cy="461665"/>
          </a:xfrm>
          <a:prstGeom prst="rect">
            <a:avLst/>
          </a:prstGeom>
          <a:noFill/>
        </p:spPr>
        <p:txBody>
          <a:bodyPr wrap="square" rtlCol="0">
            <a:spAutoFit/>
          </a:bodyPr>
          <a:lstStyle/>
          <a:p>
            <a:pPr algn="ctr"/>
            <a:r>
              <a:rPr lang="zh-CN" altLang="en-US" sz="2400">
                <a:solidFill>
                  <a:srgbClr val="0000FF"/>
                </a:solidFill>
              </a:rPr>
              <a:t>硬盘</a:t>
            </a:r>
          </a:p>
        </p:txBody>
      </p:sp>
      <p:sp>
        <p:nvSpPr>
          <p:cNvPr id="3" name="标题 2">
            <a:extLst>
              <a:ext uri="{FF2B5EF4-FFF2-40B4-BE49-F238E27FC236}">
                <a16:creationId xmlns:a16="http://schemas.microsoft.com/office/drawing/2014/main" id="{12302EF5-3D6F-4307-AF89-599A1899C698}"/>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4.</a:t>
            </a:r>
            <a:r>
              <a:rPr lang="en-US" altLang="zh-CN" dirty="0"/>
              <a:t> </a:t>
            </a:r>
            <a:r>
              <a:rPr lang="zh-CN" altLang="en-US" dirty="0"/>
              <a:t>与计算机主机的</a:t>
            </a:r>
            <a:r>
              <a:rPr lang="zh-CN" altLang="en-US" dirty="0">
                <a:solidFill>
                  <a:srgbClr val="FF6600"/>
                </a:solidFill>
              </a:rPr>
              <a:t>连接</a:t>
            </a:r>
            <a:endParaRPr lang="zh-CN" altLang="en-US" dirty="0"/>
          </a:p>
        </p:txBody>
      </p:sp>
      <p:sp>
        <p:nvSpPr>
          <p:cNvPr id="32" name="TextBox 23">
            <a:extLst>
              <a:ext uri="{FF2B5EF4-FFF2-40B4-BE49-F238E27FC236}">
                <a16:creationId xmlns:a16="http://schemas.microsoft.com/office/drawing/2014/main" id="{AC25A855-A665-4661-9291-90482E74B1C9}"/>
              </a:ext>
            </a:extLst>
          </p:cNvPr>
          <p:cNvSpPr txBox="1"/>
          <p:nvPr/>
        </p:nvSpPr>
        <p:spPr>
          <a:xfrm>
            <a:off x="2267359" y="1904810"/>
            <a:ext cx="936104" cy="461665"/>
          </a:xfrm>
          <a:prstGeom prst="rect">
            <a:avLst/>
          </a:prstGeom>
          <a:noFill/>
        </p:spPr>
        <p:txBody>
          <a:bodyPr wrap="square" rtlCol="0">
            <a:spAutoFit/>
          </a:bodyPr>
          <a:lstStyle/>
          <a:p>
            <a:pPr algn="ctr"/>
            <a:r>
              <a:rPr lang="en-US" altLang="zh-CN" sz="2400" dirty="0">
                <a:solidFill>
                  <a:srgbClr val="0000FF"/>
                </a:solidFill>
              </a:rPr>
              <a:t>CPU</a:t>
            </a:r>
            <a:endParaRPr lang="zh-CN" altLang="en-US" sz="2400" dirty="0">
              <a:solidFill>
                <a:srgbClr val="0000FF"/>
              </a:solid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noFill/>
        </p:spPr>
        <p:txBody>
          <a:bodyPr/>
          <a:lstStyle/>
          <a:p>
            <a:fld id="{C6022E67-2BA2-49BE-ACA7-072D1088AB5D}" type="slidenum">
              <a:rPr lang="zh-CN" altLang="en-US" smtClean="0">
                <a:ea typeface="宋体" charset="-122"/>
              </a:rPr>
              <a:pPr/>
              <a:t>27</a:t>
            </a:fld>
            <a:endParaRPr lang="en-US" altLang="zh-CN">
              <a:ea typeface="宋体" charset="-122"/>
            </a:endParaRPr>
          </a:p>
        </p:txBody>
      </p:sp>
      <p:sp>
        <p:nvSpPr>
          <p:cNvPr id="36868" name="Rectangle 4"/>
          <p:cNvSpPr>
            <a:spLocks noGrp="1" noChangeArrowheads="1"/>
          </p:cNvSpPr>
          <p:nvPr>
            <p:ph type="body" idx="1"/>
          </p:nvPr>
        </p:nvSpPr>
        <p:spPr>
          <a:xfrm>
            <a:off x="539750" y="1125538"/>
            <a:ext cx="8280400" cy="3671887"/>
          </a:xfrm>
        </p:spPr>
        <p:txBody>
          <a:bodyPr/>
          <a:lstStyle/>
          <a:p>
            <a:pPr eaLnBrk="1" hangingPunct="1">
              <a:spcBef>
                <a:spcPct val="10000"/>
              </a:spcBef>
              <a:buFont typeface="Wingdings" pitchFamily="2" charset="2"/>
              <a:buNone/>
            </a:pPr>
            <a:r>
              <a:rPr lang="zh-CN" altLang="en-US"/>
              <a:t>型号：</a:t>
            </a:r>
            <a:r>
              <a:rPr lang="en-US" altLang="zh-CN"/>
              <a:t>IBM Deskstar 75GXP</a:t>
            </a:r>
            <a:endParaRPr lang="zh-CN" altLang="en-US"/>
          </a:p>
          <a:p>
            <a:pPr eaLnBrk="1" hangingPunct="1">
              <a:spcBef>
                <a:spcPct val="10000"/>
              </a:spcBef>
              <a:buFont typeface="Wingdings" pitchFamily="2" charset="2"/>
              <a:buNone/>
            </a:pPr>
            <a:r>
              <a:rPr lang="zh-CN" altLang="en-US"/>
              <a:t>容量：</a:t>
            </a:r>
            <a:r>
              <a:rPr lang="en-US" altLang="zh-CN"/>
              <a:t>75GB</a:t>
            </a:r>
          </a:p>
          <a:p>
            <a:pPr eaLnBrk="1" hangingPunct="1">
              <a:spcBef>
                <a:spcPct val="10000"/>
              </a:spcBef>
              <a:buFont typeface="Wingdings" pitchFamily="2" charset="2"/>
              <a:buNone/>
            </a:pPr>
            <a:r>
              <a:rPr lang="zh-CN" altLang="en-US"/>
              <a:t>接口：</a:t>
            </a:r>
            <a:r>
              <a:rPr lang="en-US" altLang="zh-CN"/>
              <a:t>EIDE</a:t>
            </a:r>
            <a:r>
              <a:rPr lang="zh-CN" altLang="en-US"/>
              <a:t>接口，支持</a:t>
            </a:r>
            <a:r>
              <a:rPr lang="en-US" altLang="zh-CN"/>
              <a:t>Ultra DMA 66</a:t>
            </a:r>
          </a:p>
          <a:p>
            <a:pPr eaLnBrk="1" hangingPunct="1">
              <a:spcBef>
                <a:spcPct val="10000"/>
              </a:spcBef>
              <a:buFont typeface="Wingdings" pitchFamily="2" charset="2"/>
              <a:buNone/>
            </a:pPr>
            <a:r>
              <a:rPr lang="zh-CN" altLang="en-US"/>
              <a:t>平均寻道时间：</a:t>
            </a:r>
            <a:r>
              <a:rPr lang="en-US" altLang="zh-CN"/>
              <a:t>8.5ms</a:t>
            </a:r>
            <a:endParaRPr lang="zh-CN" altLang="en-US"/>
          </a:p>
          <a:p>
            <a:pPr eaLnBrk="1" hangingPunct="1">
              <a:spcBef>
                <a:spcPct val="10000"/>
              </a:spcBef>
              <a:buFont typeface="Wingdings" pitchFamily="2" charset="2"/>
              <a:buNone/>
            </a:pPr>
            <a:r>
              <a:rPr lang="zh-CN" altLang="en-US"/>
              <a:t>最大内部数据传输率：</a:t>
            </a:r>
            <a:r>
              <a:rPr lang="en-US" altLang="zh-CN"/>
              <a:t>444Mb/s</a:t>
            </a:r>
            <a:endParaRPr lang="zh-CN" altLang="en-US"/>
          </a:p>
          <a:p>
            <a:pPr eaLnBrk="1" hangingPunct="1">
              <a:spcBef>
                <a:spcPct val="10000"/>
              </a:spcBef>
              <a:buFont typeface="Wingdings" pitchFamily="2" charset="2"/>
              <a:buNone/>
            </a:pPr>
            <a:r>
              <a:rPr lang="zh-CN" altLang="en-US"/>
              <a:t>主轴转速：</a:t>
            </a:r>
            <a:r>
              <a:rPr lang="en-US" altLang="zh-CN"/>
              <a:t>7200RPM</a:t>
            </a:r>
          </a:p>
          <a:p>
            <a:pPr eaLnBrk="1" hangingPunct="1">
              <a:spcBef>
                <a:spcPct val="10000"/>
              </a:spcBef>
              <a:buFont typeface="Wingdings" pitchFamily="2" charset="2"/>
              <a:buNone/>
            </a:pPr>
            <a:r>
              <a:rPr lang="zh-CN" altLang="en-US"/>
              <a:t>时间：</a:t>
            </a:r>
            <a:r>
              <a:rPr lang="en-US" altLang="zh-CN"/>
              <a:t>2001</a:t>
            </a:r>
            <a:r>
              <a:rPr lang="zh-CN" altLang="en-US"/>
              <a:t>年</a:t>
            </a:r>
          </a:p>
        </p:txBody>
      </p:sp>
      <p:pic>
        <p:nvPicPr>
          <p:cNvPr id="15257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516216" y="3140968"/>
            <a:ext cx="1905000" cy="1323975"/>
          </a:xfrm>
          <a:prstGeom prst="rect">
            <a:avLst/>
          </a:prstGeom>
          <a:noFill/>
          <a:ln w="9525">
            <a:noFill/>
            <a:miter lim="800000"/>
            <a:headEnd/>
            <a:tailEnd/>
          </a:ln>
        </p:spPr>
      </p:pic>
      <p:sp>
        <p:nvSpPr>
          <p:cNvPr id="3" name="标题 2">
            <a:extLst>
              <a:ext uri="{FF2B5EF4-FFF2-40B4-BE49-F238E27FC236}">
                <a16:creationId xmlns:a16="http://schemas.microsoft.com/office/drawing/2014/main" id="{1738AC3C-AD53-4830-89C8-C36D68C17682}"/>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5.</a:t>
            </a:r>
            <a:r>
              <a:rPr lang="en-US" altLang="zh-CN" dirty="0"/>
              <a:t> </a:t>
            </a:r>
            <a:r>
              <a:rPr lang="zh-CN" altLang="en-US" dirty="0">
                <a:solidFill>
                  <a:srgbClr val="FF6600"/>
                </a:solidFill>
              </a:rPr>
              <a:t>关于磁盘尺寸参数的比喻</a:t>
            </a:r>
            <a:endParaRPr lang="zh-CN" alt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p:spPr>
        <p:txBody>
          <a:bodyPr/>
          <a:lstStyle/>
          <a:p>
            <a:fld id="{92CD6A74-1221-4089-89FF-AF5D830E9E66}" type="slidenum">
              <a:rPr lang="zh-CN" altLang="en-US" smtClean="0">
                <a:ea typeface="宋体" charset="-122"/>
              </a:rPr>
              <a:pPr/>
              <a:t>28</a:t>
            </a:fld>
            <a:endParaRPr lang="en-US" altLang="zh-CN">
              <a:ea typeface="宋体" charset="-122"/>
            </a:endParaRPr>
          </a:p>
        </p:txBody>
      </p:sp>
      <p:sp>
        <p:nvSpPr>
          <p:cNvPr id="37892" name="Rectangle 3"/>
          <p:cNvSpPr>
            <a:spLocks noGrp="1" noChangeArrowheads="1"/>
          </p:cNvSpPr>
          <p:nvPr>
            <p:ph type="body" idx="1"/>
          </p:nvPr>
        </p:nvSpPr>
        <p:spPr>
          <a:xfrm>
            <a:off x="539750" y="981075"/>
            <a:ext cx="8280400" cy="574675"/>
          </a:xfrm>
        </p:spPr>
        <p:txBody>
          <a:bodyPr/>
          <a:lstStyle/>
          <a:p>
            <a:pPr eaLnBrk="1" hangingPunct="1">
              <a:spcBef>
                <a:spcPct val="10000"/>
              </a:spcBef>
              <a:buFont typeface="Wingdings" pitchFamily="2" charset="2"/>
              <a:buNone/>
            </a:pPr>
            <a:r>
              <a:rPr lang="zh-CN" altLang="en-US"/>
              <a:t>型号：</a:t>
            </a:r>
            <a:r>
              <a:rPr lang="en-US" altLang="zh-CN"/>
              <a:t>IBM Deskstar 75GXP</a:t>
            </a:r>
            <a:endParaRPr lang="zh-CN" altLang="en-US"/>
          </a:p>
        </p:txBody>
      </p:sp>
      <p:graphicFrame>
        <p:nvGraphicFramePr>
          <p:cNvPr id="1773713" name="Group 145"/>
          <p:cNvGraphicFramePr>
            <a:graphicFrameLocks noGrp="1"/>
          </p:cNvGraphicFramePr>
          <p:nvPr/>
        </p:nvGraphicFramePr>
        <p:xfrm>
          <a:off x="395288" y="1557338"/>
          <a:ext cx="8353425" cy="4159250"/>
        </p:xfrm>
        <a:graphic>
          <a:graphicData uri="http://schemas.openxmlformats.org/drawingml/2006/table">
            <a:tbl>
              <a:tblPr/>
              <a:tblGrid>
                <a:gridCol w="3194050">
                  <a:extLst>
                    <a:ext uri="{9D8B030D-6E8A-4147-A177-3AD203B41FA5}">
                      <a16:colId xmlns:a16="http://schemas.microsoft.com/office/drawing/2014/main" val="20000"/>
                    </a:ext>
                  </a:extLst>
                </a:gridCol>
                <a:gridCol w="503237">
                  <a:extLst>
                    <a:ext uri="{9D8B030D-6E8A-4147-A177-3AD203B41FA5}">
                      <a16:colId xmlns:a16="http://schemas.microsoft.com/office/drawing/2014/main" val="20001"/>
                    </a:ext>
                  </a:extLst>
                </a:gridCol>
                <a:gridCol w="2351088">
                  <a:extLst>
                    <a:ext uri="{9D8B030D-6E8A-4147-A177-3AD203B41FA5}">
                      <a16:colId xmlns:a16="http://schemas.microsoft.com/office/drawing/2014/main" val="20002"/>
                    </a:ext>
                  </a:extLst>
                </a:gridCol>
                <a:gridCol w="2305050">
                  <a:extLst>
                    <a:ext uri="{9D8B030D-6E8A-4147-A177-3AD203B41FA5}">
                      <a16:colId xmlns:a16="http://schemas.microsoft.com/office/drawing/2014/main" val="20003"/>
                    </a:ext>
                  </a:extLst>
                </a:gridCol>
              </a:tblGrid>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磁盘原始参数</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452438">
                <a:tc row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滑动磁头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长</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1.2454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4508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宽</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高</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0.305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00"/>
                          </a:solidFill>
                          <a:effectLst/>
                          <a:latin typeface="Times New Roman" pitchFamily="18" charset="0"/>
                          <a:ea typeface="宋体" pitchFamily="2" charset="-122"/>
                        </a:rPr>
                        <a:t>磁头悬浮高度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FF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盘面相对磁头的运动速度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86 KM/h</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5016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比特间隔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65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磁道间隔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896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7"/>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平均寻道时间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8.5 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8"/>
                  </a:ext>
                </a:extLst>
              </a:tr>
            </a:tbl>
          </a:graphicData>
        </a:graphic>
      </p:graphicFrame>
      <p:sp>
        <p:nvSpPr>
          <p:cNvPr id="11" name="TextBox 10"/>
          <p:cNvSpPr txBox="1">
            <a:spLocks noChangeArrowheads="1"/>
          </p:cNvSpPr>
          <p:nvPr/>
        </p:nvSpPr>
        <p:spPr bwMode="auto">
          <a:xfrm>
            <a:off x="6443663" y="1557338"/>
            <a:ext cx="2305050" cy="460375"/>
          </a:xfrm>
          <a:prstGeom prst="rect">
            <a:avLst/>
          </a:prstGeom>
          <a:noFill/>
          <a:ln w="9525">
            <a:noFill/>
            <a:miter lim="800000"/>
            <a:headEnd/>
            <a:tailEnd/>
          </a:ln>
        </p:spPr>
        <p:txBody>
          <a:bodyPr>
            <a:spAutoFit/>
          </a:bodyPr>
          <a:lstStyle/>
          <a:p>
            <a:pPr algn="ctr">
              <a:spcBef>
                <a:spcPct val="20000"/>
              </a:spcBef>
              <a:buClr>
                <a:srgbClr val="00007D"/>
              </a:buClr>
              <a:buSzPct val="75000"/>
            </a:pPr>
            <a:r>
              <a:rPr lang="zh-CN" altLang="en-US" sz="2400">
                <a:solidFill>
                  <a:srgbClr val="000000"/>
                </a:solidFill>
              </a:rPr>
              <a:t>放大</a:t>
            </a:r>
            <a:r>
              <a:rPr lang="en-US" altLang="zh-CN" sz="2400">
                <a:solidFill>
                  <a:srgbClr val="000000"/>
                </a:solidFill>
              </a:rPr>
              <a:t>333333</a:t>
            </a:r>
            <a:r>
              <a:rPr lang="zh-CN" altLang="en-US" sz="2400">
                <a:solidFill>
                  <a:srgbClr val="000000"/>
                </a:solidFill>
              </a:rPr>
              <a:t>倍</a:t>
            </a:r>
          </a:p>
        </p:txBody>
      </p:sp>
      <p:sp>
        <p:nvSpPr>
          <p:cNvPr id="12" name="TextBox 11"/>
          <p:cNvSpPr txBox="1">
            <a:spLocks noChangeArrowheads="1"/>
          </p:cNvSpPr>
          <p:nvPr/>
        </p:nvSpPr>
        <p:spPr bwMode="auto">
          <a:xfrm>
            <a:off x="6443663" y="3398838"/>
            <a:ext cx="2305050" cy="461962"/>
          </a:xfrm>
          <a:prstGeom prst="rect">
            <a:avLst/>
          </a:prstGeom>
          <a:noFill/>
          <a:ln w="9525">
            <a:noFill/>
            <a:miter lim="800000"/>
            <a:headEnd/>
            <a:tailEnd/>
          </a:ln>
        </p:spPr>
        <p:txBody>
          <a:bodyPr>
            <a:spAutoFit/>
          </a:bodyPr>
          <a:lstStyle/>
          <a:p>
            <a:pPr algn="ctr">
              <a:spcBef>
                <a:spcPct val="20000"/>
              </a:spcBef>
              <a:buClr>
                <a:srgbClr val="00007D"/>
              </a:buClr>
              <a:buSzPct val="75000"/>
            </a:pPr>
            <a:r>
              <a:rPr lang="en-US" altLang="zh-CN" sz="2400">
                <a:solidFill>
                  <a:srgbClr val="FF0000"/>
                </a:solidFill>
              </a:rPr>
              <a:t>5 mm</a:t>
            </a:r>
            <a:endParaRPr lang="zh-CN" altLang="en-US" sz="2400">
              <a:solidFill>
                <a:srgbClr val="FF0000"/>
              </a:solidFill>
            </a:endParaRPr>
          </a:p>
        </p:txBody>
      </p:sp>
      <p:sp>
        <p:nvSpPr>
          <p:cNvPr id="3" name="标题 2">
            <a:extLst>
              <a:ext uri="{FF2B5EF4-FFF2-40B4-BE49-F238E27FC236}">
                <a16:creationId xmlns:a16="http://schemas.microsoft.com/office/drawing/2014/main" id="{B91E87DE-5FFE-48AC-ADE7-2131C77AAD2F}"/>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5.</a:t>
            </a:r>
            <a:r>
              <a:rPr lang="en-US" altLang="zh-CN" dirty="0"/>
              <a:t> </a:t>
            </a:r>
            <a:r>
              <a:rPr lang="zh-CN" altLang="en-US" dirty="0">
                <a:solidFill>
                  <a:srgbClr val="FF6600"/>
                </a:solidFill>
              </a:rPr>
              <a:t>关于磁盘尺寸参数的比喻</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4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2"/>
                                        </p:tgtEl>
                                        <p:attrNameLst>
                                          <p:attrName>style.visibility</p:attrName>
                                        </p:attrNameLst>
                                      </p:cBhvr>
                                      <p:to>
                                        <p:strVal val="visible"/>
                                      </p:to>
                                    </p:set>
                                    <p:anim calcmode="discrete" valueType="clr">
                                      <p:cBhvr override="childStyle">
                                        <p:cTn id="13"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2"/>
                                        </p:tgtEl>
                                        <p:attrNameLst>
                                          <p:attrName>fillcolor</p:attrName>
                                        </p:attrNameLst>
                                      </p:cBhvr>
                                      <p:tavLst>
                                        <p:tav tm="0">
                                          <p:val>
                                            <p:clrVal>
                                              <a:schemeClr val="accent2"/>
                                            </p:clrVal>
                                          </p:val>
                                        </p:tav>
                                        <p:tav tm="50000">
                                          <p:val>
                                            <p:clrVal>
                                              <a:schemeClr val="hlink"/>
                                            </p:clrVal>
                                          </p:val>
                                        </p:tav>
                                      </p:tavLst>
                                    </p:anim>
                                    <p:set>
                                      <p:cBhvr>
                                        <p:cTn id="15"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p:spPr>
        <p:txBody>
          <a:bodyPr/>
          <a:lstStyle/>
          <a:p>
            <a:fld id="{4036CE71-8403-45B8-8C11-51B112E6DDD3}" type="slidenum">
              <a:rPr lang="zh-CN" altLang="en-US" smtClean="0">
                <a:ea typeface="宋体" charset="-122"/>
              </a:rPr>
              <a:pPr/>
              <a:t>29</a:t>
            </a:fld>
            <a:endParaRPr lang="en-US" altLang="zh-CN">
              <a:ea typeface="宋体" charset="-122"/>
            </a:endParaRPr>
          </a:p>
        </p:txBody>
      </p:sp>
      <p:sp>
        <p:nvSpPr>
          <p:cNvPr id="38916" name="Rectangle 3"/>
          <p:cNvSpPr>
            <a:spLocks noGrp="1" noChangeArrowheads="1"/>
          </p:cNvSpPr>
          <p:nvPr>
            <p:ph type="body" idx="1"/>
          </p:nvPr>
        </p:nvSpPr>
        <p:spPr>
          <a:xfrm>
            <a:off x="539750" y="981075"/>
            <a:ext cx="8280400" cy="574675"/>
          </a:xfrm>
        </p:spPr>
        <p:txBody>
          <a:bodyPr/>
          <a:lstStyle/>
          <a:p>
            <a:pPr eaLnBrk="1" hangingPunct="1">
              <a:spcBef>
                <a:spcPct val="10000"/>
              </a:spcBef>
              <a:buFont typeface="Wingdings" pitchFamily="2" charset="2"/>
              <a:buNone/>
            </a:pPr>
            <a:r>
              <a:rPr lang="zh-CN" altLang="en-US"/>
              <a:t>型号：</a:t>
            </a:r>
            <a:r>
              <a:rPr lang="en-US" altLang="zh-CN"/>
              <a:t>IBM Deskstar 75GXP</a:t>
            </a:r>
            <a:endParaRPr lang="zh-CN" altLang="en-US"/>
          </a:p>
        </p:txBody>
      </p:sp>
      <p:graphicFrame>
        <p:nvGraphicFramePr>
          <p:cNvPr id="1773713" name="Group 145"/>
          <p:cNvGraphicFramePr>
            <a:graphicFrameLocks noGrp="1"/>
          </p:cNvGraphicFramePr>
          <p:nvPr/>
        </p:nvGraphicFramePr>
        <p:xfrm>
          <a:off x="395288" y="1557338"/>
          <a:ext cx="8353425" cy="4159250"/>
        </p:xfrm>
        <a:graphic>
          <a:graphicData uri="http://schemas.openxmlformats.org/drawingml/2006/table">
            <a:tbl>
              <a:tblPr/>
              <a:tblGrid>
                <a:gridCol w="3194050">
                  <a:extLst>
                    <a:ext uri="{9D8B030D-6E8A-4147-A177-3AD203B41FA5}">
                      <a16:colId xmlns:a16="http://schemas.microsoft.com/office/drawing/2014/main" val="20000"/>
                    </a:ext>
                  </a:extLst>
                </a:gridCol>
                <a:gridCol w="503237">
                  <a:extLst>
                    <a:ext uri="{9D8B030D-6E8A-4147-A177-3AD203B41FA5}">
                      <a16:colId xmlns:a16="http://schemas.microsoft.com/office/drawing/2014/main" val="20001"/>
                    </a:ext>
                  </a:extLst>
                </a:gridCol>
                <a:gridCol w="2351088">
                  <a:extLst>
                    <a:ext uri="{9D8B030D-6E8A-4147-A177-3AD203B41FA5}">
                      <a16:colId xmlns:a16="http://schemas.microsoft.com/office/drawing/2014/main" val="20002"/>
                    </a:ext>
                  </a:extLst>
                </a:gridCol>
                <a:gridCol w="2305050">
                  <a:extLst>
                    <a:ext uri="{9D8B030D-6E8A-4147-A177-3AD203B41FA5}">
                      <a16:colId xmlns:a16="http://schemas.microsoft.com/office/drawing/2014/main" val="20003"/>
                    </a:ext>
                  </a:extLst>
                </a:gridCol>
              </a:tblGrid>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磁盘原始参数</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放大</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333333</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倍</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452438">
                <a:tc row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滑动磁头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长</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1.2454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415</a:t>
                      </a:r>
                      <a:r>
                        <a:rPr kumimoji="0" lang="zh-CN" altLang="en-US" sz="2400" b="1" i="0" u="none" strike="noStrike" cap="none" normalizeH="0" baseline="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4508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宽</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330</a:t>
                      </a:r>
                      <a:r>
                        <a:rPr kumimoji="0" lang="zh-CN" altLang="en-US" sz="2400" b="1" i="0" u="none" strike="noStrike" cap="none" normalizeH="0" baseline="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高</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0.305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101</a:t>
                      </a:r>
                      <a:r>
                        <a:rPr kumimoji="0" lang="zh-CN" altLang="en-US" sz="2400" b="1" i="0" u="none" strike="noStrike" cap="none" normalizeH="0" baseline="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00"/>
                          </a:solidFill>
                          <a:effectLst/>
                          <a:latin typeface="Times New Roman" pitchFamily="18" charset="0"/>
                          <a:ea typeface="宋体" pitchFamily="2" charset="-122"/>
                        </a:rPr>
                        <a:t>磁头悬浮高度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15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FF0000"/>
                          </a:solidFill>
                          <a:effectLst/>
                          <a:latin typeface="Times New Roman" pitchFamily="18" charset="0"/>
                          <a:ea typeface="宋体" pitchFamily="2" charset="-122"/>
                        </a:rPr>
                        <a:t>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盘面相对磁头的运动速度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86 KM/h</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7977 KM/s</a:t>
                      </a:r>
                      <a:endParaRPr kumimoji="0" lang="zh-CN" altLang="en-US" sz="2400" b="1" i="0" u="none" strike="noStrike" cap="none" normalizeH="0" baseline="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5016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比特间隔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65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21.6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磁道间隔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896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29.9 cm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7"/>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0000FF"/>
                          </a:solidFill>
                          <a:effectLst/>
                          <a:latin typeface="Times New Roman" pitchFamily="18" charset="0"/>
                          <a:ea typeface="宋体" pitchFamily="2" charset="-122"/>
                        </a:rPr>
                        <a:t>平均寻道时间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8.5 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rgbClr val="0000FF"/>
                          </a:solidFill>
                          <a:effectLst/>
                          <a:latin typeface="Times New Roman" pitchFamily="18" charset="0"/>
                          <a:ea typeface="宋体" pitchFamily="2" charset="-122"/>
                        </a:rPr>
                        <a:t>327 KM/s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8"/>
                  </a:ext>
                </a:extLst>
              </a:tr>
            </a:tbl>
          </a:graphicData>
        </a:graphic>
      </p:graphicFrame>
      <p:sp>
        <p:nvSpPr>
          <p:cNvPr id="1773714" name="Text Box 146"/>
          <p:cNvSpPr txBox="1">
            <a:spLocks noChangeArrowheads="1"/>
          </p:cNvSpPr>
          <p:nvPr/>
        </p:nvSpPr>
        <p:spPr bwMode="auto">
          <a:xfrm>
            <a:off x="684213" y="5934075"/>
            <a:ext cx="7561262" cy="547688"/>
          </a:xfrm>
          <a:prstGeom prst="rect">
            <a:avLst/>
          </a:prstGeom>
          <a:solidFill>
            <a:srgbClr val="CCFF99"/>
          </a:solidFill>
          <a:ln w="28575" algn="ctr">
            <a:solidFill>
              <a:srgbClr val="FF6600"/>
            </a:solidFill>
            <a:miter lim="800000"/>
            <a:headEnd/>
            <a:tailEnd/>
          </a:ln>
          <a:effectLst>
            <a:outerShdw blurRad="50800" dist="38100" dir="2700000" algn="tl" rotWithShape="0">
              <a:prstClr val="black">
                <a:alpha val="40000"/>
              </a:prstClr>
            </a:outerShdw>
          </a:effectLst>
        </p:spPr>
        <p:txBody>
          <a:bodyPr>
            <a:spAutoFit/>
          </a:bodyPr>
          <a:lstStyle/>
          <a:p>
            <a:pPr algn="ctr">
              <a:spcBef>
                <a:spcPct val="50000"/>
              </a:spcBef>
              <a:defRPr/>
            </a:pPr>
            <a:r>
              <a:rPr lang="en-US" altLang="zh-CN">
                <a:ea typeface="宋体" pitchFamily="2" charset="-122"/>
              </a:rPr>
              <a:t>5</a:t>
            </a:r>
            <a:r>
              <a:rPr lang="zh-CN" altLang="en-US">
                <a:ea typeface="宋体" pitchFamily="2" charset="-122"/>
              </a:rPr>
              <a:t>秒绕地球一圈，同时读</a:t>
            </a:r>
            <a:r>
              <a:rPr lang="en-US" altLang="zh-CN">
                <a:ea typeface="宋体" pitchFamily="2" charset="-122"/>
              </a:rPr>
              <a:t>/</a:t>
            </a:r>
            <a:r>
              <a:rPr lang="zh-CN" altLang="en-US">
                <a:ea typeface="宋体" pitchFamily="2" charset="-122"/>
              </a:rPr>
              <a:t>写约</a:t>
            </a:r>
            <a:r>
              <a:rPr lang="en-US" altLang="zh-CN">
                <a:ea typeface="宋体" pitchFamily="2" charset="-122"/>
              </a:rPr>
              <a:t>220MB</a:t>
            </a:r>
            <a:r>
              <a:rPr lang="zh-CN" altLang="en-US">
                <a:ea typeface="宋体" pitchFamily="2" charset="-122"/>
              </a:rPr>
              <a:t>的数据。</a:t>
            </a:r>
          </a:p>
        </p:txBody>
      </p:sp>
      <p:sp>
        <p:nvSpPr>
          <p:cNvPr id="1773715" name="Line 147"/>
          <p:cNvSpPr>
            <a:spLocks noChangeShapeType="1"/>
          </p:cNvSpPr>
          <p:nvPr/>
        </p:nvSpPr>
        <p:spPr bwMode="auto">
          <a:xfrm flipH="1">
            <a:off x="6156325" y="4149725"/>
            <a:ext cx="647700" cy="503238"/>
          </a:xfrm>
          <a:prstGeom prst="line">
            <a:avLst/>
          </a:prstGeom>
          <a:noFill/>
          <a:ln w="28575">
            <a:solidFill>
              <a:srgbClr val="FF6600"/>
            </a:solidFill>
            <a:round/>
            <a:headEnd/>
            <a:tailEnd/>
          </a:ln>
        </p:spPr>
        <p:txBody>
          <a:bodyPr wrap="none" anchor="ctr"/>
          <a:lstStyle/>
          <a:p>
            <a:endParaRPr lang="zh-CN" altLang="en-US"/>
          </a:p>
        </p:txBody>
      </p:sp>
      <p:sp>
        <p:nvSpPr>
          <p:cNvPr id="1773716" name="Line 148"/>
          <p:cNvSpPr>
            <a:spLocks noChangeShapeType="1"/>
          </p:cNvSpPr>
          <p:nvPr/>
        </p:nvSpPr>
        <p:spPr bwMode="auto">
          <a:xfrm>
            <a:off x="6156325" y="4652963"/>
            <a:ext cx="0" cy="1368425"/>
          </a:xfrm>
          <a:prstGeom prst="line">
            <a:avLst/>
          </a:prstGeom>
          <a:noFill/>
          <a:ln w="28575">
            <a:solidFill>
              <a:srgbClr val="FF6600"/>
            </a:solidFill>
            <a:round/>
            <a:headEnd/>
            <a:tailEnd type="triangle" w="med" len="lg"/>
          </a:ln>
        </p:spPr>
        <p:txBody>
          <a:bodyPr wrap="none" anchor="ctr"/>
          <a:lstStyle/>
          <a:p>
            <a:endParaRPr lang="zh-CN" altLang="en-US"/>
          </a:p>
        </p:txBody>
      </p:sp>
      <p:sp>
        <p:nvSpPr>
          <p:cNvPr id="3" name="标题 2">
            <a:extLst>
              <a:ext uri="{FF2B5EF4-FFF2-40B4-BE49-F238E27FC236}">
                <a16:creationId xmlns:a16="http://schemas.microsoft.com/office/drawing/2014/main" id="{E1C90AEB-BC0B-46A8-AB51-5B1F63FCE192}"/>
              </a:ext>
            </a:extLst>
          </p:cNvPr>
          <p:cNvSpPr>
            <a:spLocks noGrp="1"/>
          </p:cNvSpPr>
          <p:nvPr>
            <p:ph type="title"/>
          </p:nvPr>
        </p:nvSpPr>
        <p:spPr/>
        <p:txBody>
          <a:bodyPr/>
          <a:lstStyle/>
          <a:p>
            <a:r>
              <a:rPr lang="zh-CN" altLang="en-US" dirty="0">
                <a:solidFill>
                  <a:srgbClr val="008000"/>
                </a:solidFill>
              </a:rPr>
              <a:t>二、</a:t>
            </a:r>
            <a:r>
              <a:rPr lang="zh-CN" altLang="en-US" dirty="0"/>
              <a:t>磁盘存储器</a:t>
            </a:r>
            <a:r>
              <a:rPr lang="en-US" altLang="zh-CN" dirty="0"/>
              <a:t>      </a:t>
            </a:r>
            <a:r>
              <a:rPr lang="en-US" altLang="zh-CN" dirty="0">
                <a:solidFill>
                  <a:srgbClr val="008000"/>
                </a:solidFill>
              </a:rPr>
              <a:t>5.</a:t>
            </a:r>
            <a:r>
              <a:rPr lang="en-US" altLang="zh-CN" dirty="0"/>
              <a:t> </a:t>
            </a:r>
            <a:r>
              <a:rPr lang="zh-CN" altLang="en-US" dirty="0">
                <a:solidFill>
                  <a:srgbClr val="FF6600"/>
                </a:solidFill>
              </a:rPr>
              <a:t>关于磁盘尺寸参数的比喻</a:t>
            </a:r>
            <a:endParaRPr lang="zh-CN" alt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773715"/>
                                        </p:tgtEl>
                                        <p:attrNameLst>
                                          <p:attrName>style.visibility</p:attrName>
                                        </p:attrNameLst>
                                      </p:cBhvr>
                                      <p:to>
                                        <p:strVal val="visible"/>
                                      </p:to>
                                    </p:set>
                                    <p:animEffect transition="in" filter="strips(downLeft)">
                                      <p:cBhvr>
                                        <p:cTn id="7" dur="500"/>
                                        <p:tgtEl>
                                          <p:spTgt spid="1773715"/>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1773716"/>
                                        </p:tgtEl>
                                        <p:attrNameLst>
                                          <p:attrName>style.visibility</p:attrName>
                                        </p:attrNameLst>
                                      </p:cBhvr>
                                      <p:to>
                                        <p:strVal val="visible"/>
                                      </p:to>
                                    </p:set>
                                    <p:anim calcmode="lin" valueType="num">
                                      <p:cBhvr>
                                        <p:cTn id="11" dur="500" fill="hold"/>
                                        <p:tgtEl>
                                          <p:spTgt spid="1773716"/>
                                        </p:tgtEl>
                                        <p:attrNameLst>
                                          <p:attrName>ppt_x</p:attrName>
                                        </p:attrNameLst>
                                      </p:cBhvr>
                                      <p:tavLst>
                                        <p:tav tm="0">
                                          <p:val>
                                            <p:strVal val="#ppt_x"/>
                                          </p:val>
                                        </p:tav>
                                        <p:tav tm="100000">
                                          <p:val>
                                            <p:strVal val="#ppt_x"/>
                                          </p:val>
                                        </p:tav>
                                      </p:tavLst>
                                    </p:anim>
                                    <p:anim calcmode="lin" valueType="num">
                                      <p:cBhvr>
                                        <p:cTn id="12" dur="500" fill="hold"/>
                                        <p:tgtEl>
                                          <p:spTgt spid="1773716"/>
                                        </p:tgtEl>
                                        <p:attrNameLst>
                                          <p:attrName>ppt_y</p:attrName>
                                        </p:attrNameLst>
                                      </p:cBhvr>
                                      <p:tavLst>
                                        <p:tav tm="0">
                                          <p:val>
                                            <p:strVal val="#ppt_y-#ppt_h/2"/>
                                          </p:val>
                                        </p:tav>
                                        <p:tav tm="100000">
                                          <p:val>
                                            <p:strVal val="#ppt_y"/>
                                          </p:val>
                                        </p:tav>
                                      </p:tavLst>
                                    </p:anim>
                                    <p:anim calcmode="lin" valueType="num">
                                      <p:cBhvr>
                                        <p:cTn id="13" dur="500" fill="hold"/>
                                        <p:tgtEl>
                                          <p:spTgt spid="1773716"/>
                                        </p:tgtEl>
                                        <p:attrNameLst>
                                          <p:attrName>ppt_w</p:attrName>
                                        </p:attrNameLst>
                                      </p:cBhvr>
                                      <p:tavLst>
                                        <p:tav tm="0">
                                          <p:val>
                                            <p:strVal val="#ppt_w"/>
                                          </p:val>
                                        </p:tav>
                                        <p:tav tm="100000">
                                          <p:val>
                                            <p:strVal val="#ppt_w"/>
                                          </p:val>
                                        </p:tav>
                                      </p:tavLst>
                                    </p:anim>
                                    <p:anim calcmode="lin" valueType="num">
                                      <p:cBhvr>
                                        <p:cTn id="14" dur="500" fill="hold"/>
                                        <p:tgtEl>
                                          <p:spTgt spid="1773716"/>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7" presetClass="entr" presetSubtype="10" fill="hold" grpId="0" nodeType="afterEffect">
                                  <p:stCondLst>
                                    <p:cond delay="0"/>
                                  </p:stCondLst>
                                  <p:childTnLst>
                                    <p:set>
                                      <p:cBhvr>
                                        <p:cTn id="17" dur="1" fill="hold">
                                          <p:stCondLst>
                                            <p:cond delay="0"/>
                                          </p:stCondLst>
                                        </p:cTn>
                                        <p:tgtEl>
                                          <p:spTgt spid="1773714"/>
                                        </p:tgtEl>
                                        <p:attrNameLst>
                                          <p:attrName>style.visibility</p:attrName>
                                        </p:attrNameLst>
                                      </p:cBhvr>
                                      <p:to>
                                        <p:strVal val="visible"/>
                                      </p:to>
                                    </p:set>
                                    <p:anim calcmode="lin" valueType="num">
                                      <p:cBhvr>
                                        <p:cTn id="18" dur="500" fill="hold"/>
                                        <p:tgtEl>
                                          <p:spTgt spid="1773714"/>
                                        </p:tgtEl>
                                        <p:attrNameLst>
                                          <p:attrName>ppt_w</p:attrName>
                                        </p:attrNameLst>
                                      </p:cBhvr>
                                      <p:tavLst>
                                        <p:tav tm="0">
                                          <p:val>
                                            <p:fltVal val="0"/>
                                          </p:val>
                                        </p:tav>
                                        <p:tav tm="100000">
                                          <p:val>
                                            <p:strVal val="#ppt_w"/>
                                          </p:val>
                                        </p:tav>
                                      </p:tavLst>
                                    </p:anim>
                                    <p:anim calcmode="lin" valueType="num">
                                      <p:cBhvr>
                                        <p:cTn id="19" dur="500" fill="hold"/>
                                        <p:tgtEl>
                                          <p:spTgt spid="17737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3714" grpId="0" animBg="1"/>
      <p:bldP spid="1773715" grpId="0" animBg="1"/>
      <p:bldP spid="17737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计算机</a:t>
            </a:r>
            <a:r>
              <a:rPr lang="zh-CN" altLang="en-US" sz="4000" b="0" dirty="0">
                <a:solidFill>
                  <a:srgbClr val="FFCC00"/>
                </a:solidFill>
                <a:latin typeface="Arial" charset="0"/>
                <a:ea typeface="黑体" pitchFamily="49" charset="-122"/>
              </a:rPr>
              <a:t>组成</a:t>
            </a:r>
            <a:r>
              <a:rPr lang="zh-CN" altLang="en-US" sz="4000" b="0" dirty="0">
                <a:solidFill>
                  <a:srgbClr val="FFFFFF"/>
                </a:solidFill>
                <a:latin typeface="Arial" charset="0"/>
                <a:ea typeface="黑体" pitchFamily="49" charset="-122"/>
              </a:rPr>
              <a:t>与</a:t>
            </a:r>
            <a:r>
              <a:rPr lang="zh-CN" altLang="en-US" sz="4000" b="0" dirty="0">
                <a:solidFill>
                  <a:srgbClr val="FFCC00"/>
                </a:solidFill>
                <a:latin typeface="Arial" charset="0"/>
                <a:ea typeface="黑体" pitchFamily="49" charset="-122"/>
              </a:rPr>
              <a:t>系统结构</a:t>
            </a:r>
            <a:endParaRPr lang="zh-CN" altLang="en-US" sz="4000" b="0" dirty="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第</a:t>
            </a:r>
            <a:r>
              <a:rPr lang="en-US" altLang="zh-CN" sz="7300" b="0" dirty="0">
                <a:solidFill>
                  <a:srgbClr val="FFFFFF"/>
                </a:solidFill>
                <a:latin typeface="Arial" charset="0"/>
                <a:ea typeface="黑体" pitchFamily="49" charset="-122"/>
              </a:rPr>
              <a:t>4</a:t>
            </a:r>
            <a:r>
              <a:rPr lang="zh-CN" altLang="en-US" sz="4000" b="0" dirty="0">
                <a:solidFill>
                  <a:srgbClr val="FFFFFF"/>
                </a:solidFill>
                <a:latin typeface="Arial" charset="0"/>
                <a:ea typeface="黑体" pitchFamily="49" charset="-122"/>
              </a:rPr>
              <a:t>章  存储系统</a:t>
            </a:r>
            <a:endParaRPr lang="zh-CN" altLang="en-US" sz="4000" b="0" dirty="0">
              <a:solidFill>
                <a:srgbClr val="CCFF66"/>
              </a:solidFill>
              <a:latin typeface="Arial" charset="0"/>
              <a:ea typeface="黑体" pitchFamily="49" charset="-122"/>
            </a:endParaRPr>
          </a:p>
        </p:txBody>
      </p:sp>
      <p:sp>
        <p:nvSpPr>
          <p:cNvPr id="1700867" name="Rectangle 3"/>
          <p:cNvSpPr>
            <a:spLocks noChangeArrowheads="1"/>
          </p:cNvSpPr>
          <p:nvPr/>
        </p:nvSpPr>
        <p:spPr bwMode="auto">
          <a:xfrm>
            <a:off x="1979613" y="4436468"/>
            <a:ext cx="6985000" cy="720724"/>
          </a:xfrm>
          <a:prstGeom prst="rect">
            <a:avLst/>
          </a:prstGeom>
          <a:noFill/>
          <a:ln w="9525">
            <a:noFill/>
            <a:miter lim="800000"/>
            <a:headEnd/>
            <a:tailEnd/>
          </a:ln>
        </p:spPr>
        <p:txBody>
          <a:bodyPr/>
          <a:lstStyle/>
          <a:p>
            <a:pPr lvl="0" algn="r">
              <a:spcBef>
                <a:spcPct val="20000"/>
              </a:spcBef>
              <a:buClr>
                <a:srgbClr val="00007D"/>
              </a:buClr>
              <a:buSzPct val="75000"/>
            </a:pPr>
            <a:r>
              <a:rPr lang="en-US" altLang="zh-CN" sz="4000" b="0" dirty="0">
                <a:solidFill>
                  <a:srgbClr val="000000"/>
                </a:solidFill>
                <a:latin typeface="Times New Roman"/>
                <a:ea typeface="楷体" panose="02010609060101010101" pitchFamily="49" charset="-122"/>
              </a:rPr>
              <a:t>4.5  </a:t>
            </a:r>
            <a:r>
              <a:rPr lang="zh-CN" altLang="en-US" sz="4000" b="0" dirty="0">
                <a:solidFill>
                  <a:srgbClr val="000000"/>
                </a:solidFill>
                <a:latin typeface="Times New Roman"/>
                <a:ea typeface="楷体" panose="02010609060101010101" pitchFamily="49" charset="-122"/>
              </a:rPr>
              <a:t>外部存储器</a:t>
            </a:r>
            <a:r>
              <a:rPr lang="en-US" altLang="zh-CN" sz="4000" b="0" dirty="0">
                <a:solidFill>
                  <a:srgbClr val="000000"/>
                </a:solidFill>
                <a:latin typeface="楷体" panose="02010609060101010101" pitchFamily="49" charset="-122"/>
                <a:ea typeface="楷体" panose="02010609060101010101" pitchFamily="49" charset="-122"/>
              </a:rPr>
              <a:t>(</a:t>
            </a:r>
            <a:r>
              <a:rPr lang="zh-CN" altLang="en-US" sz="4000" b="0" dirty="0">
                <a:solidFill>
                  <a:srgbClr val="000000"/>
                </a:solidFill>
                <a:latin typeface="Times New Roman"/>
                <a:ea typeface="楷体" panose="02010609060101010101" pitchFamily="49" charset="-122"/>
              </a:rPr>
              <a:t>辅助存储器</a:t>
            </a:r>
            <a:r>
              <a:rPr lang="en-US" altLang="zh-CN" sz="4000" b="0" dirty="0">
                <a:solidFill>
                  <a:srgbClr val="000000"/>
                </a:solidFill>
                <a:latin typeface="楷体" panose="02010609060101010101" pitchFamily="49" charset="-122"/>
                <a:ea typeface="楷体" panose="02010609060101010101" pitchFamily="49" charset="-122"/>
              </a:rPr>
              <a:t>)</a:t>
            </a:r>
            <a:endParaRPr lang="zh-CN" altLang="en-US" sz="4000" b="0" dirty="0">
              <a:solidFill>
                <a:srgbClr val="000000"/>
              </a:solidFill>
              <a:latin typeface="楷体" panose="02010609060101010101" pitchFamily="49" charset="-122"/>
              <a:ea typeface="楷体" panose="02010609060101010101" pitchFamily="49" charset="-122"/>
            </a:endParaRPr>
          </a:p>
        </p:txBody>
      </p:sp>
      <p:sp>
        <p:nvSpPr>
          <p:cNvPr id="1700868" name="Rectangle 4"/>
          <p:cNvSpPr>
            <a:spLocks noChangeArrowheads="1"/>
          </p:cNvSpPr>
          <p:nvPr/>
        </p:nvSpPr>
        <p:spPr bwMode="auto">
          <a:xfrm>
            <a:off x="1979613" y="5157788"/>
            <a:ext cx="6768851"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600" dirty="0">
                <a:solidFill>
                  <a:srgbClr val="CC0066"/>
                </a:solidFill>
                <a:latin typeface="隶书" panose="02010509060101010101" pitchFamily="49" charset="-122"/>
                <a:ea typeface="隶书" panose="02010509060101010101" pitchFamily="49" charset="-122"/>
              </a:rPr>
              <a:t>4</a:t>
            </a:r>
            <a:r>
              <a:rPr lang="en-US" altLang="zh-CN" sz="3600" b="0" dirty="0">
                <a:solidFill>
                  <a:srgbClr val="CC0066"/>
                </a:solidFill>
                <a:latin typeface="+mn-lt"/>
                <a:ea typeface="隶书" panose="02010509060101010101" pitchFamily="49" charset="-122"/>
              </a:rPr>
              <a:t>.</a:t>
            </a:r>
            <a:r>
              <a:rPr lang="en-US" altLang="zh-CN" sz="3600" dirty="0">
                <a:solidFill>
                  <a:srgbClr val="CC0066"/>
                </a:solidFill>
                <a:latin typeface="隶书" panose="02010509060101010101" pitchFamily="49" charset="-122"/>
                <a:ea typeface="隶书" panose="02010509060101010101" pitchFamily="49" charset="-122"/>
              </a:rPr>
              <a:t>5</a:t>
            </a:r>
            <a:r>
              <a:rPr lang="en-US" altLang="zh-CN" sz="3600" b="0" dirty="0">
                <a:solidFill>
                  <a:srgbClr val="CC0066"/>
                </a:solidFill>
                <a:latin typeface="+mn-lt"/>
                <a:ea typeface="隶书" panose="02010509060101010101" pitchFamily="49" charset="-122"/>
              </a:rPr>
              <a:t>.</a:t>
            </a:r>
            <a:r>
              <a:rPr lang="en-US" altLang="zh-CN" sz="3600" dirty="0">
                <a:solidFill>
                  <a:srgbClr val="CC0066"/>
                </a:solidFill>
                <a:latin typeface="隶书" panose="02010509060101010101" pitchFamily="49" charset="-122"/>
                <a:ea typeface="隶书" panose="02010509060101010101" pitchFamily="49" charset="-122"/>
              </a:rPr>
              <a:t>1</a:t>
            </a:r>
            <a:r>
              <a:rPr lang="en-US" altLang="zh-CN" sz="4200" b="0" dirty="0">
                <a:solidFill>
                  <a:srgbClr val="CC0066"/>
                </a:solidFill>
                <a:latin typeface="隶书" pitchFamily="49" charset="-122"/>
                <a:ea typeface="隶书" pitchFamily="49" charset="-122"/>
              </a:rPr>
              <a:t> </a:t>
            </a:r>
            <a:r>
              <a:rPr lang="zh-CN" altLang="en-US" sz="4200" b="0" dirty="0">
                <a:solidFill>
                  <a:srgbClr val="CC0066"/>
                </a:solidFill>
                <a:latin typeface="隶书" pitchFamily="49" charset="-122"/>
                <a:ea typeface="隶书" pitchFamily="49" charset="-122"/>
              </a:rPr>
              <a:t>磁表面存储器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00866">
                                            <p:txEl>
                                              <p:pRg st="0" end="0"/>
                                            </p:txEl>
                                          </p:spTgt>
                                        </p:tgtEl>
                                        <p:attrNameLst>
                                          <p:attrName>style.visibility</p:attrName>
                                        </p:attrNameLst>
                                      </p:cBhvr>
                                      <p:to>
                                        <p:strVal val="visible"/>
                                      </p:to>
                                    </p:set>
                                    <p:anim calcmode="lin" valueType="num">
                                      <p:cBhvr>
                                        <p:cTn id="7" dur="500" fill="hold"/>
                                        <p:tgtEl>
                                          <p:spTgt spid="170086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0086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0086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0086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00866">
                                            <p:txEl>
                                              <p:pRg st="1" end="1"/>
                                            </p:txEl>
                                          </p:spTgt>
                                        </p:tgtEl>
                                        <p:attrNameLst>
                                          <p:attrName>style.visibility</p:attrName>
                                        </p:attrNameLst>
                                      </p:cBhvr>
                                      <p:to>
                                        <p:strVal val="visible"/>
                                      </p:to>
                                    </p:set>
                                    <p:anim calcmode="lin" valueType="num">
                                      <p:cBhvr additive="base">
                                        <p:cTn id="14" dur="500" fill="hold"/>
                                        <p:tgtEl>
                                          <p:spTgt spid="170086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0086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00867">
                                            <p:txEl>
                                              <p:pRg st="0" end="0"/>
                                            </p:txEl>
                                          </p:spTgt>
                                        </p:tgtEl>
                                        <p:attrNameLst>
                                          <p:attrName>style.visibility</p:attrName>
                                        </p:attrNameLst>
                                      </p:cBhvr>
                                      <p:to>
                                        <p:strVal val="visible"/>
                                      </p:to>
                                    </p:set>
                                    <p:anim calcmode="lin" valueType="num">
                                      <p:cBhvr additive="base">
                                        <p:cTn id="19" dur="500" fill="hold"/>
                                        <p:tgtEl>
                                          <p:spTgt spid="17008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0086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00868">
                                            <p:txEl>
                                              <p:pRg st="0" end="0"/>
                                            </p:txEl>
                                          </p:spTgt>
                                        </p:tgtEl>
                                        <p:attrNameLst>
                                          <p:attrName>style.visibility</p:attrName>
                                        </p:attrNameLst>
                                      </p:cBhvr>
                                      <p:to>
                                        <p:strVal val="visible"/>
                                      </p:to>
                                    </p:set>
                                    <p:anim calcmode="lin" valueType="num">
                                      <p:cBhvr additive="base">
                                        <p:cTn id="23" dur="500" fill="hold"/>
                                        <p:tgtEl>
                                          <p:spTgt spid="170086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008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A82BC8B0-D99D-4925-901B-CD8F81000069}" type="slidenum">
              <a:rPr lang="zh-CN" altLang="en-US" smtClean="0">
                <a:ea typeface="宋体" charset="-122"/>
              </a:rPr>
              <a:pPr/>
              <a:t>30</a:t>
            </a:fld>
            <a:endParaRPr lang="en-US" altLang="zh-CN">
              <a:ea typeface="宋体" charset="-122"/>
            </a:endParaRPr>
          </a:p>
        </p:txBody>
      </p:sp>
      <p:sp>
        <p:nvSpPr>
          <p:cNvPr id="39939" name="Rectangle 3"/>
          <p:cNvSpPr>
            <a:spLocks noGrp="1" noChangeArrowheads="1"/>
          </p:cNvSpPr>
          <p:nvPr>
            <p:ph type="title"/>
          </p:nvPr>
        </p:nvSpPr>
        <p:spPr>
          <a:xfrm>
            <a:off x="590550" y="44450"/>
            <a:ext cx="8373938" cy="576263"/>
          </a:xfrm>
        </p:spPr>
        <p:txBody>
          <a:bodyPr anchor="t"/>
          <a:lstStyle/>
          <a:p>
            <a:pPr eaLnBrk="1" hangingPunct="1"/>
            <a:r>
              <a:rPr lang="zh-CN" altLang="en-US" dirty="0">
                <a:solidFill>
                  <a:srgbClr val="008000"/>
                </a:solidFill>
              </a:rPr>
              <a:t>二、</a:t>
            </a:r>
            <a:r>
              <a:rPr lang="zh-CN" altLang="en-US" dirty="0"/>
              <a:t>磁盘存储器      </a:t>
            </a:r>
            <a:r>
              <a:rPr lang="zh-CN" altLang="en-US" dirty="0">
                <a:solidFill>
                  <a:srgbClr val="008000"/>
                </a:solidFill>
                <a:latin typeface="Times New Roman"/>
              </a:rPr>
              <a:t>教材 </a:t>
            </a:r>
            <a:r>
              <a:rPr lang="en-US" altLang="zh-CN" dirty="0">
                <a:solidFill>
                  <a:srgbClr val="008000"/>
                </a:solidFill>
                <a:latin typeface="Times New Roman"/>
              </a:rPr>
              <a:t>P177-178</a:t>
            </a:r>
            <a:r>
              <a:rPr lang="zh-CN" altLang="en-US" dirty="0">
                <a:solidFill>
                  <a:srgbClr val="008000"/>
                </a:solidFill>
                <a:latin typeface="宋体" panose="02010600030101010101" pitchFamily="2" charset="-122"/>
                <a:ea typeface="宋体" panose="02010600030101010101" pitchFamily="2" charset="-122"/>
              </a:rPr>
              <a:t>，</a:t>
            </a:r>
            <a:r>
              <a:rPr lang="zh-CN" altLang="en-US" dirty="0">
                <a:solidFill>
                  <a:srgbClr val="008000"/>
                </a:solidFill>
                <a:latin typeface="Times New Roman"/>
              </a:rPr>
              <a:t>习题 </a:t>
            </a:r>
            <a:r>
              <a:rPr lang="en-US" altLang="zh-CN" dirty="0">
                <a:solidFill>
                  <a:srgbClr val="008000"/>
                </a:solidFill>
                <a:latin typeface="Times New Roman"/>
              </a:rPr>
              <a:t>4.43</a:t>
            </a:r>
            <a:endParaRPr lang="en-US" altLang="zh-CN" sz="2400" dirty="0">
              <a:solidFill>
                <a:srgbClr val="CC0000"/>
              </a:solidFill>
            </a:endParaRPr>
          </a:p>
        </p:txBody>
      </p:sp>
      <p:sp>
        <p:nvSpPr>
          <p:cNvPr id="1770500" name="Rectangle 4"/>
          <p:cNvSpPr>
            <a:spLocks noGrp="1" noChangeArrowheads="1"/>
          </p:cNvSpPr>
          <p:nvPr>
            <p:ph type="body" idx="1"/>
          </p:nvPr>
        </p:nvSpPr>
        <p:spPr>
          <a:xfrm>
            <a:off x="250825" y="549275"/>
            <a:ext cx="8713788" cy="6119813"/>
          </a:xfrm>
        </p:spPr>
        <p:txBody>
          <a:bodyPr/>
          <a:lstStyle/>
          <a:p>
            <a:pPr marL="0" indent="0" eaLnBrk="1" hangingPunct="1">
              <a:spcBef>
                <a:spcPct val="10000"/>
              </a:spcBef>
              <a:buFont typeface="Wingdings" pitchFamily="2" charset="2"/>
              <a:buNone/>
              <a:defRPr/>
            </a:pPr>
            <a:r>
              <a:rPr lang="zh-CN" altLang="en-US" sz="2400" dirty="0"/>
              <a:t>某硬磁盘有</a:t>
            </a:r>
            <a:r>
              <a:rPr lang="en-US" altLang="zh-CN" sz="2400" dirty="0">
                <a:solidFill>
                  <a:srgbClr val="FF0000"/>
                </a:solidFill>
              </a:rPr>
              <a:t>5</a:t>
            </a:r>
            <a:r>
              <a:rPr lang="zh-CN" altLang="en-US" sz="2400" dirty="0">
                <a:solidFill>
                  <a:srgbClr val="FF0000"/>
                </a:solidFill>
              </a:rPr>
              <a:t>个记录面</a:t>
            </a:r>
            <a:r>
              <a:rPr lang="zh-CN" altLang="en-US" sz="2400" dirty="0"/>
              <a:t>，记录面上有效记录区域的</a:t>
            </a:r>
            <a:r>
              <a:rPr lang="zh-CN" altLang="en-US" sz="2400" dirty="0">
                <a:solidFill>
                  <a:srgbClr val="FF0000"/>
                </a:solidFill>
              </a:rPr>
              <a:t>内径为</a:t>
            </a:r>
            <a:r>
              <a:rPr lang="en-US" altLang="zh-CN" sz="2400" dirty="0">
                <a:solidFill>
                  <a:srgbClr val="FF0000"/>
                </a:solidFill>
              </a:rPr>
              <a:t>20cm</a:t>
            </a:r>
            <a:r>
              <a:rPr lang="zh-CN" altLang="en-US" sz="2400" dirty="0"/>
              <a:t>，</a:t>
            </a:r>
            <a:r>
              <a:rPr lang="zh-CN" altLang="en-US" sz="2400" dirty="0">
                <a:solidFill>
                  <a:srgbClr val="FF0000"/>
                </a:solidFill>
              </a:rPr>
              <a:t>外径为</a:t>
            </a:r>
            <a:r>
              <a:rPr lang="en-US" altLang="zh-CN" sz="2400" dirty="0">
                <a:solidFill>
                  <a:srgbClr val="FF0000"/>
                </a:solidFill>
              </a:rPr>
              <a:t>30cm</a:t>
            </a:r>
            <a:r>
              <a:rPr lang="zh-CN" altLang="en-US" sz="2400" dirty="0"/>
              <a:t>。磁道上记录的位密度为</a:t>
            </a:r>
            <a:r>
              <a:rPr lang="en-US" altLang="zh-CN" sz="2400" dirty="0">
                <a:solidFill>
                  <a:srgbClr val="FF0000"/>
                </a:solidFill>
              </a:rPr>
              <a:t>250b/mm</a:t>
            </a:r>
            <a:r>
              <a:rPr lang="zh-CN" altLang="en-US" sz="2400" dirty="0"/>
              <a:t>，道密度为</a:t>
            </a:r>
            <a:r>
              <a:rPr lang="en-US" altLang="zh-CN" sz="2400" dirty="0">
                <a:solidFill>
                  <a:srgbClr val="FF0000"/>
                </a:solidFill>
              </a:rPr>
              <a:t>10</a:t>
            </a:r>
            <a:r>
              <a:rPr lang="zh-CN" altLang="en-US" sz="2400" dirty="0">
                <a:solidFill>
                  <a:srgbClr val="FF0000"/>
                </a:solidFill>
              </a:rPr>
              <a:t>道</a:t>
            </a:r>
            <a:r>
              <a:rPr lang="en-US" altLang="zh-CN" sz="2400" dirty="0">
                <a:solidFill>
                  <a:srgbClr val="FF0000"/>
                </a:solidFill>
              </a:rPr>
              <a:t>/mm</a:t>
            </a:r>
            <a:r>
              <a:rPr lang="zh-CN" altLang="en-US" sz="2400" dirty="0"/>
              <a:t>，每一磁道上分为</a:t>
            </a:r>
            <a:r>
              <a:rPr lang="en-US" altLang="zh-CN" sz="2400" dirty="0">
                <a:solidFill>
                  <a:srgbClr val="FF0000"/>
                </a:solidFill>
              </a:rPr>
              <a:t>16</a:t>
            </a:r>
            <a:r>
              <a:rPr lang="zh-CN" altLang="en-US" sz="2400" dirty="0">
                <a:solidFill>
                  <a:srgbClr val="FF0000"/>
                </a:solidFill>
              </a:rPr>
              <a:t>个扇区</a:t>
            </a:r>
            <a:r>
              <a:rPr lang="zh-CN" altLang="en-US" sz="2400" dirty="0"/>
              <a:t>，每个扇区记录</a:t>
            </a:r>
            <a:r>
              <a:rPr lang="en-US" altLang="zh-CN" sz="2400" dirty="0">
                <a:solidFill>
                  <a:srgbClr val="FF0000"/>
                </a:solidFill>
              </a:rPr>
              <a:t>1KB</a:t>
            </a:r>
            <a:r>
              <a:rPr lang="zh-CN" altLang="en-US" sz="2400" dirty="0"/>
              <a:t>，磁盘旋转速度为</a:t>
            </a:r>
            <a:r>
              <a:rPr lang="en-US" altLang="zh-CN" sz="2400" dirty="0">
                <a:solidFill>
                  <a:srgbClr val="FF0000"/>
                </a:solidFill>
              </a:rPr>
              <a:t>10000rpm</a:t>
            </a:r>
            <a:r>
              <a:rPr lang="zh-CN" altLang="en-US" sz="2400" dirty="0"/>
              <a:t>；则：</a:t>
            </a:r>
          </a:p>
          <a:p>
            <a:pPr marL="0" indent="0" eaLnBrk="1" hangingPunct="1">
              <a:spcBef>
                <a:spcPct val="10000"/>
              </a:spcBef>
              <a:buFont typeface="Wingdings" pitchFamily="2" charset="2"/>
              <a:buNone/>
              <a:defRPr/>
            </a:pPr>
            <a:r>
              <a:rPr lang="zh-CN" altLang="en-US" sz="2400" dirty="0"/>
              <a:t>该硬盘的</a:t>
            </a:r>
            <a:r>
              <a:rPr lang="zh-CN" altLang="en-US" sz="2400" dirty="0">
                <a:solidFill>
                  <a:srgbClr val="0000FF"/>
                </a:solidFill>
              </a:rPr>
              <a:t>非格式化容量</a:t>
            </a:r>
            <a:r>
              <a:rPr lang="zh-CN" altLang="en-US" sz="2400" dirty="0"/>
              <a:t>为</a:t>
            </a:r>
            <a:r>
              <a:rPr lang="en-US" altLang="zh-CN" sz="2400" dirty="0"/>
              <a:t>_______MB</a:t>
            </a:r>
            <a:r>
              <a:rPr lang="zh-CN" altLang="en-US" sz="2400" dirty="0"/>
              <a:t>，</a:t>
            </a:r>
          </a:p>
          <a:p>
            <a:pPr marL="0" indent="0" eaLnBrk="1" hangingPunct="1">
              <a:spcBef>
                <a:spcPct val="10000"/>
              </a:spcBef>
              <a:buFont typeface="Wingdings" pitchFamily="2" charset="2"/>
              <a:buNone/>
              <a:defRPr/>
            </a:pPr>
            <a:r>
              <a:rPr lang="zh-CN" altLang="en-US" sz="2400" dirty="0"/>
              <a:t>                    </a:t>
            </a:r>
            <a:r>
              <a:rPr lang="zh-CN" altLang="en-US" sz="2400" dirty="0">
                <a:solidFill>
                  <a:srgbClr val="0000FF"/>
                </a:solidFill>
              </a:rPr>
              <a:t>格式化容量</a:t>
            </a:r>
            <a:r>
              <a:rPr lang="zh-CN" altLang="en-US" sz="2400" dirty="0"/>
              <a:t>为</a:t>
            </a:r>
            <a:r>
              <a:rPr lang="en-US" altLang="zh-CN" sz="2400" dirty="0"/>
              <a:t>_______MB</a:t>
            </a:r>
            <a:r>
              <a:rPr lang="zh-CN" altLang="en-US" sz="2400" dirty="0"/>
              <a:t>，</a:t>
            </a:r>
          </a:p>
          <a:p>
            <a:pPr marL="0" indent="0" eaLnBrk="1" hangingPunct="1">
              <a:spcBef>
                <a:spcPct val="10000"/>
              </a:spcBef>
              <a:buFont typeface="Wingdings" pitchFamily="2" charset="2"/>
              <a:buNone/>
              <a:defRPr/>
            </a:pPr>
            <a:r>
              <a:rPr lang="zh-CN" altLang="en-US" sz="2400" dirty="0"/>
              <a:t>该硬磁盘的</a:t>
            </a:r>
            <a:r>
              <a:rPr lang="zh-CN" altLang="en-US" sz="2400" dirty="0">
                <a:solidFill>
                  <a:srgbClr val="0000FF"/>
                </a:solidFill>
              </a:rPr>
              <a:t>数据传输速率</a:t>
            </a:r>
            <a:r>
              <a:rPr lang="zh-CN" altLang="en-US" sz="2400" dirty="0"/>
              <a:t>为</a:t>
            </a:r>
            <a:r>
              <a:rPr lang="en-US" altLang="zh-CN" sz="2400" dirty="0"/>
              <a:t>_________MB/s</a:t>
            </a:r>
            <a:r>
              <a:rPr lang="zh-CN" altLang="en-US" sz="2400" dirty="0"/>
              <a:t>。</a:t>
            </a:r>
          </a:p>
        </p:txBody>
      </p:sp>
      <p:sp>
        <p:nvSpPr>
          <p:cNvPr id="1770515" name="Text Box 19"/>
          <p:cNvSpPr txBox="1">
            <a:spLocks noChangeArrowheads="1"/>
          </p:cNvSpPr>
          <p:nvPr/>
        </p:nvSpPr>
        <p:spPr bwMode="auto">
          <a:xfrm>
            <a:off x="6372225" y="1919288"/>
            <a:ext cx="2346325" cy="1581150"/>
          </a:xfrm>
          <a:prstGeom prst="rect">
            <a:avLst/>
          </a:prstGeom>
          <a:solidFill>
            <a:srgbClr val="FFFF99"/>
          </a:solidFill>
          <a:ln w="28575" algn="ctr">
            <a:solidFill>
              <a:srgbClr val="FF6600"/>
            </a:solidFill>
            <a:miter lim="800000"/>
            <a:headEnd/>
            <a:tailEnd/>
          </a:ln>
          <a:effectLst>
            <a:outerShdw dist="107763" dir="2700000" algn="ctr" rotWithShape="0">
              <a:schemeClr val="bg2">
                <a:alpha val="50000"/>
              </a:schemeClr>
            </a:outerShdw>
          </a:effectLst>
        </p:spPr>
        <p:txBody>
          <a:bodyPr wrap="none">
            <a:spAutoFit/>
          </a:bodyPr>
          <a:lstStyle/>
          <a:p>
            <a:pPr>
              <a:defRPr/>
            </a:pPr>
            <a:r>
              <a:rPr lang="zh-CN" altLang="en-US" sz="2400">
                <a:solidFill>
                  <a:srgbClr val="006600"/>
                </a:solidFill>
                <a:ea typeface="宋体" pitchFamily="2" charset="-122"/>
              </a:rPr>
              <a:t>每记录面磁道数</a:t>
            </a:r>
          </a:p>
          <a:p>
            <a:pPr>
              <a:defRPr/>
            </a:pPr>
            <a:r>
              <a:rPr lang="zh-CN" altLang="en-US" sz="2400">
                <a:solidFill>
                  <a:srgbClr val="006600"/>
                </a:solidFill>
                <a:ea typeface="宋体" pitchFamily="2" charset="-122"/>
              </a:rPr>
              <a:t>每磁道容量</a:t>
            </a:r>
          </a:p>
          <a:p>
            <a:pPr>
              <a:defRPr/>
            </a:pPr>
            <a:r>
              <a:rPr lang="zh-CN" altLang="en-US" sz="2400">
                <a:solidFill>
                  <a:srgbClr val="006600"/>
                </a:solidFill>
                <a:ea typeface="宋体" pitchFamily="2" charset="-122"/>
              </a:rPr>
              <a:t>磁盘总容量</a:t>
            </a:r>
          </a:p>
          <a:p>
            <a:pPr>
              <a:defRPr/>
            </a:pPr>
            <a:r>
              <a:rPr lang="zh-CN" altLang="en-US" sz="2400">
                <a:solidFill>
                  <a:srgbClr val="006600"/>
                </a:solidFill>
                <a:ea typeface="宋体" pitchFamily="2" charset="-122"/>
              </a:rPr>
              <a:t>数据传输率</a:t>
            </a:r>
          </a:p>
        </p:txBody>
      </p:sp>
    </p:spTree>
    <p:extLst>
      <p:ext uri="{BB962C8B-B14F-4D97-AF65-F5344CB8AC3E}">
        <p14:creationId xmlns:p14="http://schemas.microsoft.com/office/powerpoint/2010/main" val="26219103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70515"/>
                                        </p:tgtEl>
                                        <p:attrNameLst>
                                          <p:attrName>style.visibility</p:attrName>
                                        </p:attrNameLst>
                                      </p:cBhvr>
                                      <p:to>
                                        <p:strVal val="visible"/>
                                      </p:to>
                                    </p:set>
                                    <p:anim calcmode="lin" valueType="num">
                                      <p:cBhvr>
                                        <p:cTn id="7" dur="500" fill="hold"/>
                                        <p:tgtEl>
                                          <p:spTgt spid="1770515"/>
                                        </p:tgtEl>
                                        <p:attrNameLst>
                                          <p:attrName>ppt_w</p:attrName>
                                        </p:attrNameLst>
                                      </p:cBhvr>
                                      <p:tavLst>
                                        <p:tav tm="0">
                                          <p:val>
                                            <p:fltVal val="0"/>
                                          </p:val>
                                        </p:tav>
                                        <p:tav tm="100000">
                                          <p:val>
                                            <p:strVal val="#ppt_w"/>
                                          </p:val>
                                        </p:tav>
                                      </p:tavLst>
                                    </p:anim>
                                    <p:anim calcmode="lin" valueType="num">
                                      <p:cBhvr>
                                        <p:cTn id="8" dur="500" fill="hold"/>
                                        <p:tgtEl>
                                          <p:spTgt spid="17705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5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A82BC8B0-D99D-4925-901B-CD8F81000069}" type="slidenum">
              <a:rPr lang="zh-CN" altLang="en-US" smtClean="0">
                <a:ea typeface="宋体" charset="-122"/>
              </a:rPr>
              <a:pPr/>
              <a:t>31</a:t>
            </a:fld>
            <a:endParaRPr lang="en-US" altLang="zh-CN">
              <a:ea typeface="宋体" charset="-122"/>
            </a:endParaRPr>
          </a:p>
        </p:txBody>
      </p:sp>
      <p:sp>
        <p:nvSpPr>
          <p:cNvPr id="39939" name="Rectangle 3"/>
          <p:cNvSpPr>
            <a:spLocks noGrp="1" noChangeArrowheads="1"/>
          </p:cNvSpPr>
          <p:nvPr>
            <p:ph type="title"/>
          </p:nvPr>
        </p:nvSpPr>
        <p:spPr>
          <a:xfrm>
            <a:off x="590550" y="44450"/>
            <a:ext cx="8373938" cy="576263"/>
          </a:xfrm>
        </p:spPr>
        <p:txBody>
          <a:bodyPr anchor="t"/>
          <a:lstStyle/>
          <a:p>
            <a:pPr eaLnBrk="1" hangingPunct="1"/>
            <a:r>
              <a:rPr lang="zh-CN" altLang="en-US" dirty="0">
                <a:solidFill>
                  <a:srgbClr val="008000"/>
                </a:solidFill>
              </a:rPr>
              <a:t>二、</a:t>
            </a:r>
            <a:r>
              <a:rPr lang="zh-CN" altLang="en-US" dirty="0"/>
              <a:t>磁盘存储器      </a:t>
            </a:r>
            <a:r>
              <a:rPr lang="zh-CN" altLang="en-US" dirty="0">
                <a:solidFill>
                  <a:srgbClr val="008000"/>
                </a:solidFill>
                <a:latin typeface="+mn-lt"/>
              </a:rPr>
              <a:t>教材 </a:t>
            </a:r>
            <a:r>
              <a:rPr lang="en-US" altLang="zh-CN" dirty="0">
                <a:solidFill>
                  <a:srgbClr val="008000"/>
                </a:solidFill>
                <a:latin typeface="+mn-lt"/>
              </a:rPr>
              <a:t>P177-178</a:t>
            </a:r>
            <a:r>
              <a:rPr lang="zh-CN" altLang="en-US" dirty="0">
                <a:solidFill>
                  <a:srgbClr val="008000"/>
                </a:solidFill>
                <a:latin typeface="宋体" panose="02010600030101010101" pitchFamily="2" charset="-122"/>
                <a:ea typeface="宋体" panose="02010600030101010101" pitchFamily="2" charset="-122"/>
              </a:rPr>
              <a:t>，</a:t>
            </a:r>
            <a:r>
              <a:rPr lang="zh-CN" altLang="en-US" dirty="0">
                <a:solidFill>
                  <a:srgbClr val="008000"/>
                </a:solidFill>
                <a:latin typeface="+mn-lt"/>
              </a:rPr>
              <a:t>习题 </a:t>
            </a:r>
            <a:r>
              <a:rPr lang="en-US" altLang="zh-CN" dirty="0">
                <a:solidFill>
                  <a:srgbClr val="008000"/>
                </a:solidFill>
                <a:latin typeface="+mn-lt"/>
              </a:rPr>
              <a:t>4.43</a:t>
            </a:r>
          </a:p>
        </p:txBody>
      </p:sp>
      <p:sp>
        <p:nvSpPr>
          <p:cNvPr id="1770500" name="Rectangle 4"/>
          <p:cNvSpPr>
            <a:spLocks noGrp="1" noChangeArrowheads="1"/>
          </p:cNvSpPr>
          <p:nvPr>
            <p:ph type="body" idx="1"/>
          </p:nvPr>
        </p:nvSpPr>
        <p:spPr>
          <a:xfrm>
            <a:off x="250825" y="549275"/>
            <a:ext cx="8713788" cy="6119813"/>
          </a:xfrm>
        </p:spPr>
        <p:txBody>
          <a:bodyPr/>
          <a:lstStyle/>
          <a:p>
            <a:pPr marL="0" indent="0" eaLnBrk="1" hangingPunct="1">
              <a:spcBef>
                <a:spcPct val="10000"/>
              </a:spcBef>
              <a:buFont typeface="Wingdings" pitchFamily="2" charset="2"/>
              <a:buNone/>
              <a:defRPr/>
            </a:pPr>
            <a:r>
              <a:rPr lang="zh-CN" altLang="en-US" sz="2400" dirty="0"/>
              <a:t>某硬磁盘有</a:t>
            </a:r>
            <a:r>
              <a:rPr lang="en-US" altLang="zh-CN" sz="2400" dirty="0">
                <a:solidFill>
                  <a:srgbClr val="FF0000"/>
                </a:solidFill>
              </a:rPr>
              <a:t>5</a:t>
            </a:r>
            <a:r>
              <a:rPr lang="zh-CN" altLang="en-US" sz="2400" dirty="0">
                <a:solidFill>
                  <a:srgbClr val="FF0000"/>
                </a:solidFill>
              </a:rPr>
              <a:t>个记录面</a:t>
            </a:r>
            <a:r>
              <a:rPr lang="zh-CN" altLang="en-US" sz="2400" dirty="0"/>
              <a:t>，记录面上有效记录区域的</a:t>
            </a:r>
            <a:r>
              <a:rPr lang="zh-CN" altLang="en-US" sz="2400" dirty="0">
                <a:solidFill>
                  <a:srgbClr val="FF0000"/>
                </a:solidFill>
              </a:rPr>
              <a:t>内径为</a:t>
            </a:r>
            <a:r>
              <a:rPr lang="en-US" altLang="zh-CN" sz="2400" dirty="0">
                <a:solidFill>
                  <a:srgbClr val="FF0000"/>
                </a:solidFill>
              </a:rPr>
              <a:t>20cm</a:t>
            </a:r>
            <a:r>
              <a:rPr lang="zh-CN" altLang="en-US" sz="2400" dirty="0"/>
              <a:t>，</a:t>
            </a:r>
            <a:r>
              <a:rPr lang="zh-CN" altLang="en-US" sz="2400" dirty="0">
                <a:solidFill>
                  <a:srgbClr val="FF0000"/>
                </a:solidFill>
              </a:rPr>
              <a:t>外径为</a:t>
            </a:r>
            <a:r>
              <a:rPr lang="en-US" altLang="zh-CN" sz="2400" dirty="0">
                <a:solidFill>
                  <a:srgbClr val="FF0000"/>
                </a:solidFill>
              </a:rPr>
              <a:t>30cm</a:t>
            </a:r>
            <a:r>
              <a:rPr lang="zh-CN" altLang="en-US" sz="2400" dirty="0"/>
              <a:t>。磁道上记录的位密度为</a:t>
            </a:r>
            <a:r>
              <a:rPr lang="en-US" altLang="zh-CN" sz="2400" dirty="0">
                <a:solidFill>
                  <a:srgbClr val="FF0000"/>
                </a:solidFill>
              </a:rPr>
              <a:t>250b/mm</a:t>
            </a:r>
            <a:r>
              <a:rPr lang="zh-CN" altLang="en-US" sz="2400" dirty="0"/>
              <a:t>，道密度为</a:t>
            </a:r>
            <a:r>
              <a:rPr lang="en-US" altLang="zh-CN" sz="2400" dirty="0">
                <a:solidFill>
                  <a:srgbClr val="FF0000"/>
                </a:solidFill>
              </a:rPr>
              <a:t>10</a:t>
            </a:r>
            <a:r>
              <a:rPr lang="zh-CN" altLang="en-US" sz="2400" dirty="0">
                <a:solidFill>
                  <a:srgbClr val="FF0000"/>
                </a:solidFill>
              </a:rPr>
              <a:t>道</a:t>
            </a:r>
            <a:r>
              <a:rPr lang="en-US" altLang="zh-CN" sz="2400" dirty="0">
                <a:solidFill>
                  <a:srgbClr val="FF0000"/>
                </a:solidFill>
              </a:rPr>
              <a:t>/mm</a:t>
            </a:r>
            <a:r>
              <a:rPr lang="zh-CN" altLang="en-US" sz="2400" dirty="0"/>
              <a:t>，每一磁道上分为</a:t>
            </a:r>
            <a:r>
              <a:rPr lang="en-US" altLang="zh-CN" sz="2400" dirty="0">
                <a:solidFill>
                  <a:srgbClr val="FF0000"/>
                </a:solidFill>
              </a:rPr>
              <a:t>16</a:t>
            </a:r>
            <a:r>
              <a:rPr lang="zh-CN" altLang="en-US" sz="2400" dirty="0">
                <a:solidFill>
                  <a:srgbClr val="FF0000"/>
                </a:solidFill>
              </a:rPr>
              <a:t>个扇区</a:t>
            </a:r>
            <a:r>
              <a:rPr lang="zh-CN" altLang="en-US" sz="2400" dirty="0"/>
              <a:t>，每个扇区记录</a:t>
            </a:r>
            <a:r>
              <a:rPr lang="en-US" altLang="zh-CN" sz="2400" dirty="0">
                <a:solidFill>
                  <a:srgbClr val="FF0000"/>
                </a:solidFill>
              </a:rPr>
              <a:t>1KB</a:t>
            </a:r>
            <a:r>
              <a:rPr lang="zh-CN" altLang="en-US" sz="2400" dirty="0"/>
              <a:t>，磁盘旋转速度为</a:t>
            </a:r>
            <a:r>
              <a:rPr lang="en-US" altLang="zh-CN" sz="2400" dirty="0">
                <a:solidFill>
                  <a:srgbClr val="FF0000"/>
                </a:solidFill>
              </a:rPr>
              <a:t>10000rpm</a:t>
            </a:r>
            <a:r>
              <a:rPr lang="zh-CN" altLang="en-US" sz="2400" dirty="0"/>
              <a:t>；则：</a:t>
            </a:r>
          </a:p>
          <a:p>
            <a:pPr marL="0" indent="0" eaLnBrk="1" hangingPunct="1">
              <a:spcBef>
                <a:spcPct val="10000"/>
              </a:spcBef>
              <a:buFont typeface="Wingdings" pitchFamily="2" charset="2"/>
              <a:buNone/>
              <a:defRPr/>
            </a:pPr>
            <a:r>
              <a:rPr lang="zh-CN" altLang="en-US" sz="2400" dirty="0"/>
              <a:t>该硬盘的</a:t>
            </a:r>
            <a:r>
              <a:rPr lang="zh-CN" altLang="en-US" sz="2400" dirty="0">
                <a:solidFill>
                  <a:srgbClr val="0000FF"/>
                </a:solidFill>
              </a:rPr>
              <a:t>非格式化容量</a:t>
            </a:r>
            <a:r>
              <a:rPr lang="zh-CN" altLang="en-US" sz="2400" dirty="0"/>
              <a:t>为</a:t>
            </a:r>
            <a:r>
              <a:rPr lang="en-US" altLang="zh-CN" sz="2400" dirty="0"/>
              <a:t>_______MB</a:t>
            </a:r>
            <a:r>
              <a:rPr lang="zh-CN" altLang="en-US" sz="2400" dirty="0"/>
              <a:t>，</a:t>
            </a:r>
          </a:p>
          <a:p>
            <a:pPr marL="0" indent="0" eaLnBrk="1" hangingPunct="1">
              <a:spcBef>
                <a:spcPct val="10000"/>
              </a:spcBef>
              <a:buFont typeface="Wingdings" pitchFamily="2" charset="2"/>
              <a:buNone/>
              <a:defRPr/>
            </a:pPr>
            <a:r>
              <a:rPr lang="zh-CN" altLang="en-US" sz="2400" dirty="0"/>
              <a:t>                    </a:t>
            </a:r>
            <a:r>
              <a:rPr lang="zh-CN" altLang="en-US" sz="2400" dirty="0">
                <a:solidFill>
                  <a:srgbClr val="0000FF"/>
                </a:solidFill>
              </a:rPr>
              <a:t>格式化容量</a:t>
            </a:r>
            <a:r>
              <a:rPr lang="zh-CN" altLang="en-US" sz="2400" dirty="0"/>
              <a:t>为</a:t>
            </a:r>
            <a:r>
              <a:rPr lang="en-US" altLang="zh-CN" sz="2400" dirty="0"/>
              <a:t>_______MB</a:t>
            </a:r>
            <a:r>
              <a:rPr lang="zh-CN" altLang="en-US" sz="2400" dirty="0"/>
              <a:t>，</a:t>
            </a:r>
          </a:p>
          <a:p>
            <a:pPr marL="0" indent="0" eaLnBrk="1" hangingPunct="1">
              <a:spcBef>
                <a:spcPct val="10000"/>
              </a:spcBef>
              <a:buFont typeface="Wingdings" pitchFamily="2" charset="2"/>
              <a:buNone/>
              <a:defRPr/>
            </a:pPr>
            <a:r>
              <a:rPr lang="zh-CN" altLang="en-US" sz="2400" dirty="0"/>
              <a:t>该硬磁盘的</a:t>
            </a:r>
            <a:r>
              <a:rPr lang="zh-CN" altLang="en-US" sz="2400" dirty="0">
                <a:solidFill>
                  <a:srgbClr val="0000FF"/>
                </a:solidFill>
              </a:rPr>
              <a:t>数据传输速率</a:t>
            </a:r>
            <a:r>
              <a:rPr lang="zh-CN" altLang="en-US" sz="2400" dirty="0"/>
              <a:t>为</a:t>
            </a:r>
            <a:r>
              <a:rPr lang="en-US" altLang="zh-CN" sz="2400" dirty="0"/>
              <a:t>_________MB/s</a:t>
            </a:r>
            <a:r>
              <a:rPr lang="zh-CN" altLang="en-US" sz="2400" dirty="0"/>
              <a:t>。</a:t>
            </a:r>
          </a:p>
          <a:p>
            <a:pPr marL="0" indent="0" eaLnBrk="1" hangingPunct="1">
              <a:spcBef>
                <a:spcPct val="10000"/>
              </a:spcBef>
              <a:buFont typeface="Wingdings" pitchFamily="2" charset="2"/>
              <a:buNone/>
              <a:defRPr/>
            </a:pPr>
            <a:r>
              <a:rPr lang="en-US" altLang="zh-CN" sz="2400" dirty="0"/>
              <a:t>【</a:t>
            </a:r>
            <a:r>
              <a:rPr lang="zh-CN" altLang="en-US" sz="2400" dirty="0"/>
              <a:t>解</a:t>
            </a:r>
            <a:r>
              <a:rPr lang="en-US" altLang="zh-CN" sz="2400" dirty="0"/>
              <a:t>】</a:t>
            </a:r>
          </a:p>
          <a:p>
            <a:pPr marL="0" indent="0" eaLnBrk="1" hangingPunct="1">
              <a:spcBef>
                <a:spcPct val="10000"/>
              </a:spcBef>
              <a:buFont typeface="Wingdings" pitchFamily="2" charset="2"/>
              <a:buNone/>
              <a:defRPr/>
            </a:pPr>
            <a:r>
              <a:rPr lang="zh-CN" altLang="en-US" sz="2400" dirty="0"/>
              <a:t>磁道数＝</a:t>
            </a:r>
            <a:r>
              <a:rPr lang="en-US" altLang="zh-CN" sz="2400" dirty="0"/>
              <a:t>(300/2</a:t>
            </a:r>
            <a:r>
              <a:rPr lang="zh-CN" altLang="en-US" sz="2400" dirty="0"/>
              <a:t>－</a:t>
            </a:r>
            <a:r>
              <a:rPr lang="en-US" altLang="zh-CN" sz="2400" dirty="0"/>
              <a:t>200/2)mm×10</a:t>
            </a:r>
            <a:r>
              <a:rPr lang="zh-CN" altLang="en-US" sz="2400" dirty="0"/>
              <a:t>道</a:t>
            </a:r>
            <a:r>
              <a:rPr lang="en-US" altLang="zh-CN" sz="2400" dirty="0"/>
              <a:t>/mm</a:t>
            </a:r>
            <a:r>
              <a:rPr lang="zh-CN" altLang="en-US" sz="2400" dirty="0"/>
              <a:t>＝</a:t>
            </a:r>
            <a:r>
              <a:rPr lang="en-US" altLang="zh-CN" sz="2400" dirty="0"/>
              <a:t>500</a:t>
            </a:r>
            <a:r>
              <a:rPr lang="zh-CN" altLang="en-US" sz="2400" dirty="0"/>
              <a:t>道；</a:t>
            </a:r>
          </a:p>
          <a:p>
            <a:pPr marL="0" indent="0" eaLnBrk="1" hangingPunct="1">
              <a:spcBef>
                <a:spcPct val="10000"/>
              </a:spcBef>
              <a:buFont typeface="Wingdings" pitchFamily="2" charset="2"/>
              <a:buNone/>
              <a:defRPr/>
            </a:pPr>
            <a:r>
              <a:rPr lang="zh-CN" altLang="en-US" sz="2400" dirty="0">
                <a:solidFill>
                  <a:srgbClr val="009900"/>
                </a:solidFill>
              </a:rPr>
              <a:t>每磁道</a:t>
            </a:r>
            <a:r>
              <a:rPr lang="zh-CN" altLang="en-US" sz="2400" dirty="0"/>
              <a:t>的</a:t>
            </a:r>
            <a:r>
              <a:rPr lang="zh-CN" altLang="en-US" sz="2400" dirty="0">
                <a:solidFill>
                  <a:srgbClr val="D60093"/>
                </a:solidFill>
              </a:rPr>
              <a:t>非格式化</a:t>
            </a:r>
            <a:r>
              <a:rPr lang="zh-CN" altLang="en-US" sz="2400" dirty="0"/>
              <a:t>容量＝</a:t>
            </a:r>
            <a:r>
              <a:rPr lang="en-US" altLang="zh-CN" sz="2400" dirty="0"/>
              <a:t>(π· 200mm)×(250/8)B/mm</a:t>
            </a:r>
          </a:p>
          <a:p>
            <a:pPr marL="0" indent="0" eaLnBrk="1" hangingPunct="1">
              <a:spcBef>
                <a:spcPct val="10000"/>
              </a:spcBef>
              <a:buFont typeface="Wingdings" pitchFamily="2" charset="2"/>
              <a:buNone/>
              <a:defRPr/>
            </a:pPr>
            <a:r>
              <a:rPr lang="en-US" altLang="zh-CN" sz="2400" dirty="0"/>
              <a:t>                                        </a:t>
            </a:r>
            <a:r>
              <a:rPr lang="zh-CN" altLang="en-US" sz="2400" dirty="0"/>
              <a:t>＝</a:t>
            </a:r>
            <a:r>
              <a:rPr lang="en-US" altLang="zh-CN" sz="2400" dirty="0"/>
              <a:t>3.14159×200×250/8 </a:t>
            </a:r>
            <a:r>
              <a:rPr lang="zh-CN" altLang="en-US" sz="2400" dirty="0"/>
              <a:t>＝ </a:t>
            </a:r>
            <a:r>
              <a:rPr lang="en-US" altLang="zh-CN" sz="2400" dirty="0"/>
              <a:t>19635B</a:t>
            </a:r>
            <a:r>
              <a:rPr lang="zh-CN" altLang="en-US" sz="2400" dirty="0"/>
              <a:t>；</a:t>
            </a:r>
          </a:p>
          <a:p>
            <a:pPr marL="0" indent="0" eaLnBrk="1" hangingPunct="1">
              <a:spcBef>
                <a:spcPct val="10000"/>
              </a:spcBef>
              <a:buFont typeface="Wingdings" pitchFamily="2" charset="2"/>
              <a:buNone/>
              <a:defRPr/>
            </a:pPr>
            <a:r>
              <a:rPr lang="zh-CN" altLang="en-US" sz="2400" dirty="0">
                <a:solidFill>
                  <a:srgbClr val="009900"/>
                </a:solidFill>
              </a:rPr>
              <a:t>每磁道</a:t>
            </a:r>
            <a:r>
              <a:rPr lang="zh-CN" altLang="en-US" sz="2400" dirty="0"/>
              <a:t>的</a:t>
            </a:r>
            <a:r>
              <a:rPr lang="zh-CN" altLang="en-US" sz="2400" dirty="0">
                <a:solidFill>
                  <a:srgbClr val="D60093"/>
                </a:solidFill>
              </a:rPr>
              <a:t>格式化</a:t>
            </a:r>
            <a:r>
              <a:rPr lang="zh-CN" altLang="en-US" sz="2400" dirty="0"/>
              <a:t>容量＝</a:t>
            </a:r>
            <a:r>
              <a:rPr lang="en-US" altLang="zh-CN" sz="2400" dirty="0"/>
              <a:t>16</a:t>
            </a:r>
            <a:r>
              <a:rPr lang="zh-CN" altLang="en-US" sz="2400" dirty="0"/>
              <a:t>扇区</a:t>
            </a:r>
            <a:r>
              <a:rPr lang="en-US" altLang="zh-CN" sz="2400" dirty="0"/>
              <a:t>×1KB/</a:t>
            </a:r>
            <a:r>
              <a:rPr lang="zh-CN" altLang="en-US" sz="2400" dirty="0"/>
              <a:t>扇区＝</a:t>
            </a:r>
            <a:r>
              <a:rPr lang="en-US" altLang="zh-CN" sz="2400" dirty="0"/>
              <a:t>16KB</a:t>
            </a:r>
            <a:r>
              <a:rPr lang="zh-CN" altLang="en-US" sz="2400" dirty="0"/>
              <a:t>；</a:t>
            </a:r>
          </a:p>
          <a:p>
            <a:pPr marL="0" indent="0" eaLnBrk="1" hangingPunct="1">
              <a:spcBef>
                <a:spcPct val="10000"/>
              </a:spcBef>
              <a:buFont typeface="Wingdings" pitchFamily="2" charset="2"/>
              <a:buNone/>
              <a:defRPr/>
            </a:pPr>
            <a:r>
              <a:rPr lang="zh-CN" altLang="en-US" sz="2400" dirty="0">
                <a:solidFill>
                  <a:srgbClr val="D60093"/>
                </a:solidFill>
              </a:rPr>
              <a:t>非格式化</a:t>
            </a:r>
            <a:r>
              <a:rPr lang="zh-CN" altLang="en-US" sz="2400" dirty="0"/>
              <a:t>容量＝</a:t>
            </a:r>
            <a:r>
              <a:rPr lang="en-US" altLang="zh-CN" sz="2400" dirty="0"/>
              <a:t>5</a:t>
            </a:r>
            <a:r>
              <a:rPr lang="zh-CN" altLang="en-US" sz="2400" dirty="0"/>
              <a:t>面</a:t>
            </a:r>
            <a:r>
              <a:rPr lang="en-US" altLang="zh-CN" sz="2400" dirty="0"/>
              <a:t>×500</a:t>
            </a:r>
            <a:r>
              <a:rPr lang="zh-CN" altLang="en-US" sz="2400" dirty="0"/>
              <a:t>道</a:t>
            </a:r>
            <a:r>
              <a:rPr lang="en-US" altLang="zh-CN" sz="2400" dirty="0"/>
              <a:t>×(19635/1024</a:t>
            </a:r>
            <a:r>
              <a:rPr lang="en-US" altLang="zh-CN" sz="2400" baseline="30000" dirty="0"/>
              <a:t>2</a:t>
            </a:r>
            <a:r>
              <a:rPr lang="en-US" altLang="zh-CN" sz="2400" dirty="0"/>
              <a:t>)MB</a:t>
            </a:r>
            <a:r>
              <a:rPr lang="zh-CN" altLang="en-US" sz="2400" dirty="0">
                <a:latin typeface="+mn-ea"/>
              </a:rPr>
              <a:t>≈</a:t>
            </a:r>
            <a:r>
              <a:rPr lang="en-US" altLang="zh-CN" sz="2400" dirty="0">
                <a:solidFill>
                  <a:srgbClr val="FF0066"/>
                </a:solidFill>
              </a:rPr>
              <a:t>47MB</a:t>
            </a:r>
            <a:r>
              <a:rPr lang="zh-CN" altLang="en-US" sz="2400" dirty="0"/>
              <a:t>；</a:t>
            </a:r>
          </a:p>
          <a:p>
            <a:pPr marL="0" indent="0" eaLnBrk="1" hangingPunct="1">
              <a:spcBef>
                <a:spcPct val="10000"/>
              </a:spcBef>
              <a:buFont typeface="Wingdings" pitchFamily="2" charset="2"/>
              <a:buNone/>
              <a:defRPr/>
            </a:pPr>
            <a:r>
              <a:rPr lang="zh-CN" altLang="en-US" sz="2400" dirty="0">
                <a:solidFill>
                  <a:srgbClr val="D60093"/>
                </a:solidFill>
              </a:rPr>
              <a:t>格式化</a:t>
            </a:r>
            <a:r>
              <a:rPr lang="zh-CN" altLang="en-US" sz="2400" dirty="0"/>
              <a:t>容量＝</a:t>
            </a:r>
            <a:r>
              <a:rPr lang="en-US" altLang="zh-CN" sz="2400" dirty="0"/>
              <a:t>5</a:t>
            </a:r>
            <a:r>
              <a:rPr lang="zh-CN" altLang="en-US" sz="2400" dirty="0"/>
              <a:t>面</a:t>
            </a:r>
            <a:r>
              <a:rPr lang="en-US" altLang="zh-CN" sz="2400" dirty="0"/>
              <a:t>×500</a:t>
            </a:r>
            <a:r>
              <a:rPr lang="zh-CN" altLang="en-US" sz="2400" dirty="0"/>
              <a:t>道</a:t>
            </a:r>
            <a:r>
              <a:rPr lang="en-US" altLang="zh-CN" sz="2400" dirty="0"/>
              <a:t>×(16/1024)MB</a:t>
            </a:r>
            <a:r>
              <a:rPr lang="zh-CN" altLang="en-US" sz="2400" dirty="0">
                <a:latin typeface="+mn-ea"/>
              </a:rPr>
              <a:t>≈</a:t>
            </a:r>
            <a:r>
              <a:rPr lang="en-US" altLang="zh-CN" sz="2400" dirty="0">
                <a:solidFill>
                  <a:srgbClr val="FF0066"/>
                </a:solidFill>
              </a:rPr>
              <a:t>39MB</a:t>
            </a:r>
            <a:r>
              <a:rPr lang="zh-CN" altLang="en-US" sz="2400" dirty="0"/>
              <a:t>；</a:t>
            </a:r>
          </a:p>
          <a:p>
            <a:pPr marL="0" indent="0" eaLnBrk="1" hangingPunct="1">
              <a:spcBef>
                <a:spcPct val="10000"/>
              </a:spcBef>
              <a:buNone/>
              <a:defRPr/>
            </a:pPr>
            <a:r>
              <a:rPr lang="zh-CN" altLang="en-US" sz="2400" dirty="0"/>
              <a:t>数据传输速率＝</a:t>
            </a:r>
            <a:r>
              <a:rPr lang="en-US" altLang="zh-CN" sz="2400" dirty="0"/>
              <a:t>(10000</a:t>
            </a:r>
            <a:r>
              <a:rPr lang="zh-CN" altLang="en-US" sz="2400" dirty="0"/>
              <a:t>道</a:t>
            </a:r>
            <a:r>
              <a:rPr lang="en-US" altLang="zh-CN" sz="2400" dirty="0"/>
              <a:t>/60s)×(16/1024)MB</a:t>
            </a:r>
            <a:r>
              <a:rPr lang="zh-CN" altLang="en-US" sz="2400" dirty="0">
                <a:latin typeface="+mn-ea"/>
              </a:rPr>
              <a:t>≈</a:t>
            </a:r>
            <a:r>
              <a:rPr lang="en-US" altLang="zh-CN" sz="2400" dirty="0">
                <a:solidFill>
                  <a:srgbClr val="FF0066"/>
                </a:solidFill>
              </a:rPr>
              <a:t>2.60MB/s </a:t>
            </a:r>
            <a:r>
              <a:rPr lang="zh-CN" altLang="en-US" sz="2400" dirty="0"/>
              <a:t>。</a:t>
            </a:r>
          </a:p>
        </p:txBody>
      </p:sp>
      <p:sp>
        <p:nvSpPr>
          <p:cNvPr id="1770516" name="Text Box 20"/>
          <p:cNvSpPr txBox="1">
            <a:spLocks noChangeArrowheads="1"/>
          </p:cNvSpPr>
          <p:nvPr/>
        </p:nvSpPr>
        <p:spPr bwMode="auto">
          <a:xfrm>
            <a:off x="3962400" y="2001838"/>
            <a:ext cx="576263"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C</a:t>
            </a:r>
          </a:p>
        </p:txBody>
      </p:sp>
      <p:sp>
        <p:nvSpPr>
          <p:cNvPr id="1770517" name="Text Box 21"/>
          <p:cNvSpPr txBox="1">
            <a:spLocks noChangeArrowheads="1"/>
          </p:cNvSpPr>
          <p:nvPr/>
        </p:nvSpPr>
        <p:spPr bwMode="auto">
          <a:xfrm>
            <a:off x="3995738" y="2405063"/>
            <a:ext cx="576262"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D</a:t>
            </a:r>
          </a:p>
        </p:txBody>
      </p:sp>
      <p:sp>
        <p:nvSpPr>
          <p:cNvPr id="1770518" name="Text Box 22"/>
          <p:cNvSpPr txBox="1">
            <a:spLocks noChangeArrowheads="1"/>
          </p:cNvSpPr>
          <p:nvPr/>
        </p:nvSpPr>
        <p:spPr bwMode="auto">
          <a:xfrm>
            <a:off x="4427538" y="2813050"/>
            <a:ext cx="576262" cy="519113"/>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C</a:t>
            </a:r>
          </a:p>
        </p:txBody>
      </p:sp>
      <p:sp>
        <p:nvSpPr>
          <p:cNvPr id="2" name="矩形 1">
            <a:extLst>
              <a:ext uri="{FF2B5EF4-FFF2-40B4-BE49-F238E27FC236}">
                <a16:creationId xmlns:a16="http://schemas.microsoft.com/office/drawing/2014/main" id="{30D6AC91-8EE5-4969-BB94-DA04AE6381D6}"/>
              </a:ext>
            </a:extLst>
          </p:cNvPr>
          <p:cNvSpPr/>
          <p:nvPr/>
        </p:nvSpPr>
        <p:spPr bwMode="auto">
          <a:xfrm>
            <a:off x="6444208" y="2139985"/>
            <a:ext cx="1008112" cy="72008"/>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0" name="矩形 9">
            <a:extLst>
              <a:ext uri="{FF2B5EF4-FFF2-40B4-BE49-F238E27FC236}">
                <a16:creationId xmlns:a16="http://schemas.microsoft.com/office/drawing/2014/main" id="{FC4F6B48-EC1E-4559-9A93-1F02856283AD}"/>
              </a:ext>
            </a:extLst>
          </p:cNvPr>
          <p:cNvSpPr/>
          <p:nvPr/>
        </p:nvSpPr>
        <p:spPr bwMode="auto">
          <a:xfrm>
            <a:off x="6444208" y="2384063"/>
            <a:ext cx="1008112" cy="72008"/>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1" name="矩形 10">
            <a:extLst>
              <a:ext uri="{FF2B5EF4-FFF2-40B4-BE49-F238E27FC236}">
                <a16:creationId xmlns:a16="http://schemas.microsoft.com/office/drawing/2014/main" id="{16DF0D8A-44A6-4274-859B-2E332EFEBBE7}"/>
              </a:ext>
            </a:extLst>
          </p:cNvPr>
          <p:cNvSpPr/>
          <p:nvPr/>
        </p:nvSpPr>
        <p:spPr bwMode="auto">
          <a:xfrm>
            <a:off x="6444208" y="2628141"/>
            <a:ext cx="1008112" cy="72008"/>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16" name="矩形 15">
            <a:extLst>
              <a:ext uri="{FF2B5EF4-FFF2-40B4-BE49-F238E27FC236}">
                <a16:creationId xmlns:a16="http://schemas.microsoft.com/office/drawing/2014/main" id="{D7614FC2-8EAC-4291-B689-D998517F1D21}"/>
              </a:ext>
            </a:extLst>
          </p:cNvPr>
          <p:cNvSpPr/>
          <p:nvPr/>
        </p:nvSpPr>
        <p:spPr bwMode="auto">
          <a:xfrm rot="5400000">
            <a:off x="6516215" y="2392014"/>
            <a:ext cx="864098" cy="72008"/>
          </a:xfrm>
          <a:prstGeom prst="rect">
            <a:avLst/>
          </a:prstGeom>
          <a:solidFill>
            <a:srgbClr val="9999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8C14EB23-0367-40FA-8988-1D48BCAA57A3}"/>
              </a:ext>
            </a:extLst>
          </p:cNvPr>
          <p:cNvSpPr/>
          <p:nvPr/>
        </p:nvSpPr>
        <p:spPr bwMode="auto">
          <a:xfrm>
            <a:off x="6911726" y="1974060"/>
            <a:ext cx="72008" cy="45719"/>
          </a:xfrm>
          <a:prstGeom prst="ellipse">
            <a:avLst/>
          </a:prstGeom>
          <a:solidFill>
            <a:srgbClr val="9999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21" name="椭圆 20">
            <a:extLst>
              <a:ext uri="{FF2B5EF4-FFF2-40B4-BE49-F238E27FC236}">
                <a16:creationId xmlns:a16="http://schemas.microsoft.com/office/drawing/2014/main" id="{D58796C0-E254-4401-8A62-B6AAF3112C5F}"/>
              </a:ext>
            </a:extLst>
          </p:cNvPr>
          <p:cNvSpPr>
            <a:spLocks noChangeAspect="1"/>
          </p:cNvSpPr>
          <p:nvPr/>
        </p:nvSpPr>
        <p:spPr bwMode="auto">
          <a:xfrm>
            <a:off x="7823474" y="1960351"/>
            <a:ext cx="935334" cy="935334"/>
          </a:xfrm>
          <a:prstGeom prst="ellipse">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C84BFF56-0C1E-4CB7-A4BF-3B95FD59095D}"/>
              </a:ext>
            </a:extLst>
          </p:cNvPr>
          <p:cNvSpPr>
            <a:spLocks noChangeAspect="1"/>
          </p:cNvSpPr>
          <p:nvPr/>
        </p:nvSpPr>
        <p:spPr bwMode="auto">
          <a:xfrm>
            <a:off x="8126981" y="2255907"/>
            <a:ext cx="328320" cy="328320"/>
          </a:xfrm>
          <a:prstGeom prst="ellipse">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cxnSp>
        <p:nvCxnSpPr>
          <p:cNvPr id="23" name="直接连接符 22">
            <a:extLst>
              <a:ext uri="{FF2B5EF4-FFF2-40B4-BE49-F238E27FC236}">
                <a16:creationId xmlns:a16="http://schemas.microsoft.com/office/drawing/2014/main" id="{4D9FE06B-A4FF-4878-9088-17002DB75851}"/>
              </a:ext>
            </a:extLst>
          </p:cNvPr>
          <p:cNvCxnSpPr>
            <a:cxnSpLocks/>
          </p:cNvCxnSpPr>
          <p:nvPr/>
        </p:nvCxnSpPr>
        <p:spPr bwMode="auto">
          <a:xfrm flipV="1">
            <a:off x="6786236" y="2716051"/>
            <a:ext cx="0" cy="360038"/>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21F025D0-3B91-4F6D-8694-13AF0D8C6D03}"/>
              </a:ext>
            </a:extLst>
          </p:cNvPr>
          <p:cNvCxnSpPr>
            <a:cxnSpLocks/>
          </p:cNvCxnSpPr>
          <p:nvPr/>
        </p:nvCxnSpPr>
        <p:spPr bwMode="auto">
          <a:xfrm flipV="1">
            <a:off x="7114556" y="2716050"/>
            <a:ext cx="0" cy="360039"/>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27" name="直接连接符 26">
            <a:extLst>
              <a:ext uri="{FF2B5EF4-FFF2-40B4-BE49-F238E27FC236}">
                <a16:creationId xmlns:a16="http://schemas.microsoft.com/office/drawing/2014/main" id="{04D3AA9D-8CDF-42FD-87C4-E707531403E7}"/>
              </a:ext>
            </a:extLst>
          </p:cNvPr>
          <p:cNvCxnSpPr>
            <a:cxnSpLocks/>
          </p:cNvCxnSpPr>
          <p:nvPr/>
        </p:nvCxnSpPr>
        <p:spPr bwMode="auto">
          <a:xfrm flipV="1">
            <a:off x="6482729" y="2716049"/>
            <a:ext cx="0" cy="828253"/>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34" name="直接连接符 33">
            <a:extLst>
              <a:ext uri="{FF2B5EF4-FFF2-40B4-BE49-F238E27FC236}">
                <a16:creationId xmlns:a16="http://schemas.microsoft.com/office/drawing/2014/main" id="{0750346C-7066-4D47-8639-117F94F27432}"/>
              </a:ext>
            </a:extLst>
          </p:cNvPr>
          <p:cNvCxnSpPr>
            <a:cxnSpLocks/>
          </p:cNvCxnSpPr>
          <p:nvPr/>
        </p:nvCxnSpPr>
        <p:spPr bwMode="auto">
          <a:xfrm flipV="1">
            <a:off x="7418063" y="2716049"/>
            <a:ext cx="0" cy="828253"/>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44" name="直接连接符 43">
            <a:extLst>
              <a:ext uri="{FF2B5EF4-FFF2-40B4-BE49-F238E27FC236}">
                <a16:creationId xmlns:a16="http://schemas.microsoft.com/office/drawing/2014/main" id="{6731797F-CF2D-4FD0-97C7-54244B68AD04}"/>
              </a:ext>
            </a:extLst>
          </p:cNvPr>
          <p:cNvCxnSpPr/>
          <p:nvPr/>
        </p:nvCxnSpPr>
        <p:spPr bwMode="auto">
          <a:xfrm>
            <a:off x="6786236" y="3004081"/>
            <a:ext cx="328320" cy="0"/>
          </a:xfrm>
          <a:prstGeom prst="line">
            <a:avLst/>
          </a:prstGeom>
          <a:solidFill>
            <a:schemeClr val="accent1"/>
          </a:solidFill>
          <a:ln w="19050" cap="flat" cmpd="sng" algn="ctr">
            <a:solidFill>
              <a:srgbClr val="FF6600"/>
            </a:solidFill>
            <a:prstDash val="solid"/>
            <a:round/>
            <a:headEnd type="triangle" w="sm" len="lg"/>
            <a:tailEnd type="triangle" w="sm" len="lg"/>
          </a:ln>
          <a:effectLst/>
        </p:spPr>
      </p:cxnSp>
      <p:sp>
        <p:nvSpPr>
          <p:cNvPr id="49" name="矩形 48">
            <a:extLst>
              <a:ext uri="{FF2B5EF4-FFF2-40B4-BE49-F238E27FC236}">
                <a16:creationId xmlns:a16="http://schemas.microsoft.com/office/drawing/2014/main" id="{54CFA163-4636-4267-88AF-4B0BDE6E9C53}"/>
              </a:ext>
            </a:extLst>
          </p:cNvPr>
          <p:cNvSpPr/>
          <p:nvPr/>
        </p:nvSpPr>
        <p:spPr>
          <a:xfrm>
            <a:off x="6506299" y="2994789"/>
            <a:ext cx="915635" cy="369332"/>
          </a:xfrm>
          <a:prstGeom prst="rect">
            <a:avLst/>
          </a:prstGeom>
        </p:spPr>
        <p:txBody>
          <a:bodyPr wrap="none">
            <a:spAutoFit/>
          </a:bodyPr>
          <a:lstStyle/>
          <a:p>
            <a:r>
              <a:rPr lang="en-US" altLang="zh-CN" sz="1800" dirty="0">
                <a:solidFill>
                  <a:srgbClr val="FF0000"/>
                </a:solidFill>
              </a:rPr>
              <a:t>200mm</a:t>
            </a:r>
            <a:endParaRPr lang="zh-CN" altLang="en-US" sz="1800" dirty="0"/>
          </a:p>
        </p:txBody>
      </p:sp>
      <p:cxnSp>
        <p:nvCxnSpPr>
          <p:cNvPr id="60" name="直接连接符 59">
            <a:extLst>
              <a:ext uri="{FF2B5EF4-FFF2-40B4-BE49-F238E27FC236}">
                <a16:creationId xmlns:a16="http://schemas.microsoft.com/office/drawing/2014/main" id="{F0F5FED1-E7E0-4ED8-927D-D934B860CBED}"/>
              </a:ext>
            </a:extLst>
          </p:cNvPr>
          <p:cNvCxnSpPr>
            <a:cxnSpLocks/>
          </p:cNvCxnSpPr>
          <p:nvPr/>
        </p:nvCxnSpPr>
        <p:spPr bwMode="auto">
          <a:xfrm>
            <a:off x="6482729" y="3445754"/>
            <a:ext cx="935334" cy="0"/>
          </a:xfrm>
          <a:prstGeom prst="line">
            <a:avLst/>
          </a:prstGeom>
          <a:solidFill>
            <a:schemeClr val="accent1"/>
          </a:solidFill>
          <a:ln w="19050" cap="flat" cmpd="sng" algn="ctr">
            <a:solidFill>
              <a:srgbClr val="FF6600"/>
            </a:solidFill>
            <a:prstDash val="solid"/>
            <a:round/>
            <a:headEnd type="triangle" w="sm" len="lg"/>
            <a:tailEnd type="triangle" w="sm" len="lg"/>
          </a:ln>
          <a:effectLst/>
        </p:spPr>
      </p:cxnSp>
      <p:sp>
        <p:nvSpPr>
          <p:cNvPr id="61" name="矩形 60">
            <a:extLst>
              <a:ext uri="{FF2B5EF4-FFF2-40B4-BE49-F238E27FC236}">
                <a16:creationId xmlns:a16="http://schemas.microsoft.com/office/drawing/2014/main" id="{D5E17A60-D943-4C7E-86DA-C8D84614EC31}"/>
              </a:ext>
            </a:extLst>
          </p:cNvPr>
          <p:cNvSpPr/>
          <p:nvPr/>
        </p:nvSpPr>
        <p:spPr>
          <a:xfrm>
            <a:off x="6517411" y="3379374"/>
            <a:ext cx="915635" cy="369332"/>
          </a:xfrm>
          <a:prstGeom prst="rect">
            <a:avLst/>
          </a:prstGeom>
        </p:spPr>
        <p:txBody>
          <a:bodyPr wrap="none">
            <a:spAutoFit/>
          </a:bodyPr>
          <a:lstStyle/>
          <a:p>
            <a:r>
              <a:rPr lang="en-US" altLang="zh-CN" sz="1800" dirty="0">
                <a:solidFill>
                  <a:srgbClr val="FF0000"/>
                </a:solidFill>
              </a:rPr>
              <a:t>300mm</a:t>
            </a:r>
            <a:endParaRPr lang="zh-CN" altLang="en-US" sz="1800" dirty="0"/>
          </a:p>
        </p:txBody>
      </p:sp>
      <p:grpSp>
        <p:nvGrpSpPr>
          <p:cNvPr id="4" name="组合 3">
            <a:extLst>
              <a:ext uri="{FF2B5EF4-FFF2-40B4-BE49-F238E27FC236}">
                <a16:creationId xmlns:a16="http://schemas.microsoft.com/office/drawing/2014/main" id="{7EBE8344-2D86-4652-9971-EDBCB02F9DD6}"/>
              </a:ext>
            </a:extLst>
          </p:cNvPr>
          <p:cNvGrpSpPr/>
          <p:nvPr/>
        </p:nvGrpSpPr>
        <p:grpSpPr>
          <a:xfrm>
            <a:off x="5868144" y="2039118"/>
            <a:ext cx="720080" cy="573121"/>
            <a:chOff x="5868144" y="2039118"/>
            <a:chExt cx="720080" cy="573121"/>
          </a:xfrm>
        </p:grpSpPr>
        <p:cxnSp>
          <p:nvCxnSpPr>
            <p:cNvPr id="62" name="直接连接符 61">
              <a:extLst>
                <a:ext uri="{FF2B5EF4-FFF2-40B4-BE49-F238E27FC236}">
                  <a16:creationId xmlns:a16="http://schemas.microsoft.com/office/drawing/2014/main" id="{74743086-FB25-448F-AF25-31DBB188B20B}"/>
                </a:ext>
              </a:extLst>
            </p:cNvPr>
            <p:cNvCxnSpPr/>
            <p:nvPr/>
          </p:nvCxnSpPr>
          <p:spPr bwMode="auto">
            <a:xfrm>
              <a:off x="6073054" y="2039118"/>
              <a:ext cx="0" cy="573121"/>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58" name="组合 57">
              <a:extLst>
                <a:ext uri="{FF2B5EF4-FFF2-40B4-BE49-F238E27FC236}">
                  <a16:creationId xmlns:a16="http://schemas.microsoft.com/office/drawing/2014/main" id="{C57F367A-8073-4E27-894B-457CCC96A5FE}"/>
                </a:ext>
              </a:extLst>
            </p:cNvPr>
            <p:cNvGrpSpPr/>
            <p:nvPr/>
          </p:nvGrpSpPr>
          <p:grpSpPr>
            <a:xfrm>
              <a:off x="6073054" y="2235435"/>
              <a:ext cx="515170" cy="45719"/>
              <a:chOff x="6073054" y="2224145"/>
              <a:chExt cx="515170" cy="55762"/>
            </a:xfrm>
          </p:grpSpPr>
          <p:cxnSp>
            <p:nvCxnSpPr>
              <p:cNvPr id="66" name="直接连接符 65">
                <a:extLst>
                  <a:ext uri="{FF2B5EF4-FFF2-40B4-BE49-F238E27FC236}">
                    <a16:creationId xmlns:a16="http://schemas.microsoft.com/office/drawing/2014/main" id="{BF0A178A-15B7-46B3-8410-BD17972BBBA6}"/>
                  </a:ext>
                </a:extLst>
              </p:cNvPr>
              <p:cNvCxnSpPr/>
              <p:nvPr/>
            </p:nvCxnSpPr>
            <p:spPr bwMode="auto">
              <a:xfrm>
                <a:off x="6073054" y="2279907"/>
                <a:ext cx="51517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7" name="等腰三角形 56">
                <a:extLst>
                  <a:ext uri="{FF2B5EF4-FFF2-40B4-BE49-F238E27FC236}">
                    <a16:creationId xmlns:a16="http://schemas.microsoft.com/office/drawing/2014/main" id="{09255DE0-234F-45C3-A3FC-A38CE6A8E7BE}"/>
                  </a:ext>
                </a:extLst>
              </p:cNvPr>
              <p:cNvSpPr/>
              <p:nvPr/>
            </p:nvSpPr>
            <p:spPr bwMode="auto">
              <a:xfrm>
                <a:off x="6516216" y="2224145"/>
                <a:ext cx="72008" cy="54046"/>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69" name="组合 68">
              <a:extLst>
                <a:ext uri="{FF2B5EF4-FFF2-40B4-BE49-F238E27FC236}">
                  <a16:creationId xmlns:a16="http://schemas.microsoft.com/office/drawing/2014/main" id="{A174DD4F-D272-414E-B0A6-BF3978008634}"/>
                </a:ext>
              </a:extLst>
            </p:cNvPr>
            <p:cNvGrpSpPr/>
            <p:nvPr/>
          </p:nvGrpSpPr>
          <p:grpSpPr>
            <a:xfrm flipV="1">
              <a:off x="6073054" y="2319776"/>
              <a:ext cx="515170" cy="45719"/>
              <a:chOff x="6073054" y="2224145"/>
              <a:chExt cx="515170" cy="55762"/>
            </a:xfrm>
          </p:grpSpPr>
          <p:cxnSp>
            <p:nvCxnSpPr>
              <p:cNvPr id="70" name="直接连接符 69">
                <a:extLst>
                  <a:ext uri="{FF2B5EF4-FFF2-40B4-BE49-F238E27FC236}">
                    <a16:creationId xmlns:a16="http://schemas.microsoft.com/office/drawing/2014/main" id="{B16385E5-9C9D-4465-9CC0-AB928157E039}"/>
                  </a:ext>
                </a:extLst>
              </p:cNvPr>
              <p:cNvCxnSpPr/>
              <p:nvPr/>
            </p:nvCxnSpPr>
            <p:spPr bwMode="auto">
              <a:xfrm>
                <a:off x="6073054" y="2279907"/>
                <a:ext cx="51517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1" name="等腰三角形 70">
                <a:extLst>
                  <a:ext uri="{FF2B5EF4-FFF2-40B4-BE49-F238E27FC236}">
                    <a16:creationId xmlns:a16="http://schemas.microsoft.com/office/drawing/2014/main" id="{28A216D1-0388-4BC9-91CD-B514E8DE965F}"/>
                  </a:ext>
                </a:extLst>
              </p:cNvPr>
              <p:cNvSpPr/>
              <p:nvPr/>
            </p:nvSpPr>
            <p:spPr bwMode="auto">
              <a:xfrm>
                <a:off x="6516216" y="2224145"/>
                <a:ext cx="72008" cy="54046"/>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72" name="组合 71">
              <a:extLst>
                <a:ext uri="{FF2B5EF4-FFF2-40B4-BE49-F238E27FC236}">
                  <a16:creationId xmlns:a16="http://schemas.microsoft.com/office/drawing/2014/main" id="{598B42AE-4881-4C20-A854-666E1A609630}"/>
                </a:ext>
              </a:extLst>
            </p:cNvPr>
            <p:cNvGrpSpPr/>
            <p:nvPr/>
          </p:nvGrpSpPr>
          <p:grpSpPr>
            <a:xfrm flipV="1">
              <a:off x="6073054" y="2077739"/>
              <a:ext cx="515170" cy="45719"/>
              <a:chOff x="6073054" y="2224145"/>
              <a:chExt cx="515170" cy="55762"/>
            </a:xfrm>
          </p:grpSpPr>
          <p:cxnSp>
            <p:nvCxnSpPr>
              <p:cNvPr id="73" name="直接连接符 72">
                <a:extLst>
                  <a:ext uri="{FF2B5EF4-FFF2-40B4-BE49-F238E27FC236}">
                    <a16:creationId xmlns:a16="http://schemas.microsoft.com/office/drawing/2014/main" id="{DFEDCF44-E666-4D9A-94D3-E8EB0AE36074}"/>
                  </a:ext>
                </a:extLst>
              </p:cNvPr>
              <p:cNvCxnSpPr/>
              <p:nvPr/>
            </p:nvCxnSpPr>
            <p:spPr bwMode="auto">
              <a:xfrm>
                <a:off x="6073054" y="2279907"/>
                <a:ext cx="51517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4" name="等腰三角形 73">
                <a:extLst>
                  <a:ext uri="{FF2B5EF4-FFF2-40B4-BE49-F238E27FC236}">
                    <a16:creationId xmlns:a16="http://schemas.microsoft.com/office/drawing/2014/main" id="{24A2AF0B-C960-459C-A6E6-8C3E1374D6F4}"/>
                  </a:ext>
                </a:extLst>
              </p:cNvPr>
              <p:cNvSpPr/>
              <p:nvPr/>
            </p:nvSpPr>
            <p:spPr bwMode="auto">
              <a:xfrm>
                <a:off x="6516216" y="2224145"/>
                <a:ext cx="72008" cy="54046"/>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75" name="组合 74">
              <a:extLst>
                <a:ext uri="{FF2B5EF4-FFF2-40B4-BE49-F238E27FC236}">
                  <a16:creationId xmlns:a16="http://schemas.microsoft.com/office/drawing/2014/main" id="{1FA63D55-17EB-4523-8189-3A2A0E428896}"/>
                </a:ext>
              </a:extLst>
            </p:cNvPr>
            <p:cNvGrpSpPr/>
            <p:nvPr/>
          </p:nvGrpSpPr>
          <p:grpSpPr>
            <a:xfrm>
              <a:off x="6073054" y="2478277"/>
              <a:ext cx="515170" cy="45719"/>
              <a:chOff x="6073054" y="2224145"/>
              <a:chExt cx="515170" cy="55762"/>
            </a:xfrm>
          </p:grpSpPr>
          <p:cxnSp>
            <p:nvCxnSpPr>
              <p:cNvPr id="76" name="直接连接符 75">
                <a:extLst>
                  <a:ext uri="{FF2B5EF4-FFF2-40B4-BE49-F238E27FC236}">
                    <a16:creationId xmlns:a16="http://schemas.microsoft.com/office/drawing/2014/main" id="{AC9FA9C3-C7FD-4EAA-BAC2-DE9B7AF1874F}"/>
                  </a:ext>
                </a:extLst>
              </p:cNvPr>
              <p:cNvCxnSpPr/>
              <p:nvPr/>
            </p:nvCxnSpPr>
            <p:spPr bwMode="auto">
              <a:xfrm>
                <a:off x="6073054" y="2279907"/>
                <a:ext cx="51517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7" name="等腰三角形 76">
                <a:extLst>
                  <a:ext uri="{FF2B5EF4-FFF2-40B4-BE49-F238E27FC236}">
                    <a16:creationId xmlns:a16="http://schemas.microsoft.com/office/drawing/2014/main" id="{2EE99C53-2CDA-4661-9434-48F690C81CD4}"/>
                  </a:ext>
                </a:extLst>
              </p:cNvPr>
              <p:cNvSpPr/>
              <p:nvPr/>
            </p:nvSpPr>
            <p:spPr bwMode="auto">
              <a:xfrm>
                <a:off x="6516216" y="2224145"/>
                <a:ext cx="72008" cy="54046"/>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78" name="组合 77">
              <a:extLst>
                <a:ext uri="{FF2B5EF4-FFF2-40B4-BE49-F238E27FC236}">
                  <a16:creationId xmlns:a16="http://schemas.microsoft.com/office/drawing/2014/main" id="{F9BA4775-DC2F-4655-8FFF-566DEF3FB475}"/>
                </a:ext>
              </a:extLst>
            </p:cNvPr>
            <p:cNvGrpSpPr/>
            <p:nvPr/>
          </p:nvGrpSpPr>
          <p:grpSpPr>
            <a:xfrm flipV="1">
              <a:off x="6073054" y="2562618"/>
              <a:ext cx="515170" cy="45719"/>
              <a:chOff x="6073054" y="2224145"/>
              <a:chExt cx="515170" cy="55762"/>
            </a:xfrm>
          </p:grpSpPr>
          <p:cxnSp>
            <p:nvCxnSpPr>
              <p:cNvPr id="79" name="直接连接符 78">
                <a:extLst>
                  <a:ext uri="{FF2B5EF4-FFF2-40B4-BE49-F238E27FC236}">
                    <a16:creationId xmlns:a16="http://schemas.microsoft.com/office/drawing/2014/main" id="{35AFA0EE-01DC-4FEE-805C-EF758D56D610}"/>
                  </a:ext>
                </a:extLst>
              </p:cNvPr>
              <p:cNvCxnSpPr/>
              <p:nvPr/>
            </p:nvCxnSpPr>
            <p:spPr bwMode="auto">
              <a:xfrm>
                <a:off x="6073054" y="2279907"/>
                <a:ext cx="51517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0" name="等腰三角形 79">
                <a:extLst>
                  <a:ext uri="{FF2B5EF4-FFF2-40B4-BE49-F238E27FC236}">
                    <a16:creationId xmlns:a16="http://schemas.microsoft.com/office/drawing/2014/main" id="{022A817E-1589-4EB2-AFE4-42BB6BB61BF5}"/>
                  </a:ext>
                </a:extLst>
              </p:cNvPr>
              <p:cNvSpPr/>
              <p:nvPr/>
            </p:nvSpPr>
            <p:spPr bwMode="auto">
              <a:xfrm>
                <a:off x="6516216" y="2224145"/>
                <a:ext cx="72008" cy="54046"/>
              </a:xfrm>
              <a:prstGeom prst="triangle">
                <a:avLst/>
              </a:prstGeom>
              <a:solidFill>
                <a:schemeClr val="tx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cxnSp>
          <p:nvCxnSpPr>
            <p:cNvPr id="1770496" name="直接连接符 1770495">
              <a:extLst>
                <a:ext uri="{FF2B5EF4-FFF2-40B4-BE49-F238E27FC236}">
                  <a16:creationId xmlns:a16="http://schemas.microsoft.com/office/drawing/2014/main" id="{A1C56BF9-7F3D-423E-BC1A-7FC16EDA4D01}"/>
                </a:ext>
              </a:extLst>
            </p:cNvPr>
            <p:cNvCxnSpPr/>
            <p:nvPr/>
          </p:nvCxnSpPr>
          <p:spPr bwMode="auto">
            <a:xfrm flipH="1">
              <a:off x="5868144" y="2204864"/>
              <a:ext cx="204910" cy="0"/>
            </a:xfrm>
            <a:prstGeom prst="line">
              <a:avLst/>
            </a:prstGeom>
            <a:solidFill>
              <a:schemeClr val="accent1"/>
            </a:solidFill>
            <a:ln w="76200" cap="flat" cmpd="sng" algn="ctr">
              <a:solidFill>
                <a:schemeClr val="tx1"/>
              </a:solidFill>
              <a:prstDash val="solid"/>
              <a:round/>
              <a:headEnd type="none" w="med" len="med"/>
              <a:tailEnd type="none" w="med" len="med"/>
            </a:ln>
            <a:effectLst/>
          </p:spPr>
        </p:cxnSp>
      </p:grpSp>
      <p:cxnSp>
        <p:nvCxnSpPr>
          <p:cNvPr id="85" name="直接连接符 84">
            <a:extLst>
              <a:ext uri="{FF2B5EF4-FFF2-40B4-BE49-F238E27FC236}">
                <a16:creationId xmlns:a16="http://schemas.microsoft.com/office/drawing/2014/main" id="{72323237-3F32-42BB-847A-87A169E56B81}"/>
              </a:ext>
            </a:extLst>
          </p:cNvPr>
          <p:cNvCxnSpPr/>
          <p:nvPr/>
        </p:nvCxnSpPr>
        <p:spPr bwMode="auto">
          <a:xfrm>
            <a:off x="5868144" y="1964057"/>
            <a:ext cx="328320" cy="0"/>
          </a:xfrm>
          <a:prstGeom prst="line">
            <a:avLst/>
          </a:prstGeom>
          <a:solidFill>
            <a:schemeClr val="accent1"/>
          </a:solidFill>
          <a:ln w="19050" cap="flat" cmpd="sng" algn="ctr">
            <a:solidFill>
              <a:srgbClr val="0000FF"/>
            </a:solidFill>
            <a:prstDash val="solid"/>
            <a:round/>
            <a:headEnd type="triangle" w="sm" len="lg"/>
            <a:tailEnd type="triangle" w="sm" len="lg"/>
          </a:ln>
          <a:effectLst/>
        </p:spPr>
      </p:cxnSp>
      <mc:AlternateContent xmlns:mc="http://schemas.openxmlformats.org/markup-compatibility/2006" xmlns:p14="http://schemas.microsoft.com/office/powerpoint/2010/main">
        <mc:Choice Requires="p14">
          <p:contentPart p14:bwMode="auto" r:id="rId2">
            <p14:nvContentPartPr>
              <p14:cNvPr id="1770506" name="墨迹 1770505">
                <a:extLst>
                  <a:ext uri="{FF2B5EF4-FFF2-40B4-BE49-F238E27FC236}">
                    <a16:creationId xmlns:a16="http://schemas.microsoft.com/office/drawing/2014/main" id="{AD71A4D8-3815-410D-90B4-C975948D915B}"/>
                  </a:ext>
                </a:extLst>
              </p14:cNvPr>
              <p14:cNvContentPartPr/>
              <p14:nvPr/>
            </p14:nvContentPartPr>
            <p14:xfrm>
              <a:off x="6781972" y="1905815"/>
              <a:ext cx="332640" cy="158400"/>
            </p14:xfrm>
          </p:contentPart>
        </mc:Choice>
        <mc:Fallback xmlns="">
          <p:pic>
            <p:nvPicPr>
              <p:cNvPr id="1770506" name="墨迹 1770505">
                <a:extLst>
                  <a:ext uri="{FF2B5EF4-FFF2-40B4-BE49-F238E27FC236}">
                    <a16:creationId xmlns:a16="http://schemas.microsoft.com/office/drawing/2014/main" id="{AD71A4D8-3815-410D-90B4-C975948D915B}"/>
                  </a:ext>
                </a:extLst>
              </p:cNvPr>
              <p:cNvPicPr/>
              <p:nvPr/>
            </p:nvPicPr>
            <p:blipFill>
              <a:blip r:embed="rId3"/>
              <a:stretch>
                <a:fillRect/>
              </a:stretch>
            </p:blipFill>
            <p:spPr>
              <a:xfrm>
                <a:off x="6773332" y="1896835"/>
                <a:ext cx="350280" cy="17600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withEffect">
                                  <p:stCondLst>
                                    <p:cond delay="0"/>
                                  </p:stCondLst>
                                  <p:childTnLst>
                                    <p:set>
                                      <p:cBhvr>
                                        <p:cTn id="6" dur="1" fill="hold">
                                          <p:stCondLst>
                                            <p:cond delay="0"/>
                                          </p:stCondLst>
                                        </p:cTn>
                                        <p:tgtEl>
                                          <p:spTgt spid="1770500">
                                            <p:txEl>
                                              <p:pRg st="4" end="4"/>
                                            </p:txEl>
                                          </p:spTgt>
                                        </p:tgtEl>
                                        <p:attrNameLst>
                                          <p:attrName>style.visibility</p:attrName>
                                        </p:attrNameLst>
                                      </p:cBhvr>
                                      <p:to>
                                        <p:strVal val="visible"/>
                                      </p:to>
                                    </p:set>
                                    <p:anim calcmode="lin" valueType="num">
                                      <p:cBhvr>
                                        <p:cTn id="7" dur="500" fill="hold"/>
                                        <p:tgtEl>
                                          <p:spTgt spid="1770500">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70500">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70500">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7050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61111E-6 -3.7037E-7 L 0.02534 -3.7037E-7 " pathEditMode="relative" rAng="0" ptsTypes="AA">
                                      <p:cBhvr>
                                        <p:cTn id="14" dur="1000" fill="hold"/>
                                        <p:tgtEl>
                                          <p:spTgt spid="4"/>
                                        </p:tgtEl>
                                        <p:attrNameLst>
                                          <p:attrName>ppt_x</p:attrName>
                                          <p:attrName>ppt_y</p:attrName>
                                        </p:attrNameLst>
                                      </p:cBhvr>
                                      <p:rCtr x="1267"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02534 -3.7037E-7 L -4.72222E-6 -3.7037E-7 " pathEditMode="relative" rAng="0" ptsTypes="AA">
                                      <p:cBhvr>
                                        <p:cTn id="18" dur="1000" fill="hold"/>
                                        <p:tgtEl>
                                          <p:spTgt spid="4"/>
                                        </p:tgtEl>
                                        <p:attrNameLst>
                                          <p:attrName>ppt_x</p:attrName>
                                          <p:attrName>ppt_y</p:attrName>
                                        </p:attrNameLst>
                                      </p:cBhvr>
                                      <p:rCtr x="-1632" y="0"/>
                                    </p:animMotion>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770500">
                                            <p:txEl>
                                              <p:pRg st="5" end="5"/>
                                            </p:txEl>
                                          </p:spTgt>
                                        </p:tgtEl>
                                        <p:attrNameLst>
                                          <p:attrName>style.visibility</p:attrName>
                                        </p:attrNameLst>
                                      </p:cBhvr>
                                      <p:to>
                                        <p:strVal val="visible"/>
                                      </p:to>
                                    </p:set>
                                    <p:animEffect transition="in" filter="slide(fromBottom)">
                                      <p:cBhvr>
                                        <p:cTn id="23" dur="500"/>
                                        <p:tgtEl>
                                          <p:spTgt spid="177050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770500">
                                            <p:txEl>
                                              <p:pRg st="6" end="6"/>
                                            </p:txEl>
                                          </p:spTgt>
                                        </p:tgtEl>
                                        <p:attrNameLst>
                                          <p:attrName>style.visibility</p:attrName>
                                        </p:attrNameLst>
                                      </p:cBhvr>
                                      <p:to>
                                        <p:strVal val="visible"/>
                                      </p:to>
                                    </p:set>
                                    <p:animEffect transition="in" filter="slide(fromBottom)">
                                      <p:cBhvr>
                                        <p:cTn id="28" dur="500"/>
                                        <p:tgtEl>
                                          <p:spTgt spid="1770500">
                                            <p:txEl>
                                              <p:pRg st="6" end="6"/>
                                            </p:txEl>
                                          </p:spTgt>
                                        </p:tgtEl>
                                      </p:cBhvr>
                                    </p:animEffect>
                                  </p:childTnLst>
                                </p:cTn>
                              </p:par>
                            </p:childTnLst>
                          </p:cTn>
                        </p:par>
                        <p:par>
                          <p:cTn id="29" fill="hold">
                            <p:stCondLst>
                              <p:cond delay="500"/>
                            </p:stCondLst>
                            <p:childTnLst>
                              <p:par>
                                <p:cTn id="30" presetID="12" presetClass="entr" presetSubtype="4" fill="hold" nodeType="afterEffect">
                                  <p:stCondLst>
                                    <p:cond delay="0"/>
                                  </p:stCondLst>
                                  <p:childTnLst>
                                    <p:set>
                                      <p:cBhvr>
                                        <p:cTn id="31" dur="1" fill="hold">
                                          <p:stCondLst>
                                            <p:cond delay="0"/>
                                          </p:stCondLst>
                                        </p:cTn>
                                        <p:tgtEl>
                                          <p:spTgt spid="1770500">
                                            <p:txEl>
                                              <p:pRg st="7" end="7"/>
                                            </p:txEl>
                                          </p:spTgt>
                                        </p:tgtEl>
                                        <p:attrNameLst>
                                          <p:attrName>style.visibility</p:attrName>
                                        </p:attrNameLst>
                                      </p:cBhvr>
                                      <p:to>
                                        <p:strVal val="visible"/>
                                      </p:to>
                                    </p:set>
                                    <p:animEffect transition="in" filter="slide(fromBottom)">
                                      <p:cBhvr>
                                        <p:cTn id="32" dur="500"/>
                                        <p:tgtEl>
                                          <p:spTgt spid="177050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770500">
                                            <p:txEl>
                                              <p:pRg st="8" end="8"/>
                                            </p:txEl>
                                          </p:spTgt>
                                        </p:tgtEl>
                                        <p:attrNameLst>
                                          <p:attrName>style.visibility</p:attrName>
                                        </p:attrNameLst>
                                      </p:cBhvr>
                                      <p:to>
                                        <p:strVal val="visible"/>
                                      </p:to>
                                    </p:set>
                                    <p:animEffect transition="in" filter="slide(fromBottom)">
                                      <p:cBhvr>
                                        <p:cTn id="37" dur="500"/>
                                        <p:tgtEl>
                                          <p:spTgt spid="177050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770500">
                                            <p:txEl>
                                              <p:pRg st="9" end="9"/>
                                            </p:txEl>
                                          </p:spTgt>
                                        </p:tgtEl>
                                        <p:attrNameLst>
                                          <p:attrName>style.visibility</p:attrName>
                                        </p:attrNameLst>
                                      </p:cBhvr>
                                      <p:to>
                                        <p:strVal val="visible"/>
                                      </p:to>
                                    </p:set>
                                    <p:animEffect transition="in" filter="slide(fromBottom)">
                                      <p:cBhvr>
                                        <p:cTn id="42" dur="500"/>
                                        <p:tgtEl>
                                          <p:spTgt spid="1770500">
                                            <p:txEl>
                                              <p:pRg st="9" end="9"/>
                                            </p:txEl>
                                          </p:spTgt>
                                        </p:tgtEl>
                                      </p:cBhvr>
                                    </p:animEffect>
                                  </p:childTnLst>
                                </p:cTn>
                              </p:par>
                            </p:childTnLst>
                          </p:cTn>
                        </p:par>
                        <p:par>
                          <p:cTn id="43" fill="hold">
                            <p:stCondLst>
                              <p:cond delay="500"/>
                            </p:stCondLst>
                            <p:childTnLst>
                              <p:par>
                                <p:cTn id="44" presetID="23" presetClass="entr" presetSubtype="16" fill="hold" grpId="0" nodeType="afterEffect">
                                  <p:stCondLst>
                                    <p:cond delay="0"/>
                                  </p:stCondLst>
                                  <p:childTnLst>
                                    <p:set>
                                      <p:cBhvr>
                                        <p:cTn id="45" dur="1" fill="hold">
                                          <p:stCondLst>
                                            <p:cond delay="0"/>
                                          </p:stCondLst>
                                        </p:cTn>
                                        <p:tgtEl>
                                          <p:spTgt spid="1770516"/>
                                        </p:tgtEl>
                                        <p:attrNameLst>
                                          <p:attrName>style.visibility</p:attrName>
                                        </p:attrNameLst>
                                      </p:cBhvr>
                                      <p:to>
                                        <p:strVal val="visible"/>
                                      </p:to>
                                    </p:set>
                                    <p:anim calcmode="lin" valueType="num">
                                      <p:cBhvr>
                                        <p:cTn id="46" dur="500" fill="hold"/>
                                        <p:tgtEl>
                                          <p:spTgt spid="1770516"/>
                                        </p:tgtEl>
                                        <p:attrNameLst>
                                          <p:attrName>ppt_w</p:attrName>
                                        </p:attrNameLst>
                                      </p:cBhvr>
                                      <p:tavLst>
                                        <p:tav tm="0">
                                          <p:val>
                                            <p:fltVal val="0"/>
                                          </p:val>
                                        </p:tav>
                                        <p:tav tm="100000">
                                          <p:val>
                                            <p:strVal val="#ppt_w"/>
                                          </p:val>
                                        </p:tav>
                                      </p:tavLst>
                                    </p:anim>
                                    <p:anim calcmode="lin" valueType="num">
                                      <p:cBhvr>
                                        <p:cTn id="47" dur="500" fill="hold"/>
                                        <p:tgtEl>
                                          <p:spTgt spid="1770516"/>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1770500">
                                            <p:txEl>
                                              <p:pRg st="10" end="10"/>
                                            </p:txEl>
                                          </p:spTgt>
                                        </p:tgtEl>
                                        <p:attrNameLst>
                                          <p:attrName>style.visibility</p:attrName>
                                        </p:attrNameLst>
                                      </p:cBhvr>
                                      <p:to>
                                        <p:strVal val="visible"/>
                                      </p:to>
                                    </p:set>
                                    <p:animEffect transition="in" filter="slide(fromBottom)">
                                      <p:cBhvr>
                                        <p:cTn id="52" dur="500"/>
                                        <p:tgtEl>
                                          <p:spTgt spid="1770500">
                                            <p:txEl>
                                              <p:pRg st="10" end="10"/>
                                            </p:txEl>
                                          </p:spTgt>
                                        </p:tgtEl>
                                      </p:cBhvr>
                                    </p:animEffect>
                                  </p:childTnLst>
                                </p:cTn>
                              </p:par>
                            </p:childTnLst>
                          </p:cTn>
                        </p:par>
                        <p:par>
                          <p:cTn id="53" fill="hold">
                            <p:stCondLst>
                              <p:cond delay="500"/>
                            </p:stCondLst>
                            <p:childTnLst>
                              <p:par>
                                <p:cTn id="54" presetID="23" presetClass="entr" presetSubtype="16" fill="hold" grpId="0" nodeType="afterEffect">
                                  <p:stCondLst>
                                    <p:cond delay="0"/>
                                  </p:stCondLst>
                                  <p:childTnLst>
                                    <p:set>
                                      <p:cBhvr>
                                        <p:cTn id="55" dur="1" fill="hold">
                                          <p:stCondLst>
                                            <p:cond delay="0"/>
                                          </p:stCondLst>
                                        </p:cTn>
                                        <p:tgtEl>
                                          <p:spTgt spid="1770517"/>
                                        </p:tgtEl>
                                        <p:attrNameLst>
                                          <p:attrName>style.visibility</p:attrName>
                                        </p:attrNameLst>
                                      </p:cBhvr>
                                      <p:to>
                                        <p:strVal val="visible"/>
                                      </p:to>
                                    </p:set>
                                    <p:anim calcmode="lin" valueType="num">
                                      <p:cBhvr>
                                        <p:cTn id="56" dur="500" fill="hold"/>
                                        <p:tgtEl>
                                          <p:spTgt spid="1770517"/>
                                        </p:tgtEl>
                                        <p:attrNameLst>
                                          <p:attrName>ppt_w</p:attrName>
                                        </p:attrNameLst>
                                      </p:cBhvr>
                                      <p:tavLst>
                                        <p:tav tm="0">
                                          <p:val>
                                            <p:fltVal val="0"/>
                                          </p:val>
                                        </p:tav>
                                        <p:tav tm="100000">
                                          <p:val>
                                            <p:strVal val="#ppt_w"/>
                                          </p:val>
                                        </p:tav>
                                      </p:tavLst>
                                    </p:anim>
                                    <p:anim calcmode="lin" valueType="num">
                                      <p:cBhvr>
                                        <p:cTn id="57" dur="500" fill="hold"/>
                                        <p:tgtEl>
                                          <p:spTgt spid="1770517"/>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770500">
                                            <p:txEl>
                                              <p:pRg st="11" end="11"/>
                                            </p:txEl>
                                          </p:spTgt>
                                        </p:tgtEl>
                                        <p:attrNameLst>
                                          <p:attrName>style.visibility</p:attrName>
                                        </p:attrNameLst>
                                      </p:cBhvr>
                                      <p:to>
                                        <p:strVal val="visible"/>
                                      </p:to>
                                    </p:set>
                                    <p:animEffect transition="in" filter="slide(fromBottom)">
                                      <p:cBhvr>
                                        <p:cTn id="62" dur="500"/>
                                        <p:tgtEl>
                                          <p:spTgt spid="1770500">
                                            <p:txEl>
                                              <p:pRg st="11" end="11"/>
                                            </p:txEl>
                                          </p:spTgt>
                                        </p:tgtEl>
                                      </p:cBhvr>
                                    </p:animEffect>
                                  </p:childTnLst>
                                </p:cTn>
                              </p:par>
                            </p:childTnLst>
                          </p:cTn>
                        </p:par>
                        <p:par>
                          <p:cTn id="63" fill="hold">
                            <p:stCondLst>
                              <p:cond delay="500"/>
                            </p:stCondLst>
                            <p:childTnLst>
                              <p:par>
                                <p:cTn id="64" presetID="23" presetClass="entr" presetSubtype="16" fill="hold" grpId="0" nodeType="afterEffect">
                                  <p:stCondLst>
                                    <p:cond delay="0"/>
                                  </p:stCondLst>
                                  <p:childTnLst>
                                    <p:set>
                                      <p:cBhvr>
                                        <p:cTn id="65" dur="1" fill="hold">
                                          <p:stCondLst>
                                            <p:cond delay="0"/>
                                          </p:stCondLst>
                                        </p:cTn>
                                        <p:tgtEl>
                                          <p:spTgt spid="1770518"/>
                                        </p:tgtEl>
                                        <p:attrNameLst>
                                          <p:attrName>style.visibility</p:attrName>
                                        </p:attrNameLst>
                                      </p:cBhvr>
                                      <p:to>
                                        <p:strVal val="visible"/>
                                      </p:to>
                                    </p:set>
                                    <p:anim calcmode="lin" valueType="num">
                                      <p:cBhvr>
                                        <p:cTn id="66" dur="500" fill="hold"/>
                                        <p:tgtEl>
                                          <p:spTgt spid="1770518"/>
                                        </p:tgtEl>
                                        <p:attrNameLst>
                                          <p:attrName>ppt_w</p:attrName>
                                        </p:attrNameLst>
                                      </p:cBhvr>
                                      <p:tavLst>
                                        <p:tav tm="0">
                                          <p:val>
                                            <p:fltVal val="0"/>
                                          </p:val>
                                        </p:tav>
                                        <p:tav tm="100000">
                                          <p:val>
                                            <p:strVal val="#ppt_w"/>
                                          </p:val>
                                        </p:tav>
                                      </p:tavLst>
                                    </p:anim>
                                    <p:anim calcmode="lin" valueType="num">
                                      <p:cBhvr>
                                        <p:cTn id="67" dur="500" fill="hold"/>
                                        <p:tgtEl>
                                          <p:spTgt spid="1770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516" grpId="0"/>
      <p:bldP spid="1770517" grpId="0"/>
      <p:bldP spid="17705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p:spPr>
        <p:txBody>
          <a:bodyPr/>
          <a:lstStyle/>
          <a:p>
            <a:fld id="{E27C1006-5D57-4242-A64E-35C7D9213A7F}" type="slidenum">
              <a:rPr lang="zh-CN" altLang="en-US" smtClean="0">
                <a:ea typeface="宋体" charset="-122"/>
              </a:rPr>
              <a:pPr/>
              <a:t>32</a:t>
            </a:fld>
            <a:endParaRPr lang="en-US" altLang="zh-CN">
              <a:ea typeface="宋体" charset="-122"/>
            </a:endParaRPr>
          </a:p>
        </p:txBody>
      </p:sp>
      <p:sp>
        <p:nvSpPr>
          <p:cNvPr id="40963" name="Rectangle 3"/>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0964" name="Rectangle 4"/>
          <p:cNvSpPr>
            <a:spLocks noGrp="1" noChangeArrowheads="1"/>
          </p:cNvSpPr>
          <p:nvPr>
            <p:ph type="body" idx="1"/>
          </p:nvPr>
        </p:nvSpPr>
        <p:spPr>
          <a:xfrm>
            <a:off x="539750" y="620713"/>
            <a:ext cx="8280400" cy="6048375"/>
          </a:xfrm>
        </p:spPr>
        <p:txBody>
          <a:bodyPr/>
          <a:lstStyle/>
          <a:p>
            <a:pPr eaLnBrk="1" hangingPunct="1"/>
            <a:r>
              <a:rPr lang="zh-CN" altLang="en-US">
                <a:solidFill>
                  <a:srgbClr val="FF0000"/>
                </a:solidFill>
              </a:rPr>
              <a:t>辅存</a:t>
            </a:r>
            <a:r>
              <a:rPr lang="zh-CN" altLang="en-US">
                <a:solidFill>
                  <a:srgbClr val="0000FF"/>
                </a:solidFill>
              </a:rPr>
              <a:t>性能</a:t>
            </a:r>
            <a:r>
              <a:rPr lang="zh-CN" altLang="en-US"/>
              <a:t>的</a:t>
            </a:r>
            <a:r>
              <a:rPr lang="zh-CN" altLang="en-US">
                <a:solidFill>
                  <a:srgbClr val="0000FF"/>
                </a:solidFill>
              </a:rPr>
              <a:t>改进速度</a:t>
            </a:r>
            <a:r>
              <a:rPr lang="zh-CN" altLang="en-US"/>
              <a:t>比</a:t>
            </a:r>
            <a:r>
              <a:rPr lang="zh-CN" altLang="en-US">
                <a:solidFill>
                  <a:srgbClr val="FF0000"/>
                </a:solidFill>
              </a:rPr>
              <a:t>处理器</a:t>
            </a:r>
            <a:r>
              <a:rPr lang="zh-CN" altLang="en-US"/>
              <a:t>和</a:t>
            </a:r>
            <a:r>
              <a:rPr lang="zh-CN" altLang="en-US">
                <a:solidFill>
                  <a:srgbClr val="FF0000"/>
                </a:solidFill>
              </a:rPr>
              <a:t>主存</a:t>
            </a:r>
            <a:r>
              <a:rPr lang="zh-CN" altLang="en-US"/>
              <a:t>慢得多。</a:t>
            </a:r>
          </a:p>
          <a:p>
            <a:pPr eaLnBrk="1" hangingPunct="1"/>
            <a:r>
              <a:rPr lang="zh-CN" altLang="en-US"/>
              <a:t>如果一种部件只有一点进步，那么，并行使用多个部件会获得意外的性能。</a:t>
            </a:r>
          </a:p>
          <a:p>
            <a:pPr eaLnBrk="1" hangingPunct="1"/>
            <a:r>
              <a:rPr lang="zh-CN" altLang="en-US"/>
              <a:t>磁盘的</a:t>
            </a:r>
            <a:r>
              <a:rPr lang="zh-CN" altLang="en-US">
                <a:solidFill>
                  <a:srgbClr val="0000FF"/>
                </a:solidFill>
              </a:rPr>
              <a:t>可靠性</a:t>
            </a:r>
            <a:r>
              <a:rPr lang="zh-CN" altLang="en-US"/>
              <a:t>、</a:t>
            </a:r>
            <a:r>
              <a:rPr lang="zh-CN" altLang="en-US">
                <a:solidFill>
                  <a:srgbClr val="0000FF"/>
                </a:solidFill>
              </a:rPr>
              <a:t>成本</a:t>
            </a:r>
            <a:r>
              <a:rPr lang="zh-CN" altLang="en-US"/>
              <a:t>。</a:t>
            </a:r>
          </a:p>
          <a:p>
            <a:pPr eaLnBrk="1" hangingPunct="1"/>
            <a:r>
              <a:rPr lang="en-US" altLang="zh-CN"/>
              <a:t>1988</a:t>
            </a:r>
            <a:r>
              <a:rPr lang="zh-CN" altLang="en-US"/>
              <a:t>年，美国加州大学</a:t>
            </a:r>
            <a:r>
              <a:rPr lang="en-US" altLang="zh-CN"/>
              <a:t>Berkeley</a:t>
            </a:r>
            <a:r>
              <a:rPr lang="zh-CN" altLang="en-US"/>
              <a:t>分校的</a:t>
            </a:r>
            <a:r>
              <a:rPr lang="en-US" altLang="zh-CN">
                <a:solidFill>
                  <a:srgbClr val="0000FF"/>
                </a:solidFill>
              </a:rPr>
              <a:t>David</a:t>
            </a:r>
            <a:r>
              <a:rPr lang="en-US" altLang="zh-CN"/>
              <a:t> </a:t>
            </a:r>
            <a:r>
              <a:rPr lang="en-US" altLang="zh-CN">
                <a:solidFill>
                  <a:srgbClr val="0000FF"/>
                </a:solidFill>
              </a:rPr>
              <a:t>Patterson</a:t>
            </a:r>
            <a:r>
              <a:rPr lang="zh-CN" altLang="en-US"/>
              <a:t>、</a:t>
            </a:r>
            <a:r>
              <a:rPr lang="en-US" altLang="zh-CN">
                <a:solidFill>
                  <a:srgbClr val="0000FF"/>
                </a:solidFill>
              </a:rPr>
              <a:t>Garth Gibson</a:t>
            </a:r>
            <a:r>
              <a:rPr lang="zh-CN" altLang="en-US"/>
              <a:t>和</a:t>
            </a:r>
            <a:r>
              <a:rPr lang="en-US" altLang="zh-CN">
                <a:solidFill>
                  <a:srgbClr val="0000FF"/>
                </a:solidFill>
              </a:rPr>
              <a:t>Randy Katz</a:t>
            </a:r>
            <a:r>
              <a:rPr lang="zh-CN" altLang="en-US"/>
              <a:t>三人发表了一篇题为“</a:t>
            </a:r>
            <a:r>
              <a:rPr lang="zh-CN" altLang="en-US">
                <a:solidFill>
                  <a:srgbClr val="006600"/>
                </a:solidFill>
              </a:rPr>
              <a:t>廉价磁盘的冗余阵列的实例</a:t>
            </a:r>
            <a:r>
              <a:rPr lang="zh-CN" altLang="en-US"/>
              <a:t>”的论文。文中首次创造出了</a:t>
            </a:r>
            <a:r>
              <a:rPr lang="en-US" altLang="zh-CN">
                <a:solidFill>
                  <a:srgbClr val="FF0000"/>
                </a:solidFill>
              </a:rPr>
              <a:t>RAID</a:t>
            </a:r>
            <a:r>
              <a:rPr lang="zh-CN" altLang="en-US"/>
              <a:t>一词。</a:t>
            </a:r>
          </a:p>
          <a:p>
            <a:pPr eaLnBrk="1" hangingPunct="1"/>
            <a:r>
              <a:rPr lang="en-US" altLang="zh-CN">
                <a:solidFill>
                  <a:srgbClr val="FF0000"/>
                </a:solidFill>
              </a:rPr>
              <a:t>RAID</a:t>
            </a:r>
            <a:r>
              <a:rPr lang="zh-CN" altLang="en-US"/>
              <a:t>：独立冗余磁盘阵列</a:t>
            </a:r>
          </a:p>
          <a:p>
            <a:pPr lvl="1" eaLnBrk="1" hangingPunct="1">
              <a:buFont typeface="Wingdings" pitchFamily="2" charset="2"/>
              <a:buNone/>
            </a:pPr>
            <a:r>
              <a:rPr lang="en-US" altLang="zh-CN">
                <a:solidFill>
                  <a:srgbClr val="FF0000"/>
                </a:solidFill>
              </a:rPr>
              <a:t>R</a:t>
            </a:r>
            <a:r>
              <a:rPr lang="en-US" altLang="zh-CN"/>
              <a:t>edundant </a:t>
            </a:r>
            <a:r>
              <a:rPr lang="en-US" altLang="zh-CN">
                <a:solidFill>
                  <a:srgbClr val="FF0000"/>
                </a:solidFill>
              </a:rPr>
              <a:t>A</a:t>
            </a:r>
            <a:r>
              <a:rPr lang="en-US" altLang="zh-CN"/>
              <a:t>rray of </a:t>
            </a:r>
            <a:r>
              <a:rPr lang="en-US" altLang="zh-CN">
                <a:solidFill>
                  <a:srgbClr val="FF0000"/>
                </a:solidFill>
              </a:rPr>
              <a:t>I</a:t>
            </a:r>
            <a:r>
              <a:rPr lang="en-US" altLang="zh-CN"/>
              <a:t>nexpensive </a:t>
            </a:r>
            <a:r>
              <a:rPr lang="en-US" altLang="zh-CN">
                <a:solidFill>
                  <a:srgbClr val="FF0000"/>
                </a:solidFill>
              </a:rPr>
              <a:t>D</a:t>
            </a:r>
            <a:r>
              <a:rPr lang="en-US" altLang="zh-CN"/>
              <a:t>isks</a:t>
            </a:r>
          </a:p>
          <a:p>
            <a:pPr lvl="1" eaLnBrk="1" hangingPunct="1">
              <a:buFont typeface="Wingdings" pitchFamily="2" charset="2"/>
              <a:buNone/>
            </a:pPr>
            <a:r>
              <a:rPr lang="en-US" altLang="zh-CN">
                <a:solidFill>
                  <a:srgbClr val="FF0000"/>
                </a:solidFill>
              </a:rPr>
              <a:t>R</a:t>
            </a:r>
            <a:r>
              <a:rPr lang="en-US" altLang="zh-CN"/>
              <a:t>edundant </a:t>
            </a:r>
            <a:r>
              <a:rPr lang="en-US" altLang="zh-CN">
                <a:solidFill>
                  <a:srgbClr val="FF0000"/>
                </a:solidFill>
              </a:rPr>
              <a:t>A</a:t>
            </a:r>
            <a:r>
              <a:rPr lang="en-US" altLang="zh-CN"/>
              <a:t>rray of </a:t>
            </a:r>
            <a:r>
              <a:rPr lang="en-US" altLang="zh-CN">
                <a:solidFill>
                  <a:srgbClr val="FF0000"/>
                </a:solidFill>
              </a:rPr>
              <a:t>I</a:t>
            </a:r>
            <a:r>
              <a:rPr lang="en-US" altLang="zh-CN"/>
              <a:t>ndependent </a:t>
            </a:r>
            <a:r>
              <a:rPr lang="en-US" altLang="zh-CN">
                <a:solidFill>
                  <a:srgbClr val="FF0000"/>
                </a:solidFill>
              </a:rPr>
              <a:t>D</a:t>
            </a:r>
            <a:r>
              <a:rPr lang="en-US" altLang="zh-CN"/>
              <a:t>isks</a:t>
            </a:r>
          </a:p>
          <a:p>
            <a:pPr lvl="1" eaLnBrk="1" hangingPunct="1">
              <a:buFont typeface="Wingdings" pitchFamily="2" charset="2"/>
              <a:buNone/>
            </a:pPr>
            <a:r>
              <a:rPr lang="zh-CN" altLang="en-US"/>
              <a:t>由</a:t>
            </a:r>
            <a:r>
              <a:rPr lang="zh-CN" altLang="en-US">
                <a:solidFill>
                  <a:srgbClr val="0000FF"/>
                </a:solidFill>
                <a:ea typeface="黑体" pitchFamily="49" charset="-122"/>
              </a:rPr>
              <a:t>独立</a:t>
            </a:r>
            <a:r>
              <a:rPr lang="zh-CN" altLang="en-US"/>
              <a:t>的</a:t>
            </a:r>
            <a:r>
              <a:rPr lang="zh-CN" altLang="en-US">
                <a:solidFill>
                  <a:srgbClr val="0000FF"/>
                </a:solidFill>
                <a:ea typeface="黑体" pitchFamily="49" charset="-122"/>
              </a:rPr>
              <a:t>磁盘</a:t>
            </a:r>
            <a:r>
              <a:rPr lang="zh-CN" altLang="en-US"/>
              <a:t>组成的具有</a:t>
            </a:r>
            <a:r>
              <a:rPr lang="zh-CN" altLang="en-US">
                <a:solidFill>
                  <a:srgbClr val="CC0066"/>
                </a:solidFill>
                <a:ea typeface="黑体" pitchFamily="49" charset="-122"/>
              </a:rPr>
              <a:t>冗余</a:t>
            </a:r>
            <a:r>
              <a:rPr lang="zh-CN" altLang="en-US"/>
              <a:t>特性的</a:t>
            </a:r>
            <a:r>
              <a:rPr lang="zh-CN" altLang="en-US">
                <a:solidFill>
                  <a:srgbClr val="CC0066"/>
                </a:solidFill>
                <a:ea typeface="黑体" pitchFamily="49" charset="-122"/>
              </a:rPr>
              <a:t>阵列</a:t>
            </a:r>
          </a:p>
        </p:txBody>
      </p:sp>
      <p:sp>
        <p:nvSpPr>
          <p:cNvPr id="40965" name="AutoShape 19">
            <a:hlinkClick r:id="rId2" action="ppaction://hlinksldjump" highlightClick="1"/>
          </p:cNvPr>
          <p:cNvSpPr>
            <a:spLocks noChangeArrowheads="1"/>
          </p:cNvSpPr>
          <p:nvPr/>
        </p:nvSpPr>
        <p:spPr bwMode="auto">
          <a:xfrm>
            <a:off x="8150707" y="2420888"/>
            <a:ext cx="504825" cy="503238"/>
          </a:xfrm>
          <a:prstGeom prst="actionButtonInformatio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fld id="{2132A583-B326-4EAA-9FFC-F86EBF3FDA1D}" type="slidenum">
              <a:rPr lang="zh-CN" altLang="en-US" smtClean="0">
                <a:ea typeface="宋体" charset="-122"/>
              </a:rPr>
              <a:pPr/>
              <a:t>33</a:t>
            </a:fld>
            <a:endParaRPr lang="en-US" altLang="zh-CN">
              <a:ea typeface="宋体" charset="-122"/>
            </a:endParaRPr>
          </a:p>
        </p:txBody>
      </p:sp>
      <p:sp>
        <p:nvSpPr>
          <p:cNvPr id="41987" name="Rectangle 4"/>
          <p:cNvSpPr>
            <a:spLocks noGrp="1" noChangeArrowheads="1"/>
          </p:cNvSpPr>
          <p:nvPr>
            <p:ph type="body" idx="1"/>
          </p:nvPr>
        </p:nvSpPr>
        <p:spPr>
          <a:xfrm>
            <a:off x="250825" y="476250"/>
            <a:ext cx="8675688" cy="5622925"/>
          </a:xfrm>
        </p:spPr>
        <p:txBody>
          <a:bodyPr/>
          <a:lstStyle/>
          <a:p>
            <a:pPr marL="0" indent="0" eaLnBrk="1" hangingPunct="1">
              <a:buFont typeface="Wingdings" pitchFamily="2" charset="2"/>
              <a:buNone/>
            </a:pPr>
            <a:r>
              <a:rPr lang="en-US" altLang="zh-CN" dirty="0"/>
              <a:t>《Computer Architecture: A Quantitative Approach》</a:t>
            </a:r>
            <a:br>
              <a:rPr lang="en-US" altLang="zh-CN" dirty="0"/>
            </a:br>
            <a:r>
              <a:rPr lang="en-US" altLang="zh-CN" dirty="0"/>
              <a:t>   John </a:t>
            </a:r>
            <a:r>
              <a:rPr lang="en-US" altLang="zh-CN" dirty="0" err="1"/>
              <a:t>L.Hennessy</a:t>
            </a:r>
            <a:r>
              <a:rPr lang="en-US" altLang="zh-CN" dirty="0"/>
              <a:t>,  David </a:t>
            </a:r>
            <a:r>
              <a:rPr lang="en-US" altLang="zh-CN" dirty="0" err="1"/>
              <a:t>A.Patterson</a:t>
            </a:r>
            <a:endParaRPr lang="zh-CN" altLang="en-US" dirty="0"/>
          </a:p>
        </p:txBody>
      </p:sp>
      <p:pic>
        <p:nvPicPr>
          <p:cNvPr id="41988" name="Picture 5"/>
          <p:cNvPicPr>
            <a:picLocks noChangeAspect="1" noChangeArrowheads="1"/>
          </p:cNvPicPr>
          <p:nvPr/>
        </p:nvPicPr>
        <p:blipFill>
          <a:blip r:embed="rId3" cstate="print"/>
          <a:srcRect/>
          <a:stretch>
            <a:fillRect/>
          </a:stretch>
        </p:blipFill>
        <p:spPr bwMode="auto">
          <a:xfrm>
            <a:off x="539750" y="1484313"/>
            <a:ext cx="3570288" cy="4968875"/>
          </a:xfrm>
          <a:prstGeom prst="rect">
            <a:avLst/>
          </a:prstGeom>
          <a:noFill/>
          <a:ln w="28575" algn="ctr">
            <a:noFill/>
            <a:miter lim="800000"/>
            <a:headEnd/>
            <a:tailEnd/>
          </a:ln>
        </p:spPr>
      </p:pic>
      <p:sp>
        <p:nvSpPr>
          <p:cNvPr id="41989" name="AutoShape 6">
            <a:hlinkClick r:id="" action="ppaction://hlinkshowjump?jump=lastslideviewed" highlightClick="1"/>
          </p:cNvPr>
          <p:cNvSpPr>
            <a:spLocks noChangeArrowheads="1"/>
          </p:cNvSpPr>
          <p:nvPr/>
        </p:nvSpPr>
        <p:spPr bwMode="auto">
          <a:xfrm>
            <a:off x="7164288" y="5444127"/>
            <a:ext cx="719137" cy="719138"/>
          </a:xfrm>
          <a:prstGeom prst="actionButtonRetur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pic>
        <p:nvPicPr>
          <p:cNvPr id="41991" name="Picture 7"/>
          <p:cNvPicPr>
            <a:picLocks noChangeAspect="1" noChangeArrowheads="1"/>
          </p:cNvPicPr>
          <p:nvPr/>
        </p:nvPicPr>
        <p:blipFill>
          <a:blip r:embed="rId4" cstate="print"/>
          <a:srcRect r="16833"/>
          <a:stretch>
            <a:fillRect/>
          </a:stretch>
        </p:blipFill>
        <p:spPr bwMode="auto">
          <a:xfrm>
            <a:off x="6300092" y="1700213"/>
            <a:ext cx="2592388" cy="2078037"/>
          </a:xfrm>
          <a:prstGeom prst="rect">
            <a:avLst/>
          </a:prstGeom>
          <a:ln>
            <a:noFill/>
          </a:ln>
          <a:effectLst>
            <a:outerShdw blurRad="292100" dist="139700" dir="2700000" algn="tl" rotWithShape="0">
              <a:srgbClr val="333333">
                <a:alpha val="65000"/>
              </a:srgbClr>
            </a:outerShdw>
          </a:effectLst>
        </p:spPr>
      </p:pic>
      <p:pic>
        <p:nvPicPr>
          <p:cNvPr id="41992" name="Picture 8"/>
          <p:cNvPicPr>
            <a:picLocks noChangeAspect="1" noChangeArrowheads="1"/>
          </p:cNvPicPr>
          <p:nvPr/>
        </p:nvPicPr>
        <p:blipFill>
          <a:blip r:embed="rId5" cstate="print"/>
          <a:srcRect/>
          <a:stretch>
            <a:fillRect/>
          </a:stretch>
        </p:blipFill>
        <p:spPr bwMode="auto">
          <a:xfrm>
            <a:off x="4427984" y="1700213"/>
            <a:ext cx="1676400" cy="2095500"/>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6" cstate="print"/>
          <a:srcRect t="3132" b="3447"/>
          <a:stretch>
            <a:fillRect/>
          </a:stretch>
        </p:blipFill>
        <p:spPr bwMode="auto">
          <a:xfrm>
            <a:off x="321277" y="1484784"/>
            <a:ext cx="3890683" cy="5112568"/>
          </a:xfrm>
          <a:prstGeom prst="rect">
            <a:avLst/>
          </a:prstGeom>
          <a:ln>
            <a:noFill/>
          </a:ln>
          <a:effectLst>
            <a:outerShdw blurRad="292100" dist="139700" dir="2700000" algn="tl" rotWithShape="0">
              <a:srgbClr val="333333">
                <a:alpha val="65000"/>
              </a:srgbClr>
            </a:outerShdw>
          </a:effectLst>
        </p:spPr>
      </p:pic>
      <p:sp>
        <p:nvSpPr>
          <p:cNvPr id="2" name="动作按钮: 前进或下一项 1">
            <a:hlinkClick r:id="rId7" action="ppaction://hlinksldjump" highlightClick="1"/>
          </p:cNvPr>
          <p:cNvSpPr/>
          <p:nvPr/>
        </p:nvSpPr>
        <p:spPr bwMode="auto">
          <a:xfrm>
            <a:off x="8054376" y="5445125"/>
            <a:ext cx="720358" cy="719138"/>
          </a:xfrm>
          <a:prstGeom prst="actionButtonForwardNex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2A583-B326-4EAA-9FFC-F86EBF3FDA1D}"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charset="-122"/>
              <a:cs typeface="+mn-cs"/>
            </a:endParaRPr>
          </a:p>
        </p:txBody>
      </p:sp>
      <p:sp>
        <p:nvSpPr>
          <p:cNvPr id="41987" name="Rectangle 4"/>
          <p:cNvSpPr>
            <a:spLocks noGrp="1" noChangeArrowheads="1"/>
          </p:cNvSpPr>
          <p:nvPr>
            <p:ph type="body" idx="1"/>
          </p:nvPr>
        </p:nvSpPr>
        <p:spPr>
          <a:xfrm>
            <a:off x="250825" y="476251"/>
            <a:ext cx="8675688" cy="1008534"/>
          </a:xfrm>
        </p:spPr>
        <p:txBody>
          <a:bodyPr/>
          <a:lstStyle/>
          <a:p>
            <a:pPr marL="0" indent="0" eaLnBrk="1" hangingPunct="1">
              <a:buFont typeface="Wingdings" pitchFamily="2" charset="2"/>
              <a:buNone/>
            </a:pPr>
            <a:r>
              <a:rPr lang="en-US" altLang="zh-CN" dirty="0"/>
              <a:t>《Computer Architecture: A Quantitative Approach》</a:t>
            </a:r>
            <a:br>
              <a:rPr lang="en-US" altLang="zh-CN" dirty="0"/>
            </a:br>
            <a:r>
              <a:rPr lang="en-US" altLang="zh-CN" dirty="0"/>
              <a:t>   John </a:t>
            </a:r>
            <a:r>
              <a:rPr lang="en-US" altLang="zh-CN" dirty="0" err="1"/>
              <a:t>L.Hennessy</a:t>
            </a:r>
            <a:r>
              <a:rPr lang="en-US" altLang="zh-CN" dirty="0"/>
              <a:t>,  David </a:t>
            </a:r>
            <a:r>
              <a:rPr lang="en-US" altLang="zh-CN" dirty="0" err="1"/>
              <a:t>A.Patterson</a:t>
            </a:r>
            <a:endParaRPr lang="zh-CN" altLang="en-US" dirty="0"/>
          </a:p>
        </p:txBody>
      </p:sp>
      <p:sp>
        <p:nvSpPr>
          <p:cNvPr id="41989" name="AutoShape 6">
            <a:hlinkClick r:id="rId3" action="ppaction://hlinksldjump" highlightClick="1"/>
          </p:cNvPr>
          <p:cNvSpPr>
            <a:spLocks noChangeArrowheads="1"/>
          </p:cNvSpPr>
          <p:nvPr/>
        </p:nvSpPr>
        <p:spPr bwMode="auto">
          <a:xfrm>
            <a:off x="8170353" y="1104107"/>
            <a:ext cx="719137" cy="719138"/>
          </a:xfrm>
          <a:prstGeom prst="actionButtonRetur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2" name="矩形 1"/>
          <p:cNvSpPr/>
          <p:nvPr/>
        </p:nvSpPr>
        <p:spPr>
          <a:xfrm>
            <a:off x="108400" y="1463676"/>
            <a:ext cx="4319583" cy="4893647"/>
          </a:xfrm>
          <a:prstGeom prst="rect">
            <a:avLst/>
          </a:prstGeom>
        </p:spPr>
        <p:txBody>
          <a:bodyPr wrap="square">
            <a:spAutoFit/>
          </a:bodyPr>
          <a:lstStyle/>
          <a:p>
            <a:r>
              <a:rPr lang="zh-CN" altLang="en-US" sz="2400" dirty="0"/>
              <a:t>约翰·轩尼诗</a:t>
            </a:r>
          </a:p>
          <a:p>
            <a:pPr marL="342900" indent="-342900">
              <a:buClr>
                <a:srgbClr val="FF6600"/>
              </a:buClr>
              <a:buSzPct val="75000"/>
              <a:buFont typeface="Wingdings" panose="05000000000000000000" pitchFamily="2" charset="2"/>
              <a:buChar char="u"/>
            </a:pPr>
            <a:r>
              <a:rPr lang="zh-CN" altLang="en-US" sz="2400" dirty="0"/>
              <a:t>MIPS 科技公司创始人。</a:t>
            </a:r>
          </a:p>
          <a:p>
            <a:pPr marL="342900" indent="-342900">
              <a:buClr>
                <a:srgbClr val="FF6600"/>
              </a:buClr>
              <a:buSzPct val="75000"/>
              <a:buFont typeface="Wingdings" panose="05000000000000000000" pitchFamily="2" charset="2"/>
              <a:buChar char="u"/>
            </a:pPr>
            <a:r>
              <a:rPr lang="zh-CN" altLang="en-US" sz="2400" dirty="0"/>
              <a:t>第十任斯坦福大学校长（2000～2016），在这段时间内斯坦福完成了从一个地区性教育机构到世界顶级大学的蜕变，斯坦福外围的硅谷也成为了世界创新的引擎，而Hennessy教授则成为公认的“硅谷教父”。</a:t>
            </a:r>
          </a:p>
          <a:p>
            <a:pPr marL="342900" indent="-342900">
              <a:buClr>
                <a:srgbClr val="FF6600"/>
              </a:buClr>
              <a:buSzPct val="75000"/>
              <a:buFont typeface="Wingdings" panose="05000000000000000000" pitchFamily="2" charset="2"/>
              <a:buChar char="u"/>
            </a:pPr>
            <a:r>
              <a:rPr lang="zh-CN" altLang="en-US" sz="2400" dirty="0"/>
              <a:t>2004年加入了Google（后来的Alphabet公司）的董事会，并于2007年担任独立董事。</a:t>
            </a:r>
          </a:p>
        </p:txBody>
      </p:sp>
      <p:sp>
        <p:nvSpPr>
          <p:cNvPr id="3" name="矩形 2"/>
          <p:cNvSpPr/>
          <p:nvPr/>
        </p:nvSpPr>
        <p:spPr>
          <a:xfrm>
            <a:off x="4648189" y="1484785"/>
            <a:ext cx="4278323" cy="4154984"/>
          </a:xfrm>
          <a:prstGeom prst="rect">
            <a:avLst/>
          </a:prstGeom>
        </p:spPr>
        <p:txBody>
          <a:bodyPr wrap="square">
            <a:spAutoFit/>
          </a:bodyPr>
          <a:lstStyle/>
          <a:p>
            <a:r>
              <a:rPr lang="zh-CN" altLang="en-US" sz="2400" dirty="0"/>
              <a:t>大卫·帕特森</a:t>
            </a:r>
          </a:p>
          <a:p>
            <a:pPr marL="342900" indent="-342900">
              <a:buClr>
                <a:srgbClr val="FF6600"/>
              </a:buClr>
              <a:buSzPct val="75000"/>
              <a:buFont typeface="Wingdings" panose="05000000000000000000" pitchFamily="2" charset="2"/>
              <a:buChar char="u"/>
            </a:pPr>
            <a:r>
              <a:rPr lang="zh-CN" altLang="en-US" sz="2400" dirty="0"/>
              <a:t>长期进行RISC的研究，RISC-I为商业SPARC体系结构奠定了基础。</a:t>
            </a:r>
          </a:p>
          <a:p>
            <a:pPr marL="342900" indent="-342900">
              <a:buClr>
                <a:srgbClr val="FF6600"/>
              </a:buClr>
              <a:buSzPct val="75000"/>
              <a:buFont typeface="Wingdings" panose="05000000000000000000" pitchFamily="2" charset="2"/>
              <a:buChar char="u"/>
            </a:pPr>
            <a:r>
              <a:rPr lang="zh-CN" altLang="en-US" sz="2400" dirty="0"/>
              <a:t>是磁盘阵列 RAID 的研发者之一。</a:t>
            </a:r>
          </a:p>
          <a:p>
            <a:pPr marL="342900" indent="-342900">
              <a:buClr>
                <a:srgbClr val="FF6600"/>
              </a:buClr>
              <a:buSzPct val="75000"/>
              <a:buFont typeface="Wingdings" panose="05000000000000000000" pitchFamily="2" charset="2"/>
              <a:buChar char="u"/>
            </a:pPr>
            <a:r>
              <a:rPr lang="zh-CN" altLang="en-US" sz="2400" dirty="0"/>
              <a:t>2004～2006年，任美国计算机协会主席。</a:t>
            </a:r>
          </a:p>
          <a:p>
            <a:pPr marL="342900" indent="-342900">
              <a:buClr>
                <a:srgbClr val="FF6600"/>
              </a:buClr>
              <a:buSzPct val="75000"/>
              <a:buFont typeface="Wingdings" panose="05000000000000000000" pitchFamily="2" charset="2"/>
              <a:buChar char="u"/>
            </a:pPr>
            <a:r>
              <a:rPr lang="zh-CN" altLang="en-US" sz="2400" dirty="0"/>
              <a:t>2016年，从加州大学伯克利分校退休。一年之后，加入谷歌 TPU 团队。</a:t>
            </a:r>
          </a:p>
        </p:txBody>
      </p:sp>
      <p:sp>
        <p:nvSpPr>
          <p:cNvPr id="4" name="矩形 3"/>
          <p:cNvSpPr/>
          <p:nvPr/>
        </p:nvSpPr>
        <p:spPr>
          <a:xfrm>
            <a:off x="4648189" y="5705353"/>
            <a:ext cx="4572000" cy="830997"/>
          </a:xfrm>
          <a:prstGeom prst="rect">
            <a:avLst/>
          </a:prstGeom>
        </p:spPr>
        <p:txBody>
          <a:bodyPr>
            <a:spAutoFit/>
          </a:bodyPr>
          <a:lstStyle/>
          <a:p>
            <a:r>
              <a:rPr lang="zh-CN" altLang="en-US" sz="2400" dirty="0"/>
              <a:t>2000年约翰·冯·诺依曼奖。</a:t>
            </a:r>
          </a:p>
          <a:p>
            <a:r>
              <a:rPr lang="zh-CN" altLang="en-US" sz="2400" dirty="0"/>
              <a:t>2017年ACM图灵奖。</a:t>
            </a:r>
          </a:p>
        </p:txBody>
      </p:sp>
      <p:cxnSp>
        <p:nvCxnSpPr>
          <p:cNvPr id="6" name="直接连接符 5"/>
          <p:cNvCxnSpPr/>
          <p:nvPr/>
        </p:nvCxnSpPr>
        <p:spPr bwMode="auto">
          <a:xfrm>
            <a:off x="108400" y="1463676"/>
            <a:ext cx="7847976"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9" name="直接连接符 8"/>
          <p:cNvCxnSpPr/>
          <p:nvPr/>
        </p:nvCxnSpPr>
        <p:spPr bwMode="auto">
          <a:xfrm>
            <a:off x="4499992" y="1463676"/>
            <a:ext cx="0" cy="5072674"/>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12" name="直接连接符 11"/>
          <p:cNvCxnSpPr/>
          <p:nvPr/>
        </p:nvCxnSpPr>
        <p:spPr bwMode="auto">
          <a:xfrm>
            <a:off x="4499992" y="5670517"/>
            <a:ext cx="4389498"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20" name="直接连接符 19"/>
          <p:cNvCxnSpPr/>
          <p:nvPr/>
        </p:nvCxnSpPr>
        <p:spPr bwMode="auto">
          <a:xfrm>
            <a:off x="108400" y="6546297"/>
            <a:ext cx="8061953"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spTree>
    <p:extLst>
      <p:ext uri="{BB962C8B-B14F-4D97-AF65-F5344CB8AC3E}">
        <p14:creationId xmlns:p14="http://schemas.microsoft.com/office/powerpoint/2010/main" val="27775611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p:spPr>
        <p:txBody>
          <a:bodyPr/>
          <a:lstStyle/>
          <a:p>
            <a:fld id="{59D22C4A-DF87-4CAB-A21C-86577DBCA845}" type="slidenum">
              <a:rPr lang="zh-CN" altLang="en-US" smtClean="0">
                <a:ea typeface="宋体" charset="-122"/>
              </a:rPr>
              <a:pPr/>
              <a:t>35</a:t>
            </a:fld>
            <a:endParaRPr lang="en-US" altLang="zh-CN">
              <a:ea typeface="宋体" charset="-122"/>
            </a:endParaRPr>
          </a:p>
        </p:txBody>
      </p:sp>
      <p:sp>
        <p:nvSpPr>
          <p:cNvPr id="43011"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3012" name="Rectangle 3"/>
          <p:cNvSpPr>
            <a:spLocks noGrp="1" noChangeArrowheads="1"/>
          </p:cNvSpPr>
          <p:nvPr>
            <p:ph type="body" idx="1"/>
          </p:nvPr>
        </p:nvSpPr>
        <p:spPr>
          <a:xfrm>
            <a:off x="395288" y="549275"/>
            <a:ext cx="8569325" cy="6119813"/>
          </a:xfrm>
        </p:spPr>
        <p:txBody>
          <a:bodyPr/>
          <a:lstStyle/>
          <a:p>
            <a:pPr eaLnBrk="1" hangingPunct="1"/>
            <a:r>
              <a:rPr lang="en-US" altLang="zh-CN" dirty="0"/>
              <a:t>RAID</a:t>
            </a:r>
            <a:r>
              <a:rPr lang="zh-CN" altLang="en-US" dirty="0"/>
              <a:t>方案：</a:t>
            </a:r>
          </a:p>
          <a:p>
            <a:pPr lvl="1" eaLnBrk="1" hangingPunct="1"/>
            <a:r>
              <a:rPr lang="zh-CN" altLang="en-US" dirty="0"/>
              <a:t>工业界公认的：</a:t>
            </a:r>
            <a:r>
              <a:rPr lang="en-US" altLang="zh-CN" dirty="0"/>
              <a:t>7</a:t>
            </a:r>
            <a:r>
              <a:rPr lang="zh-CN" altLang="en-US" dirty="0"/>
              <a:t>级（</a:t>
            </a:r>
            <a:r>
              <a:rPr lang="en-US" altLang="zh-CN" dirty="0"/>
              <a:t>RAID0</a:t>
            </a:r>
            <a:r>
              <a:rPr lang="zh-CN" altLang="en-US" dirty="0"/>
              <a:t>～</a:t>
            </a:r>
            <a:r>
              <a:rPr lang="en-US" altLang="zh-CN" dirty="0"/>
              <a:t>RAID6</a:t>
            </a:r>
            <a:r>
              <a:rPr lang="zh-CN" altLang="en-US" dirty="0"/>
              <a:t>）</a:t>
            </a:r>
          </a:p>
          <a:p>
            <a:pPr lvl="1" eaLnBrk="1" hangingPunct="1"/>
            <a:r>
              <a:rPr lang="zh-CN" altLang="en-US" dirty="0"/>
              <a:t>混合</a:t>
            </a:r>
            <a:r>
              <a:rPr lang="en-US" altLang="zh-CN" dirty="0"/>
              <a:t>RAID</a:t>
            </a:r>
            <a:r>
              <a:rPr lang="zh-CN" altLang="en-US" dirty="0"/>
              <a:t>系统：</a:t>
            </a:r>
            <a:br>
              <a:rPr lang="en-US" altLang="zh-CN" dirty="0"/>
            </a:br>
            <a:r>
              <a:rPr lang="en-US" altLang="zh-CN" dirty="0"/>
              <a:t>RAID10</a:t>
            </a:r>
            <a:r>
              <a:rPr lang="zh-CN" altLang="en-US" dirty="0"/>
              <a:t>、</a:t>
            </a:r>
            <a:r>
              <a:rPr lang="en-US" altLang="zh-CN" dirty="0"/>
              <a:t>RAID30</a:t>
            </a:r>
            <a:r>
              <a:rPr lang="zh-CN" altLang="en-US" dirty="0"/>
              <a:t>、</a:t>
            </a:r>
            <a:r>
              <a:rPr lang="en-US" altLang="zh-CN" dirty="0"/>
              <a:t>RAID50</a:t>
            </a:r>
            <a:r>
              <a:rPr lang="zh-CN" altLang="en-US" dirty="0"/>
              <a:t>、</a:t>
            </a:r>
            <a:r>
              <a:rPr lang="en-US" altLang="zh-CN" dirty="0"/>
              <a:t>RAID53</a:t>
            </a:r>
            <a:endParaRPr lang="zh-CN" altLang="en-US" dirty="0"/>
          </a:p>
          <a:p>
            <a:pPr eaLnBrk="1" hangingPunct="1"/>
            <a:r>
              <a:rPr lang="en-US" altLang="zh-CN" dirty="0"/>
              <a:t>RAID</a:t>
            </a:r>
            <a:r>
              <a:rPr lang="zh-CN" altLang="en-US" dirty="0"/>
              <a:t>的特点：</a:t>
            </a:r>
          </a:p>
          <a:p>
            <a:pPr lvl="1" eaLnBrk="1" hangingPunct="1"/>
            <a:r>
              <a:rPr lang="en-US" altLang="zh-CN" dirty="0"/>
              <a:t>RAID</a:t>
            </a:r>
            <a:r>
              <a:rPr lang="zh-CN" altLang="en-US" dirty="0"/>
              <a:t>是</a:t>
            </a:r>
            <a:r>
              <a:rPr lang="zh-CN" altLang="en-US" dirty="0">
                <a:solidFill>
                  <a:srgbClr val="CC0066"/>
                </a:solidFill>
              </a:rPr>
              <a:t>一组</a:t>
            </a:r>
            <a:r>
              <a:rPr lang="zh-CN" altLang="en-US" dirty="0">
                <a:solidFill>
                  <a:srgbClr val="0000FF"/>
                </a:solidFill>
              </a:rPr>
              <a:t>物理磁盘驱动器</a:t>
            </a:r>
            <a:r>
              <a:rPr lang="zh-CN" altLang="en-US" dirty="0"/>
              <a:t>，在操作系统下被视为一个</a:t>
            </a:r>
            <a:r>
              <a:rPr lang="zh-CN" altLang="en-US" dirty="0">
                <a:solidFill>
                  <a:srgbClr val="CC0066"/>
                </a:solidFill>
              </a:rPr>
              <a:t>单一</a:t>
            </a:r>
            <a:r>
              <a:rPr lang="zh-CN" altLang="en-US" dirty="0"/>
              <a:t>的</a:t>
            </a:r>
            <a:r>
              <a:rPr lang="zh-CN" altLang="en-US" dirty="0">
                <a:solidFill>
                  <a:srgbClr val="006600"/>
                </a:solidFill>
              </a:rPr>
              <a:t>逻辑驱动器</a:t>
            </a:r>
            <a:r>
              <a:rPr lang="zh-CN" altLang="en-US" dirty="0"/>
              <a:t>。</a:t>
            </a:r>
          </a:p>
          <a:p>
            <a:pPr lvl="1" eaLnBrk="1" hangingPunct="1"/>
            <a:r>
              <a:rPr lang="zh-CN" altLang="en-US" dirty="0"/>
              <a:t>数据分布在一组物理磁盘上。</a:t>
            </a:r>
          </a:p>
          <a:p>
            <a:pPr lvl="2" eaLnBrk="1" hangingPunct="1">
              <a:buFont typeface="Wingdings" pitchFamily="2" charset="2"/>
              <a:buNone/>
            </a:pPr>
            <a:r>
              <a:rPr lang="zh-CN" altLang="en-US" dirty="0">
                <a:latin typeface="+mn-ea"/>
              </a:rPr>
              <a:t>→</a:t>
            </a:r>
            <a:r>
              <a:rPr lang="zh-CN" altLang="en-US" dirty="0"/>
              <a:t> 改善了</a:t>
            </a:r>
            <a:r>
              <a:rPr lang="en-US" altLang="zh-CN" dirty="0"/>
              <a:t>I/O</a:t>
            </a:r>
            <a:r>
              <a:rPr lang="zh-CN" altLang="en-US" dirty="0">
                <a:solidFill>
                  <a:srgbClr val="FF0000"/>
                </a:solidFill>
              </a:rPr>
              <a:t>性能</a:t>
            </a:r>
            <a:r>
              <a:rPr lang="zh-CN" altLang="en-US" dirty="0"/>
              <a:t>，增加了</a:t>
            </a:r>
            <a:r>
              <a:rPr lang="zh-CN" altLang="en-US" dirty="0">
                <a:solidFill>
                  <a:srgbClr val="FF0000"/>
                </a:solidFill>
              </a:rPr>
              <a:t>容量</a:t>
            </a:r>
            <a:r>
              <a:rPr lang="zh-CN" altLang="en-US" dirty="0"/>
              <a:t>。</a:t>
            </a:r>
          </a:p>
          <a:p>
            <a:pPr lvl="1" eaLnBrk="1" hangingPunct="1"/>
            <a:r>
              <a:rPr lang="zh-CN" altLang="en-US" dirty="0">
                <a:solidFill>
                  <a:srgbClr val="0000FF"/>
                </a:solidFill>
              </a:rPr>
              <a:t>冗余</a:t>
            </a:r>
            <a:r>
              <a:rPr lang="zh-CN" altLang="en-US" dirty="0"/>
              <a:t>磁盘容量用于存储</a:t>
            </a:r>
            <a:r>
              <a:rPr lang="zh-CN" altLang="en-US" dirty="0">
                <a:solidFill>
                  <a:srgbClr val="0000FF"/>
                </a:solidFill>
              </a:rPr>
              <a:t>奇偶校验</a:t>
            </a:r>
            <a:r>
              <a:rPr lang="zh-CN" altLang="en-US" dirty="0"/>
              <a:t>信息，保证磁盘万一损坏时能恢复数据。（</a:t>
            </a:r>
            <a:r>
              <a:rPr lang="en-US" altLang="zh-CN" dirty="0"/>
              <a:t>RAID0</a:t>
            </a:r>
            <a:r>
              <a:rPr lang="zh-CN" altLang="en-US" dirty="0"/>
              <a:t>不支持）</a:t>
            </a:r>
          </a:p>
          <a:p>
            <a:pPr lvl="2" eaLnBrk="1" hangingPunct="1">
              <a:buFont typeface="Wingdings" pitchFamily="2" charset="2"/>
              <a:buNone/>
            </a:pPr>
            <a:r>
              <a:rPr lang="zh-CN" altLang="en-US" dirty="0">
                <a:latin typeface="+mn-ea"/>
              </a:rPr>
              <a:t>→</a:t>
            </a:r>
            <a:r>
              <a:rPr lang="zh-CN" altLang="en-US" dirty="0"/>
              <a:t> 补偿并提高了多个磁盘的</a:t>
            </a:r>
            <a:r>
              <a:rPr lang="zh-CN" altLang="en-US" dirty="0">
                <a:solidFill>
                  <a:srgbClr val="FF0000"/>
                </a:solidFill>
              </a:rPr>
              <a:t>可靠性</a:t>
            </a:r>
            <a:r>
              <a:rPr lang="zh-CN" altLang="en-US" dirty="0"/>
              <a:t>问题</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p:spPr>
        <p:txBody>
          <a:bodyPr/>
          <a:lstStyle/>
          <a:p>
            <a:fld id="{1ADA553B-A1E3-48C0-B8D7-6121631FCAA0}" type="slidenum">
              <a:rPr lang="zh-CN" altLang="en-US" smtClean="0">
                <a:ea typeface="宋体" charset="-122"/>
              </a:rPr>
              <a:pPr/>
              <a:t>36</a:t>
            </a:fld>
            <a:endParaRPr lang="en-US" altLang="zh-CN">
              <a:ea typeface="宋体" charset="-122"/>
            </a:endParaRPr>
          </a:p>
        </p:txBody>
      </p:sp>
      <p:sp>
        <p:nvSpPr>
          <p:cNvPr id="44035"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4057" name="Rectangle 65"/>
          <p:cNvSpPr>
            <a:spLocks noGrp="1" noChangeArrowheads="1"/>
          </p:cNvSpPr>
          <p:nvPr>
            <p:ph type="body" idx="1"/>
          </p:nvPr>
        </p:nvSpPr>
        <p:spPr>
          <a:xfrm>
            <a:off x="313506" y="2204864"/>
            <a:ext cx="8362950" cy="3986040"/>
          </a:xfrm>
        </p:spPr>
        <p:txBody>
          <a:bodyPr/>
          <a:lstStyle/>
          <a:p>
            <a:pPr eaLnBrk="1" hangingPunct="1"/>
            <a:r>
              <a:rPr lang="zh-CN" altLang="en-US" dirty="0"/>
              <a:t>性能最佳：</a:t>
            </a:r>
            <a:br>
              <a:rPr lang="en-US" altLang="zh-CN" dirty="0"/>
            </a:br>
            <a:r>
              <a:rPr lang="en-US" altLang="zh-CN" dirty="0"/>
              <a:t>I/O</a:t>
            </a:r>
            <a:r>
              <a:rPr lang="zh-CN" altLang="en-US" dirty="0"/>
              <a:t>性能、容量。</a:t>
            </a:r>
          </a:p>
          <a:p>
            <a:pPr lvl="1" eaLnBrk="1" hangingPunct="1"/>
            <a:r>
              <a:rPr lang="zh-CN" altLang="en-US" dirty="0"/>
              <a:t>高速数据传输</a:t>
            </a:r>
          </a:p>
          <a:p>
            <a:pPr lvl="1" eaLnBrk="1" hangingPunct="1"/>
            <a:r>
              <a:rPr lang="zh-CN" altLang="en-US" dirty="0"/>
              <a:t>高速</a:t>
            </a:r>
            <a:r>
              <a:rPr lang="en-US" altLang="zh-CN" dirty="0"/>
              <a:t>I/O</a:t>
            </a:r>
            <a:r>
              <a:rPr lang="zh-CN" altLang="en-US" dirty="0"/>
              <a:t>请求</a:t>
            </a:r>
          </a:p>
          <a:p>
            <a:pPr eaLnBrk="1" hangingPunct="1"/>
            <a:r>
              <a:rPr lang="zh-CN" altLang="en-US" dirty="0"/>
              <a:t>无错误校验功能。</a:t>
            </a:r>
          </a:p>
          <a:p>
            <a:pPr eaLnBrk="1" hangingPunct="1"/>
            <a:r>
              <a:rPr lang="zh-CN" altLang="en-US" dirty="0"/>
              <a:t>至少两块磁盘。</a:t>
            </a:r>
          </a:p>
          <a:p>
            <a:pPr eaLnBrk="1" hangingPunct="1"/>
            <a:r>
              <a:rPr lang="zh-CN" altLang="en-US" dirty="0"/>
              <a:t>应用：</a:t>
            </a:r>
            <a:br>
              <a:rPr lang="zh-CN" altLang="en-US" dirty="0"/>
            </a:br>
            <a:r>
              <a:rPr lang="zh-CN" altLang="en-US" dirty="0"/>
              <a:t>对</a:t>
            </a:r>
            <a:r>
              <a:rPr lang="zh-CN" altLang="en-US" dirty="0">
                <a:solidFill>
                  <a:srgbClr val="FF0000"/>
                </a:solidFill>
              </a:rPr>
              <a:t>可靠性</a:t>
            </a:r>
            <a:r>
              <a:rPr lang="zh-CN" altLang="en-US" dirty="0"/>
              <a:t>要求不高、对</a:t>
            </a:r>
            <a:r>
              <a:rPr lang="en-US" altLang="zh-CN" dirty="0">
                <a:solidFill>
                  <a:srgbClr val="FF0000"/>
                </a:solidFill>
              </a:rPr>
              <a:t>I/O</a:t>
            </a:r>
            <a:r>
              <a:rPr lang="zh-CN" altLang="en-US" dirty="0">
                <a:solidFill>
                  <a:srgbClr val="FF0000"/>
                </a:solidFill>
              </a:rPr>
              <a:t>性能</a:t>
            </a:r>
            <a:r>
              <a:rPr lang="zh-CN" altLang="en-US" dirty="0"/>
              <a:t>要求高的场合。</a:t>
            </a:r>
          </a:p>
        </p:txBody>
      </p:sp>
      <p:sp>
        <p:nvSpPr>
          <p:cNvPr id="26" name="AutoShape 44">
            <a:extLst>
              <a:ext uri="{FF2B5EF4-FFF2-40B4-BE49-F238E27FC236}">
                <a16:creationId xmlns:a16="http://schemas.microsoft.com/office/drawing/2014/main" id="{0F40C388-FCE6-40F8-8BC8-3FE8FEED0B30}"/>
              </a:ext>
            </a:extLst>
          </p:cNvPr>
          <p:cNvSpPr>
            <a:spLocks noChangeArrowheads="1"/>
          </p:cNvSpPr>
          <p:nvPr/>
        </p:nvSpPr>
        <p:spPr bwMode="auto">
          <a:xfrm>
            <a:off x="3708987" y="3256418"/>
            <a:ext cx="792162"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27" name="AutoShape 45">
            <a:extLst>
              <a:ext uri="{FF2B5EF4-FFF2-40B4-BE49-F238E27FC236}">
                <a16:creationId xmlns:a16="http://schemas.microsoft.com/office/drawing/2014/main" id="{DC4452BB-0BF0-4B6A-BF36-06A141A241BD}"/>
              </a:ext>
            </a:extLst>
          </p:cNvPr>
          <p:cNvSpPr>
            <a:spLocks noChangeArrowheads="1"/>
          </p:cNvSpPr>
          <p:nvPr/>
        </p:nvSpPr>
        <p:spPr bwMode="auto">
          <a:xfrm>
            <a:off x="3708987" y="2897643"/>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12</a:t>
            </a:r>
          </a:p>
        </p:txBody>
      </p:sp>
      <p:sp>
        <p:nvSpPr>
          <p:cNvPr id="28" name="AutoShape 46">
            <a:extLst>
              <a:ext uri="{FF2B5EF4-FFF2-40B4-BE49-F238E27FC236}">
                <a16:creationId xmlns:a16="http://schemas.microsoft.com/office/drawing/2014/main" id="{848D8F53-E56D-476E-B659-DCC1E95A0957}"/>
              </a:ext>
            </a:extLst>
          </p:cNvPr>
          <p:cNvSpPr>
            <a:spLocks noChangeArrowheads="1"/>
          </p:cNvSpPr>
          <p:nvPr/>
        </p:nvSpPr>
        <p:spPr bwMode="auto">
          <a:xfrm>
            <a:off x="3708987" y="2537280"/>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8</a:t>
            </a:r>
          </a:p>
        </p:txBody>
      </p:sp>
      <p:sp>
        <p:nvSpPr>
          <p:cNvPr id="29" name="AutoShape 47">
            <a:extLst>
              <a:ext uri="{FF2B5EF4-FFF2-40B4-BE49-F238E27FC236}">
                <a16:creationId xmlns:a16="http://schemas.microsoft.com/office/drawing/2014/main" id="{386D7F21-FCF9-4398-BBF5-950DDE2C0F35}"/>
              </a:ext>
            </a:extLst>
          </p:cNvPr>
          <p:cNvSpPr>
            <a:spLocks noChangeArrowheads="1"/>
          </p:cNvSpPr>
          <p:nvPr/>
        </p:nvSpPr>
        <p:spPr bwMode="auto">
          <a:xfrm>
            <a:off x="3708987" y="2176918"/>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4</a:t>
            </a:r>
          </a:p>
        </p:txBody>
      </p:sp>
      <p:sp>
        <p:nvSpPr>
          <p:cNvPr id="30" name="AutoShape 48">
            <a:extLst>
              <a:ext uri="{FF2B5EF4-FFF2-40B4-BE49-F238E27FC236}">
                <a16:creationId xmlns:a16="http://schemas.microsoft.com/office/drawing/2014/main" id="{212144EE-213D-4F6F-830A-8C39921F9E55}"/>
              </a:ext>
            </a:extLst>
          </p:cNvPr>
          <p:cNvSpPr>
            <a:spLocks noChangeArrowheads="1"/>
          </p:cNvSpPr>
          <p:nvPr/>
        </p:nvSpPr>
        <p:spPr bwMode="auto">
          <a:xfrm>
            <a:off x="3708987" y="1816555"/>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0</a:t>
            </a:r>
          </a:p>
        </p:txBody>
      </p:sp>
      <p:sp>
        <p:nvSpPr>
          <p:cNvPr id="31" name="AutoShape 49">
            <a:extLst>
              <a:ext uri="{FF2B5EF4-FFF2-40B4-BE49-F238E27FC236}">
                <a16:creationId xmlns:a16="http://schemas.microsoft.com/office/drawing/2014/main" id="{4C93E6B6-CC32-403E-BA87-6280F827DF6C}"/>
              </a:ext>
            </a:extLst>
          </p:cNvPr>
          <p:cNvSpPr>
            <a:spLocks noChangeArrowheads="1"/>
          </p:cNvSpPr>
          <p:nvPr/>
        </p:nvSpPr>
        <p:spPr bwMode="auto">
          <a:xfrm>
            <a:off x="4861065" y="3256418"/>
            <a:ext cx="792163"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32" name="AutoShape 50">
            <a:extLst>
              <a:ext uri="{FF2B5EF4-FFF2-40B4-BE49-F238E27FC236}">
                <a16:creationId xmlns:a16="http://schemas.microsoft.com/office/drawing/2014/main" id="{08C52FD2-5EFC-4A0D-A222-9301784C021A}"/>
              </a:ext>
            </a:extLst>
          </p:cNvPr>
          <p:cNvSpPr>
            <a:spLocks noChangeArrowheads="1"/>
          </p:cNvSpPr>
          <p:nvPr/>
        </p:nvSpPr>
        <p:spPr bwMode="auto">
          <a:xfrm>
            <a:off x="4861065" y="2897643"/>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13</a:t>
            </a:r>
          </a:p>
        </p:txBody>
      </p:sp>
      <p:sp>
        <p:nvSpPr>
          <p:cNvPr id="33" name="AutoShape 51">
            <a:extLst>
              <a:ext uri="{FF2B5EF4-FFF2-40B4-BE49-F238E27FC236}">
                <a16:creationId xmlns:a16="http://schemas.microsoft.com/office/drawing/2014/main" id="{70F22C3A-4295-4478-A7A8-FCF3D9B1B167}"/>
              </a:ext>
            </a:extLst>
          </p:cNvPr>
          <p:cNvSpPr>
            <a:spLocks noChangeArrowheads="1"/>
          </p:cNvSpPr>
          <p:nvPr/>
        </p:nvSpPr>
        <p:spPr bwMode="auto">
          <a:xfrm>
            <a:off x="4861065" y="2537280"/>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9</a:t>
            </a:r>
          </a:p>
        </p:txBody>
      </p:sp>
      <p:sp>
        <p:nvSpPr>
          <p:cNvPr id="34" name="AutoShape 52">
            <a:extLst>
              <a:ext uri="{FF2B5EF4-FFF2-40B4-BE49-F238E27FC236}">
                <a16:creationId xmlns:a16="http://schemas.microsoft.com/office/drawing/2014/main" id="{F10A7BCE-D095-43D5-9807-847ACC516892}"/>
              </a:ext>
            </a:extLst>
          </p:cNvPr>
          <p:cNvSpPr>
            <a:spLocks noChangeArrowheads="1"/>
          </p:cNvSpPr>
          <p:nvPr/>
        </p:nvSpPr>
        <p:spPr bwMode="auto">
          <a:xfrm>
            <a:off x="4861065" y="2176918"/>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5</a:t>
            </a:r>
          </a:p>
        </p:txBody>
      </p:sp>
      <p:sp>
        <p:nvSpPr>
          <p:cNvPr id="35" name="AutoShape 53">
            <a:extLst>
              <a:ext uri="{FF2B5EF4-FFF2-40B4-BE49-F238E27FC236}">
                <a16:creationId xmlns:a16="http://schemas.microsoft.com/office/drawing/2014/main" id="{C3134EC7-39F7-4461-892C-D13BF6BFD49C}"/>
              </a:ext>
            </a:extLst>
          </p:cNvPr>
          <p:cNvSpPr>
            <a:spLocks noChangeArrowheads="1"/>
          </p:cNvSpPr>
          <p:nvPr/>
        </p:nvSpPr>
        <p:spPr bwMode="auto">
          <a:xfrm>
            <a:off x="4861065" y="1816555"/>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a:t>
            </a:r>
          </a:p>
        </p:txBody>
      </p:sp>
      <p:sp>
        <p:nvSpPr>
          <p:cNvPr id="36" name="AutoShape 54">
            <a:extLst>
              <a:ext uri="{FF2B5EF4-FFF2-40B4-BE49-F238E27FC236}">
                <a16:creationId xmlns:a16="http://schemas.microsoft.com/office/drawing/2014/main" id="{749AE5B5-4372-47B0-82D3-8F749772F21D}"/>
              </a:ext>
            </a:extLst>
          </p:cNvPr>
          <p:cNvSpPr>
            <a:spLocks noChangeArrowheads="1"/>
          </p:cNvSpPr>
          <p:nvPr/>
        </p:nvSpPr>
        <p:spPr bwMode="auto">
          <a:xfrm>
            <a:off x="6013144" y="3256418"/>
            <a:ext cx="792162"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37" name="AutoShape 55">
            <a:extLst>
              <a:ext uri="{FF2B5EF4-FFF2-40B4-BE49-F238E27FC236}">
                <a16:creationId xmlns:a16="http://schemas.microsoft.com/office/drawing/2014/main" id="{5DC3D6D4-357B-48F9-B341-F0F8400EA8A6}"/>
              </a:ext>
            </a:extLst>
          </p:cNvPr>
          <p:cNvSpPr>
            <a:spLocks noChangeArrowheads="1"/>
          </p:cNvSpPr>
          <p:nvPr/>
        </p:nvSpPr>
        <p:spPr bwMode="auto">
          <a:xfrm>
            <a:off x="6013144" y="2897643"/>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14</a:t>
            </a:r>
          </a:p>
        </p:txBody>
      </p:sp>
      <p:sp>
        <p:nvSpPr>
          <p:cNvPr id="38" name="AutoShape 56">
            <a:extLst>
              <a:ext uri="{FF2B5EF4-FFF2-40B4-BE49-F238E27FC236}">
                <a16:creationId xmlns:a16="http://schemas.microsoft.com/office/drawing/2014/main" id="{ECB397FF-C955-473F-BBA9-116B7DCBA274}"/>
              </a:ext>
            </a:extLst>
          </p:cNvPr>
          <p:cNvSpPr>
            <a:spLocks noChangeArrowheads="1"/>
          </p:cNvSpPr>
          <p:nvPr/>
        </p:nvSpPr>
        <p:spPr bwMode="auto">
          <a:xfrm>
            <a:off x="6013144" y="2537280"/>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10</a:t>
            </a:r>
          </a:p>
        </p:txBody>
      </p:sp>
      <p:sp>
        <p:nvSpPr>
          <p:cNvPr id="39" name="AutoShape 57">
            <a:extLst>
              <a:ext uri="{FF2B5EF4-FFF2-40B4-BE49-F238E27FC236}">
                <a16:creationId xmlns:a16="http://schemas.microsoft.com/office/drawing/2014/main" id="{89564C92-2D2B-4B3F-979F-5E9E0CC57EC7}"/>
              </a:ext>
            </a:extLst>
          </p:cNvPr>
          <p:cNvSpPr>
            <a:spLocks noChangeArrowheads="1"/>
          </p:cNvSpPr>
          <p:nvPr/>
        </p:nvSpPr>
        <p:spPr bwMode="auto">
          <a:xfrm>
            <a:off x="6013144" y="2176918"/>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6</a:t>
            </a:r>
          </a:p>
        </p:txBody>
      </p:sp>
      <p:sp>
        <p:nvSpPr>
          <p:cNvPr id="40" name="AutoShape 58">
            <a:extLst>
              <a:ext uri="{FF2B5EF4-FFF2-40B4-BE49-F238E27FC236}">
                <a16:creationId xmlns:a16="http://schemas.microsoft.com/office/drawing/2014/main" id="{A4BA49E3-13EC-426F-9088-A2859EF1A3FD}"/>
              </a:ext>
            </a:extLst>
          </p:cNvPr>
          <p:cNvSpPr>
            <a:spLocks noChangeArrowheads="1"/>
          </p:cNvSpPr>
          <p:nvPr/>
        </p:nvSpPr>
        <p:spPr bwMode="auto">
          <a:xfrm>
            <a:off x="6013144" y="1816555"/>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2</a:t>
            </a:r>
          </a:p>
        </p:txBody>
      </p:sp>
      <p:sp>
        <p:nvSpPr>
          <p:cNvPr id="41" name="AutoShape 59">
            <a:extLst>
              <a:ext uri="{FF2B5EF4-FFF2-40B4-BE49-F238E27FC236}">
                <a16:creationId xmlns:a16="http://schemas.microsoft.com/office/drawing/2014/main" id="{7A561A72-246C-41C7-8370-C696EE1FF4A0}"/>
              </a:ext>
            </a:extLst>
          </p:cNvPr>
          <p:cNvSpPr>
            <a:spLocks noChangeArrowheads="1"/>
          </p:cNvSpPr>
          <p:nvPr/>
        </p:nvSpPr>
        <p:spPr bwMode="auto">
          <a:xfrm>
            <a:off x="7164144" y="3256418"/>
            <a:ext cx="792163"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2" name="AutoShape 60">
            <a:extLst>
              <a:ext uri="{FF2B5EF4-FFF2-40B4-BE49-F238E27FC236}">
                <a16:creationId xmlns:a16="http://schemas.microsoft.com/office/drawing/2014/main" id="{D80FC9B2-89A2-4CF9-8DC7-4F6E5032CD59}"/>
              </a:ext>
            </a:extLst>
          </p:cNvPr>
          <p:cNvSpPr>
            <a:spLocks noChangeArrowheads="1"/>
          </p:cNvSpPr>
          <p:nvPr/>
        </p:nvSpPr>
        <p:spPr bwMode="auto">
          <a:xfrm>
            <a:off x="7164144" y="2897643"/>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15</a:t>
            </a:r>
          </a:p>
        </p:txBody>
      </p:sp>
      <p:sp>
        <p:nvSpPr>
          <p:cNvPr id="43" name="AutoShape 61">
            <a:extLst>
              <a:ext uri="{FF2B5EF4-FFF2-40B4-BE49-F238E27FC236}">
                <a16:creationId xmlns:a16="http://schemas.microsoft.com/office/drawing/2014/main" id="{DD38E032-334E-4D63-80DE-11FE60EF4F4A}"/>
              </a:ext>
            </a:extLst>
          </p:cNvPr>
          <p:cNvSpPr>
            <a:spLocks noChangeArrowheads="1"/>
          </p:cNvSpPr>
          <p:nvPr/>
        </p:nvSpPr>
        <p:spPr bwMode="auto">
          <a:xfrm>
            <a:off x="7164144" y="2537280"/>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11</a:t>
            </a:r>
          </a:p>
        </p:txBody>
      </p:sp>
      <p:sp>
        <p:nvSpPr>
          <p:cNvPr id="44" name="AutoShape 62">
            <a:extLst>
              <a:ext uri="{FF2B5EF4-FFF2-40B4-BE49-F238E27FC236}">
                <a16:creationId xmlns:a16="http://schemas.microsoft.com/office/drawing/2014/main" id="{F49644AC-EC94-42D1-AA87-8B2E80305B21}"/>
              </a:ext>
            </a:extLst>
          </p:cNvPr>
          <p:cNvSpPr>
            <a:spLocks noChangeArrowheads="1"/>
          </p:cNvSpPr>
          <p:nvPr/>
        </p:nvSpPr>
        <p:spPr bwMode="auto">
          <a:xfrm>
            <a:off x="7164144" y="2176918"/>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7</a:t>
            </a:r>
          </a:p>
        </p:txBody>
      </p:sp>
      <p:sp>
        <p:nvSpPr>
          <p:cNvPr id="45" name="AutoShape 63">
            <a:extLst>
              <a:ext uri="{FF2B5EF4-FFF2-40B4-BE49-F238E27FC236}">
                <a16:creationId xmlns:a16="http://schemas.microsoft.com/office/drawing/2014/main" id="{3548432D-838A-4148-90BB-3D957F101010}"/>
              </a:ext>
            </a:extLst>
          </p:cNvPr>
          <p:cNvSpPr>
            <a:spLocks noChangeArrowheads="1"/>
          </p:cNvSpPr>
          <p:nvPr/>
        </p:nvSpPr>
        <p:spPr bwMode="auto">
          <a:xfrm>
            <a:off x="7164144" y="1816555"/>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a:solidFill>
                  <a:srgbClr val="000000"/>
                </a:solidFill>
                <a:latin typeface="Times New Roman"/>
                <a:ea typeface="宋体"/>
              </a:rPr>
              <a:t>条带</a:t>
            </a:r>
            <a:r>
              <a:rPr lang="en-US" altLang="zh-CN" sz="2000" kern="0">
                <a:solidFill>
                  <a:srgbClr val="000000"/>
                </a:solidFill>
                <a:latin typeface="Times New Roman"/>
                <a:ea typeface="宋体"/>
              </a:rPr>
              <a:t>3</a:t>
            </a:r>
          </a:p>
        </p:txBody>
      </p:sp>
      <p:cxnSp>
        <p:nvCxnSpPr>
          <p:cNvPr id="46" name="直接连接符 45">
            <a:extLst>
              <a:ext uri="{FF2B5EF4-FFF2-40B4-BE49-F238E27FC236}">
                <a16:creationId xmlns:a16="http://schemas.microsoft.com/office/drawing/2014/main" id="{69F01807-80AE-434D-943B-1BBDF9271D51}"/>
              </a:ext>
            </a:extLst>
          </p:cNvPr>
          <p:cNvCxnSpPr>
            <a:cxnSpLocks/>
          </p:cNvCxnSpPr>
          <p:nvPr/>
        </p:nvCxnSpPr>
        <p:spPr bwMode="auto">
          <a:xfrm flipV="1">
            <a:off x="4105068" y="1525042"/>
            <a:ext cx="0" cy="360337"/>
          </a:xfrm>
          <a:prstGeom prst="line">
            <a:avLst/>
          </a:prstGeom>
          <a:solidFill>
            <a:srgbClr val="9999FF"/>
          </a:solidFill>
          <a:ln w="57150" cap="rnd" cmpd="sng" algn="ctr">
            <a:solidFill>
              <a:srgbClr val="3399FF"/>
            </a:solidFill>
            <a:prstDash val="solid"/>
            <a:round/>
            <a:headEnd type="none" w="med" len="med"/>
            <a:tailEnd type="none" w="med" len="med"/>
          </a:ln>
          <a:effectLst/>
        </p:spPr>
      </p:cxnSp>
      <p:cxnSp>
        <p:nvCxnSpPr>
          <p:cNvPr id="47" name="直接连接符 46">
            <a:extLst>
              <a:ext uri="{FF2B5EF4-FFF2-40B4-BE49-F238E27FC236}">
                <a16:creationId xmlns:a16="http://schemas.microsoft.com/office/drawing/2014/main" id="{294C169A-695F-4FA2-8B81-B8BC8BC2BE45}"/>
              </a:ext>
            </a:extLst>
          </p:cNvPr>
          <p:cNvCxnSpPr>
            <a:cxnSpLocks/>
          </p:cNvCxnSpPr>
          <p:nvPr/>
        </p:nvCxnSpPr>
        <p:spPr bwMode="auto">
          <a:xfrm flipV="1">
            <a:off x="5266833" y="1525042"/>
            <a:ext cx="0" cy="360337"/>
          </a:xfrm>
          <a:prstGeom prst="line">
            <a:avLst/>
          </a:prstGeom>
          <a:solidFill>
            <a:srgbClr val="9999FF"/>
          </a:solidFill>
          <a:ln w="57150" cap="rnd" cmpd="sng" algn="ctr">
            <a:solidFill>
              <a:srgbClr val="3399FF"/>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89832D30-CE03-40AB-8B64-D85C653F2523}"/>
              </a:ext>
            </a:extLst>
          </p:cNvPr>
          <p:cNvCxnSpPr>
            <a:cxnSpLocks/>
          </p:cNvCxnSpPr>
          <p:nvPr/>
        </p:nvCxnSpPr>
        <p:spPr bwMode="auto">
          <a:xfrm flipV="1">
            <a:off x="6409225" y="1525042"/>
            <a:ext cx="0" cy="360337"/>
          </a:xfrm>
          <a:prstGeom prst="line">
            <a:avLst/>
          </a:prstGeom>
          <a:solidFill>
            <a:srgbClr val="9999FF"/>
          </a:solidFill>
          <a:ln w="57150" cap="rnd" cmpd="sng" algn="ctr">
            <a:solidFill>
              <a:srgbClr val="3399F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8B379136-651B-4960-8E96-F0D1D0F50A62}"/>
              </a:ext>
            </a:extLst>
          </p:cNvPr>
          <p:cNvCxnSpPr>
            <a:cxnSpLocks/>
          </p:cNvCxnSpPr>
          <p:nvPr/>
        </p:nvCxnSpPr>
        <p:spPr bwMode="auto">
          <a:xfrm flipV="1">
            <a:off x="7560225" y="1525041"/>
            <a:ext cx="0" cy="360337"/>
          </a:xfrm>
          <a:prstGeom prst="line">
            <a:avLst/>
          </a:prstGeom>
          <a:solidFill>
            <a:srgbClr val="9999FF"/>
          </a:solidFill>
          <a:ln w="57150" cap="rnd" cmpd="sng" algn="ctr">
            <a:solidFill>
              <a:srgbClr val="3399FF"/>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F1C67951-BA72-4313-9C27-ED7D3ADABF05}"/>
              </a:ext>
            </a:extLst>
          </p:cNvPr>
          <p:cNvCxnSpPr>
            <a:cxnSpLocks/>
          </p:cNvCxnSpPr>
          <p:nvPr/>
        </p:nvCxnSpPr>
        <p:spPr bwMode="auto">
          <a:xfrm>
            <a:off x="4105068" y="1525041"/>
            <a:ext cx="3455157" cy="0"/>
          </a:xfrm>
          <a:prstGeom prst="line">
            <a:avLst/>
          </a:prstGeom>
          <a:solidFill>
            <a:srgbClr val="9999FF"/>
          </a:solidFill>
          <a:ln w="57150" cap="rnd" cmpd="sng" algn="ctr">
            <a:solidFill>
              <a:srgbClr val="3399FF"/>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0B8A14C3-2CCB-4E54-AC2E-A17FC7F89BC4}"/>
              </a:ext>
            </a:extLst>
          </p:cNvPr>
          <p:cNvCxnSpPr>
            <a:cxnSpLocks/>
          </p:cNvCxnSpPr>
          <p:nvPr/>
        </p:nvCxnSpPr>
        <p:spPr bwMode="auto">
          <a:xfrm>
            <a:off x="5847382" y="1273335"/>
            <a:ext cx="0" cy="251706"/>
          </a:xfrm>
          <a:prstGeom prst="line">
            <a:avLst/>
          </a:prstGeom>
          <a:solidFill>
            <a:srgbClr val="9999FF"/>
          </a:solidFill>
          <a:ln w="57150" cap="rnd" cmpd="sng" algn="ctr">
            <a:solidFill>
              <a:srgbClr val="3399FF"/>
            </a:solidFill>
            <a:prstDash val="solid"/>
            <a:round/>
            <a:headEnd type="none" w="med" len="med"/>
            <a:tailEnd type="none" w="med" len="med"/>
          </a:ln>
          <a:effectLst/>
        </p:spPr>
      </p:cxnSp>
      <p:sp>
        <p:nvSpPr>
          <p:cNvPr id="52" name="矩形 51">
            <a:extLst>
              <a:ext uri="{FF2B5EF4-FFF2-40B4-BE49-F238E27FC236}">
                <a16:creationId xmlns:a16="http://schemas.microsoft.com/office/drawing/2014/main" id="{43B97609-1608-4C6F-8788-C306E9049696}"/>
              </a:ext>
            </a:extLst>
          </p:cNvPr>
          <p:cNvSpPr/>
          <p:nvPr/>
        </p:nvSpPr>
        <p:spPr bwMode="auto">
          <a:xfrm>
            <a:off x="3563893" y="1990769"/>
            <a:ext cx="5400595" cy="288807"/>
          </a:xfrm>
          <a:prstGeom prst="rect">
            <a:avLst/>
          </a:prstGeom>
          <a:noFill/>
          <a:ln w="127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53" name="矩形 52">
            <a:extLst>
              <a:ext uri="{FF2B5EF4-FFF2-40B4-BE49-F238E27FC236}">
                <a16:creationId xmlns:a16="http://schemas.microsoft.com/office/drawing/2014/main" id="{9421D91D-5F4D-4B01-91E9-DECAA954805D}"/>
              </a:ext>
            </a:extLst>
          </p:cNvPr>
          <p:cNvSpPr/>
          <p:nvPr/>
        </p:nvSpPr>
        <p:spPr>
          <a:xfrm>
            <a:off x="8127088" y="1925729"/>
            <a:ext cx="825867" cy="400110"/>
          </a:xfrm>
          <a:prstGeom prst="rect">
            <a:avLst/>
          </a:prstGeom>
        </p:spPr>
        <p:txBody>
          <a:bodyPr wrap="none">
            <a:spAutoFit/>
          </a:bodyPr>
          <a:lstStyle/>
          <a:p>
            <a:pPr algn="r" fontAlgn="auto">
              <a:spcBef>
                <a:spcPts val="0"/>
              </a:spcBef>
              <a:spcAft>
                <a:spcPts val="0"/>
              </a:spcAft>
            </a:pPr>
            <a:r>
              <a:rPr lang="zh-CN" altLang="en-US" sz="2000" kern="0" dirty="0">
                <a:solidFill>
                  <a:srgbClr val="FF0000"/>
                </a:solidFill>
                <a:latin typeface="Times New Roman"/>
                <a:ea typeface="宋体"/>
              </a:rPr>
              <a:t>分条</a:t>
            </a:r>
            <a:r>
              <a:rPr lang="en-US" altLang="zh-CN" sz="2000" kern="0" dirty="0">
                <a:solidFill>
                  <a:srgbClr val="FF0000"/>
                </a:solidFill>
                <a:latin typeface="Times New Roman"/>
                <a:ea typeface="宋体"/>
              </a:rPr>
              <a:t>0</a:t>
            </a:r>
            <a:endParaRPr lang="zh-CN" altLang="en-US" sz="2000" dirty="0">
              <a:solidFill>
                <a:srgbClr val="FF0000"/>
              </a:solidFill>
              <a:latin typeface="Times New Roman"/>
              <a:ea typeface="宋体"/>
            </a:endParaRPr>
          </a:p>
        </p:txBody>
      </p:sp>
      <p:sp>
        <p:nvSpPr>
          <p:cNvPr id="54" name="矩形 53">
            <a:extLst>
              <a:ext uri="{FF2B5EF4-FFF2-40B4-BE49-F238E27FC236}">
                <a16:creationId xmlns:a16="http://schemas.microsoft.com/office/drawing/2014/main" id="{CA948D8A-FE30-4124-ADCC-0E95518ABDA1}"/>
              </a:ext>
            </a:extLst>
          </p:cNvPr>
          <p:cNvSpPr/>
          <p:nvPr/>
        </p:nvSpPr>
        <p:spPr bwMode="auto">
          <a:xfrm>
            <a:off x="3563893" y="2351105"/>
            <a:ext cx="5400595" cy="288807"/>
          </a:xfrm>
          <a:prstGeom prst="rect">
            <a:avLst/>
          </a:prstGeom>
          <a:noFill/>
          <a:ln w="127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55" name="矩形 54">
            <a:extLst>
              <a:ext uri="{FF2B5EF4-FFF2-40B4-BE49-F238E27FC236}">
                <a16:creationId xmlns:a16="http://schemas.microsoft.com/office/drawing/2014/main" id="{47FDBE16-15F5-42BA-8037-6767D0F89557}"/>
              </a:ext>
            </a:extLst>
          </p:cNvPr>
          <p:cNvSpPr/>
          <p:nvPr/>
        </p:nvSpPr>
        <p:spPr>
          <a:xfrm>
            <a:off x="8127088" y="2286065"/>
            <a:ext cx="825867" cy="400110"/>
          </a:xfrm>
          <a:prstGeom prst="rect">
            <a:avLst/>
          </a:prstGeom>
        </p:spPr>
        <p:txBody>
          <a:bodyPr wrap="none">
            <a:spAutoFit/>
          </a:bodyPr>
          <a:lstStyle/>
          <a:p>
            <a:pPr algn="r" fontAlgn="auto">
              <a:spcBef>
                <a:spcPts val="0"/>
              </a:spcBef>
              <a:spcAft>
                <a:spcPts val="0"/>
              </a:spcAft>
            </a:pPr>
            <a:r>
              <a:rPr lang="zh-CN" altLang="en-US" sz="2000" kern="0" dirty="0">
                <a:solidFill>
                  <a:srgbClr val="FF0000"/>
                </a:solidFill>
                <a:latin typeface="Times New Roman"/>
                <a:ea typeface="宋体"/>
              </a:rPr>
              <a:t>分条</a:t>
            </a:r>
            <a:r>
              <a:rPr lang="en-US" altLang="zh-CN" sz="2000" kern="0" dirty="0">
                <a:solidFill>
                  <a:srgbClr val="FF0000"/>
                </a:solidFill>
                <a:latin typeface="Times New Roman"/>
                <a:ea typeface="宋体"/>
              </a:rPr>
              <a:t>1</a:t>
            </a:r>
            <a:endParaRPr lang="zh-CN" altLang="en-US" sz="2000" dirty="0">
              <a:solidFill>
                <a:srgbClr val="FF0000"/>
              </a:solidFill>
              <a:latin typeface="Times New Roman"/>
              <a:ea typeface="宋体"/>
            </a:endParaRPr>
          </a:p>
        </p:txBody>
      </p:sp>
      <p:sp>
        <p:nvSpPr>
          <p:cNvPr id="56" name="矩形 55">
            <a:extLst>
              <a:ext uri="{FF2B5EF4-FFF2-40B4-BE49-F238E27FC236}">
                <a16:creationId xmlns:a16="http://schemas.microsoft.com/office/drawing/2014/main" id="{C8064419-84ED-4018-99A2-86A63575770A}"/>
              </a:ext>
            </a:extLst>
          </p:cNvPr>
          <p:cNvSpPr/>
          <p:nvPr/>
        </p:nvSpPr>
        <p:spPr bwMode="auto">
          <a:xfrm>
            <a:off x="3563893" y="2714116"/>
            <a:ext cx="5400595" cy="288807"/>
          </a:xfrm>
          <a:prstGeom prst="rect">
            <a:avLst/>
          </a:prstGeom>
          <a:noFill/>
          <a:ln w="127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57" name="矩形 56">
            <a:extLst>
              <a:ext uri="{FF2B5EF4-FFF2-40B4-BE49-F238E27FC236}">
                <a16:creationId xmlns:a16="http://schemas.microsoft.com/office/drawing/2014/main" id="{C57D2150-E08F-4F95-BB45-306936C4CA22}"/>
              </a:ext>
            </a:extLst>
          </p:cNvPr>
          <p:cNvSpPr/>
          <p:nvPr/>
        </p:nvSpPr>
        <p:spPr>
          <a:xfrm>
            <a:off x="8127088" y="2649076"/>
            <a:ext cx="825867" cy="400110"/>
          </a:xfrm>
          <a:prstGeom prst="rect">
            <a:avLst/>
          </a:prstGeom>
        </p:spPr>
        <p:txBody>
          <a:bodyPr wrap="none">
            <a:spAutoFit/>
          </a:bodyPr>
          <a:lstStyle/>
          <a:p>
            <a:pPr algn="r" fontAlgn="auto">
              <a:spcBef>
                <a:spcPts val="0"/>
              </a:spcBef>
              <a:spcAft>
                <a:spcPts val="0"/>
              </a:spcAft>
            </a:pPr>
            <a:r>
              <a:rPr lang="zh-CN" altLang="en-US" sz="2000" kern="0" dirty="0">
                <a:solidFill>
                  <a:srgbClr val="FF0000"/>
                </a:solidFill>
                <a:latin typeface="Times New Roman"/>
                <a:ea typeface="宋体"/>
              </a:rPr>
              <a:t>分条</a:t>
            </a:r>
            <a:r>
              <a:rPr lang="en-US" altLang="zh-CN" sz="2000" kern="0" dirty="0">
                <a:solidFill>
                  <a:srgbClr val="FF0000"/>
                </a:solidFill>
                <a:latin typeface="Times New Roman"/>
                <a:ea typeface="宋体"/>
              </a:rPr>
              <a:t>2</a:t>
            </a:r>
            <a:endParaRPr lang="zh-CN" altLang="en-US" sz="2000" dirty="0">
              <a:solidFill>
                <a:srgbClr val="FF0000"/>
              </a:solidFill>
              <a:latin typeface="Times New Roman"/>
              <a:ea typeface="宋体"/>
            </a:endParaRPr>
          </a:p>
        </p:txBody>
      </p:sp>
      <p:sp>
        <p:nvSpPr>
          <p:cNvPr id="58" name="矩形 57">
            <a:extLst>
              <a:ext uri="{FF2B5EF4-FFF2-40B4-BE49-F238E27FC236}">
                <a16:creationId xmlns:a16="http://schemas.microsoft.com/office/drawing/2014/main" id="{BC6C39D2-F2FE-4DF8-A544-76B616097732}"/>
              </a:ext>
            </a:extLst>
          </p:cNvPr>
          <p:cNvSpPr/>
          <p:nvPr/>
        </p:nvSpPr>
        <p:spPr bwMode="auto">
          <a:xfrm>
            <a:off x="3563893" y="3082948"/>
            <a:ext cx="5400595" cy="288807"/>
          </a:xfrm>
          <a:prstGeom prst="rect">
            <a:avLst/>
          </a:prstGeom>
          <a:noFill/>
          <a:ln w="12700" cap="flat" cmpd="sng" algn="ctr">
            <a:solidFill>
              <a:srgbClr val="FF00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59" name="矩形 58">
            <a:extLst>
              <a:ext uri="{FF2B5EF4-FFF2-40B4-BE49-F238E27FC236}">
                <a16:creationId xmlns:a16="http://schemas.microsoft.com/office/drawing/2014/main" id="{49020593-0083-416B-B8B1-436556094FCA}"/>
              </a:ext>
            </a:extLst>
          </p:cNvPr>
          <p:cNvSpPr/>
          <p:nvPr/>
        </p:nvSpPr>
        <p:spPr>
          <a:xfrm>
            <a:off x="8127088" y="3017908"/>
            <a:ext cx="825867" cy="400110"/>
          </a:xfrm>
          <a:prstGeom prst="rect">
            <a:avLst/>
          </a:prstGeom>
        </p:spPr>
        <p:txBody>
          <a:bodyPr wrap="none">
            <a:spAutoFit/>
          </a:bodyPr>
          <a:lstStyle/>
          <a:p>
            <a:pPr algn="r" fontAlgn="auto">
              <a:spcBef>
                <a:spcPts val="0"/>
              </a:spcBef>
              <a:spcAft>
                <a:spcPts val="0"/>
              </a:spcAft>
            </a:pPr>
            <a:r>
              <a:rPr lang="zh-CN" altLang="en-US" sz="2000" kern="0" dirty="0">
                <a:solidFill>
                  <a:srgbClr val="FF0000"/>
                </a:solidFill>
                <a:latin typeface="Times New Roman"/>
                <a:ea typeface="宋体"/>
              </a:rPr>
              <a:t>分条</a:t>
            </a:r>
            <a:r>
              <a:rPr lang="en-US" altLang="zh-CN" sz="2000" kern="0" dirty="0">
                <a:solidFill>
                  <a:srgbClr val="FF0000"/>
                </a:solidFill>
                <a:latin typeface="Times New Roman"/>
                <a:ea typeface="宋体"/>
              </a:rPr>
              <a:t>3</a:t>
            </a:r>
            <a:endParaRPr lang="zh-CN" altLang="en-US" sz="2000" dirty="0">
              <a:solidFill>
                <a:srgbClr val="FF0000"/>
              </a:solidFill>
              <a:latin typeface="Times New Roman"/>
              <a:ea typeface="宋体"/>
            </a:endParaRPr>
          </a:p>
        </p:txBody>
      </p:sp>
      <p:sp>
        <p:nvSpPr>
          <p:cNvPr id="60" name="矩形 59">
            <a:extLst>
              <a:ext uri="{FF2B5EF4-FFF2-40B4-BE49-F238E27FC236}">
                <a16:creationId xmlns:a16="http://schemas.microsoft.com/office/drawing/2014/main" id="{7946714E-A5A8-4505-B5F9-F03B62BF9DD9}"/>
              </a:ext>
            </a:extLst>
          </p:cNvPr>
          <p:cNvSpPr/>
          <p:nvPr/>
        </p:nvSpPr>
        <p:spPr>
          <a:xfrm>
            <a:off x="3756254" y="3375236"/>
            <a:ext cx="697628" cy="400110"/>
          </a:xfrm>
          <a:prstGeom prst="rect">
            <a:avLst/>
          </a:prstGeom>
          <a:noFill/>
        </p:spPr>
        <p:txBody>
          <a:bodyPr wrap="none">
            <a:spAutoFit/>
          </a:bodyPr>
          <a:lstStyle/>
          <a:p>
            <a:pPr algn="ctr" fontAlgn="auto">
              <a:spcBef>
                <a:spcPts val="0"/>
              </a:spcBef>
              <a:spcAft>
                <a:spcPts val="0"/>
              </a:spcAft>
            </a:pPr>
            <a:r>
              <a:rPr lang="en-US" altLang="zh-CN" sz="2000" kern="0" dirty="0">
                <a:solidFill>
                  <a:srgbClr val="000000"/>
                </a:solidFill>
                <a:latin typeface="宋体"/>
                <a:ea typeface="宋体"/>
              </a:rPr>
              <a:t>……</a:t>
            </a:r>
            <a:endParaRPr lang="zh-CN" altLang="en-US" sz="2000" dirty="0">
              <a:solidFill>
                <a:srgbClr val="000000"/>
              </a:solidFill>
              <a:latin typeface="宋体"/>
              <a:ea typeface="宋体"/>
            </a:endParaRPr>
          </a:p>
        </p:txBody>
      </p:sp>
      <p:sp>
        <p:nvSpPr>
          <p:cNvPr id="61" name="矩形 60">
            <a:extLst>
              <a:ext uri="{FF2B5EF4-FFF2-40B4-BE49-F238E27FC236}">
                <a16:creationId xmlns:a16="http://schemas.microsoft.com/office/drawing/2014/main" id="{CCCADDE1-EDDA-40EC-98F2-ACDF9D710B8E}"/>
              </a:ext>
            </a:extLst>
          </p:cNvPr>
          <p:cNvSpPr/>
          <p:nvPr/>
        </p:nvSpPr>
        <p:spPr>
          <a:xfrm>
            <a:off x="4909227" y="3368356"/>
            <a:ext cx="697628" cy="400110"/>
          </a:xfrm>
          <a:prstGeom prst="rect">
            <a:avLst/>
          </a:prstGeom>
          <a:noFill/>
        </p:spPr>
        <p:txBody>
          <a:bodyPr wrap="none">
            <a:spAutoFit/>
          </a:bodyPr>
          <a:lstStyle/>
          <a:p>
            <a:pPr algn="ctr" fontAlgn="auto">
              <a:spcBef>
                <a:spcPts val="0"/>
              </a:spcBef>
              <a:spcAft>
                <a:spcPts val="0"/>
              </a:spcAft>
            </a:pPr>
            <a:r>
              <a:rPr lang="en-US" altLang="zh-CN" sz="2000" kern="0" dirty="0">
                <a:solidFill>
                  <a:srgbClr val="000000"/>
                </a:solidFill>
                <a:latin typeface="宋体"/>
                <a:ea typeface="宋体"/>
              </a:rPr>
              <a:t>……</a:t>
            </a:r>
            <a:endParaRPr lang="zh-CN" altLang="en-US" sz="2000" dirty="0">
              <a:solidFill>
                <a:srgbClr val="000000"/>
              </a:solidFill>
              <a:latin typeface="宋体"/>
              <a:ea typeface="宋体"/>
            </a:endParaRPr>
          </a:p>
        </p:txBody>
      </p:sp>
      <p:sp>
        <p:nvSpPr>
          <p:cNvPr id="62" name="矩形 61">
            <a:extLst>
              <a:ext uri="{FF2B5EF4-FFF2-40B4-BE49-F238E27FC236}">
                <a16:creationId xmlns:a16="http://schemas.microsoft.com/office/drawing/2014/main" id="{A0B02081-0EEB-41E8-8357-585063B5A658}"/>
              </a:ext>
            </a:extLst>
          </p:cNvPr>
          <p:cNvSpPr/>
          <p:nvPr/>
        </p:nvSpPr>
        <p:spPr>
          <a:xfrm>
            <a:off x="6061617" y="3368175"/>
            <a:ext cx="697628" cy="400110"/>
          </a:xfrm>
          <a:prstGeom prst="rect">
            <a:avLst/>
          </a:prstGeom>
          <a:noFill/>
        </p:spPr>
        <p:txBody>
          <a:bodyPr wrap="none">
            <a:spAutoFit/>
          </a:bodyPr>
          <a:lstStyle/>
          <a:p>
            <a:pPr algn="ctr" fontAlgn="auto">
              <a:spcBef>
                <a:spcPts val="0"/>
              </a:spcBef>
              <a:spcAft>
                <a:spcPts val="0"/>
              </a:spcAft>
            </a:pPr>
            <a:r>
              <a:rPr lang="en-US" altLang="zh-CN" sz="2000" kern="0" dirty="0">
                <a:solidFill>
                  <a:srgbClr val="000000"/>
                </a:solidFill>
                <a:latin typeface="宋体"/>
                <a:ea typeface="宋体"/>
              </a:rPr>
              <a:t>……</a:t>
            </a:r>
            <a:endParaRPr lang="zh-CN" altLang="en-US" sz="2000" dirty="0">
              <a:solidFill>
                <a:srgbClr val="000000"/>
              </a:solidFill>
              <a:latin typeface="宋体"/>
              <a:ea typeface="宋体"/>
            </a:endParaRPr>
          </a:p>
        </p:txBody>
      </p:sp>
      <p:sp>
        <p:nvSpPr>
          <p:cNvPr id="63" name="矩形 62">
            <a:extLst>
              <a:ext uri="{FF2B5EF4-FFF2-40B4-BE49-F238E27FC236}">
                <a16:creationId xmlns:a16="http://schemas.microsoft.com/office/drawing/2014/main" id="{BB68B40A-88A3-41AF-8099-07EAAE491FCD}"/>
              </a:ext>
            </a:extLst>
          </p:cNvPr>
          <p:cNvSpPr/>
          <p:nvPr/>
        </p:nvSpPr>
        <p:spPr>
          <a:xfrm>
            <a:off x="7209925" y="3368175"/>
            <a:ext cx="697628" cy="400110"/>
          </a:xfrm>
          <a:prstGeom prst="rect">
            <a:avLst/>
          </a:prstGeom>
          <a:noFill/>
        </p:spPr>
        <p:txBody>
          <a:bodyPr wrap="none">
            <a:spAutoFit/>
          </a:bodyPr>
          <a:lstStyle/>
          <a:p>
            <a:pPr algn="ctr" fontAlgn="auto">
              <a:spcBef>
                <a:spcPts val="0"/>
              </a:spcBef>
              <a:spcAft>
                <a:spcPts val="0"/>
              </a:spcAft>
            </a:pPr>
            <a:r>
              <a:rPr lang="en-US" altLang="zh-CN" sz="2000" kern="0" dirty="0">
                <a:solidFill>
                  <a:srgbClr val="000000"/>
                </a:solidFill>
                <a:latin typeface="宋体"/>
                <a:ea typeface="宋体"/>
              </a:rPr>
              <a:t>……</a:t>
            </a:r>
            <a:endParaRPr lang="zh-CN" altLang="en-US" sz="2000" dirty="0">
              <a:solidFill>
                <a:srgbClr val="000000"/>
              </a:solidFill>
              <a:latin typeface="宋体"/>
              <a:ea typeface="宋体"/>
            </a:endParaRPr>
          </a:p>
        </p:txBody>
      </p:sp>
      <p:sp>
        <p:nvSpPr>
          <p:cNvPr id="64" name="矩形 63">
            <a:extLst>
              <a:ext uri="{FF2B5EF4-FFF2-40B4-BE49-F238E27FC236}">
                <a16:creationId xmlns:a16="http://schemas.microsoft.com/office/drawing/2014/main" id="{ED5863B7-D703-41FF-B655-FFBB720436CC}"/>
              </a:ext>
            </a:extLst>
          </p:cNvPr>
          <p:cNvSpPr/>
          <p:nvPr/>
        </p:nvSpPr>
        <p:spPr>
          <a:xfrm>
            <a:off x="8182415" y="3368175"/>
            <a:ext cx="697628" cy="400110"/>
          </a:xfrm>
          <a:prstGeom prst="rect">
            <a:avLst/>
          </a:prstGeom>
        </p:spPr>
        <p:txBody>
          <a:bodyPr wrap="none">
            <a:spAutoFit/>
          </a:bodyPr>
          <a:lstStyle/>
          <a:p>
            <a:pPr algn="ctr" fontAlgn="auto">
              <a:spcBef>
                <a:spcPts val="0"/>
              </a:spcBef>
              <a:spcAft>
                <a:spcPts val="0"/>
              </a:spcAft>
            </a:pPr>
            <a:r>
              <a:rPr lang="en-US" altLang="zh-CN" sz="2000" kern="0" dirty="0">
                <a:solidFill>
                  <a:srgbClr val="000000"/>
                </a:solidFill>
                <a:latin typeface="宋体"/>
                <a:ea typeface="宋体"/>
              </a:rPr>
              <a:t>……</a:t>
            </a:r>
            <a:endParaRPr lang="zh-CN" altLang="en-US" sz="2000" dirty="0">
              <a:solidFill>
                <a:srgbClr val="000000"/>
              </a:solidFill>
              <a:latin typeface="宋体"/>
              <a:ea typeface="宋体"/>
            </a:endParaRPr>
          </a:p>
        </p:txBody>
      </p:sp>
      <p:sp>
        <p:nvSpPr>
          <p:cNvPr id="65" name="矩形 64">
            <a:extLst>
              <a:ext uri="{FF2B5EF4-FFF2-40B4-BE49-F238E27FC236}">
                <a16:creationId xmlns:a16="http://schemas.microsoft.com/office/drawing/2014/main" id="{1326CAE0-F154-4550-9DB2-CDB32185BD49}"/>
              </a:ext>
            </a:extLst>
          </p:cNvPr>
          <p:cNvSpPr/>
          <p:nvPr/>
        </p:nvSpPr>
        <p:spPr>
          <a:xfrm>
            <a:off x="3563893" y="3748970"/>
            <a:ext cx="1082349" cy="400110"/>
          </a:xfrm>
          <a:prstGeom prst="rect">
            <a:avLst/>
          </a:prstGeom>
        </p:spPr>
        <p:txBody>
          <a:bodyPr wrap="none">
            <a:spAutoFit/>
          </a:bodyPr>
          <a:lstStyle/>
          <a:p>
            <a:pPr algn="r" fontAlgn="auto">
              <a:spcBef>
                <a:spcPts val="0"/>
              </a:spcBef>
              <a:spcAft>
                <a:spcPts val="0"/>
              </a:spcAft>
            </a:pPr>
            <a:r>
              <a:rPr lang="zh-CN" altLang="en-US" sz="2000" kern="0" dirty="0">
                <a:solidFill>
                  <a:srgbClr val="0000FF"/>
                </a:solidFill>
                <a:latin typeface="Times New Roman"/>
                <a:ea typeface="宋体"/>
              </a:rPr>
              <a:t>物理盘</a:t>
            </a:r>
            <a:r>
              <a:rPr lang="en-US" altLang="zh-CN" sz="2000" kern="0" dirty="0">
                <a:solidFill>
                  <a:srgbClr val="0000FF"/>
                </a:solidFill>
                <a:latin typeface="Times New Roman"/>
                <a:ea typeface="宋体"/>
              </a:rPr>
              <a:t>0</a:t>
            </a:r>
            <a:endParaRPr lang="zh-CN" altLang="en-US" sz="2000" dirty="0">
              <a:solidFill>
                <a:srgbClr val="0000FF"/>
              </a:solidFill>
              <a:latin typeface="Times New Roman"/>
              <a:ea typeface="宋体"/>
            </a:endParaRPr>
          </a:p>
        </p:txBody>
      </p:sp>
      <p:sp>
        <p:nvSpPr>
          <p:cNvPr id="66" name="矩形 65">
            <a:extLst>
              <a:ext uri="{FF2B5EF4-FFF2-40B4-BE49-F238E27FC236}">
                <a16:creationId xmlns:a16="http://schemas.microsoft.com/office/drawing/2014/main" id="{0DB21374-2346-44B1-AD5D-067B3BA835A8}"/>
              </a:ext>
            </a:extLst>
          </p:cNvPr>
          <p:cNvSpPr/>
          <p:nvPr/>
        </p:nvSpPr>
        <p:spPr>
          <a:xfrm>
            <a:off x="4715476" y="3748970"/>
            <a:ext cx="1082349" cy="400110"/>
          </a:xfrm>
          <a:prstGeom prst="rect">
            <a:avLst/>
          </a:prstGeom>
        </p:spPr>
        <p:txBody>
          <a:bodyPr wrap="none">
            <a:spAutoFit/>
          </a:bodyPr>
          <a:lstStyle/>
          <a:p>
            <a:pPr algn="r" fontAlgn="auto">
              <a:spcBef>
                <a:spcPts val="0"/>
              </a:spcBef>
              <a:spcAft>
                <a:spcPts val="0"/>
              </a:spcAft>
            </a:pPr>
            <a:r>
              <a:rPr lang="zh-CN" altLang="en-US" sz="2000" kern="0" dirty="0">
                <a:solidFill>
                  <a:srgbClr val="0000FF"/>
                </a:solidFill>
                <a:latin typeface="Times New Roman"/>
                <a:ea typeface="宋体"/>
              </a:rPr>
              <a:t>物理盘</a:t>
            </a:r>
            <a:r>
              <a:rPr lang="en-US" altLang="zh-CN" sz="2000" kern="0" dirty="0">
                <a:solidFill>
                  <a:srgbClr val="0000FF"/>
                </a:solidFill>
                <a:latin typeface="Times New Roman"/>
                <a:ea typeface="宋体"/>
              </a:rPr>
              <a:t>1</a:t>
            </a:r>
            <a:endParaRPr lang="zh-CN" altLang="en-US" sz="2000" dirty="0">
              <a:solidFill>
                <a:srgbClr val="0000FF"/>
              </a:solidFill>
              <a:latin typeface="Times New Roman"/>
              <a:ea typeface="宋体"/>
            </a:endParaRPr>
          </a:p>
        </p:txBody>
      </p:sp>
      <p:sp>
        <p:nvSpPr>
          <p:cNvPr id="67" name="矩形 66">
            <a:extLst>
              <a:ext uri="{FF2B5EF4-FFF2-40B4-BE49-F238E27FC236}">
                <a16:creationId xmlns:a16="http://schemas.microsoft.com/office/drawing/2014/main" id="{8BB75285-2057-4673-BC64-7F9738DF812B}"/>
              </a:ext>
            </a:extLst>
          </p:cNvPr>
          <p:cNvSpPr/>
          <p:nvPr/>
        </p:nvSpPr>
        <p:spPr>
          <a:xfrm>
            <a:off x="5867059" y="3748970"/>
            <a:ext cx="1082349" cy="400110"/>
          </a:xfrm>
          <a:prstGeom prst="rect">
            <a:avLst/>
          </a:prstGeom>
        </p:spPr>
        <p:txBody>
          <a:bodyPr wrap="none">
            <a:spAutoFit/>
          </a:bodyPr>
          <a:lstStyle/>
          <a:p>
            <a:pPr algn="r" fontAlgn="auto">
              <a:spcBef>
                <a:spcPts val="0"/>
              </a:spcBef>
              <a:spcAft>
                <a:spcPts val="0"/>
              </a:spcAft>
            </a:pPr>
            <a:r>
              <a:rPr lang="zh-CN" altLang="en-US" sz="2000" kern="0" dirty="0">
                <a:solidFill>
                  <a:srgbClr val="0000FF"/>
                </a:solidFill>
                <a:latin typeface="Times New Roman"/>
                <a:ea typeface="宋体"/>
              </a:rPr>
              <a:t>物理盘</a:t>
            </a:r>
            <a:r>
              <a:rPr lang="en-US" altLang="zh-CN" sz="2000" kern="0" dirty="0">
                <a:solidFill>
                  <a:srgbClr val="0000FF"/>
                </a:solidFill>
                <a:latin typeface="Times New Roman"/>
                <a:ea typeface="宋体"/>
              </a:rPr>
              <a:t>2</a:t>
            </a:r>
            <a:endParaRPr lang="zh-CN" altLang="en-US" sz="2000" dirty="0">
              <a:solidFill>
                <a:srgbClr val="0000FF"/>
              </a:solidFill>
              <a:latin typeface="Times New Roman"/>
              <a:ea typeface="宋体"/>
            </a:endParaRPr>
          </a:p>
        </p:txBody>
      </p:sp>
      <p:sp>
        <p:nvSpPr>
          <p:cNvPr id="68" name="矩形 67">
            <a:extLst>
              <a:ext uri="{FF2B5EF4-FFF2-40B4-BE49-F238E27FC236}">
                <a16:creationId xmlns:a16="http://schemas.microsoft.com/office/drawing/2014/main" id="{1B2516FE-3475-4045-A0BF-862965A865FA}"/>
              </a:ext>
            </a:extLst>
          </p:cNvPr>
          <p:cNvSpPr/>
          <p:nvPr/>
        </p:nvSpPr>
        <p:spPr>
          <a:xfrm>
            <a:off x="7017564" y="3748970"/>
            <a:ext cx="1082349" cy="400110"/>
          </a:xfrm>
          <a:prstGeom prst="rect">
            <a:avLst/>
          </a:prstGeom>
        </p:spPr>
        <p:txBody>
          <a:bodyPr wrap="none">
            <a:spAutoFit/>
          </a:bodyPr>
          <a:lstStyle/>
          <a:p>
            <a:pPr algn="r" fontAlgn="auto">
              <a:spcBef>
                <a:spcPts val="0"/>
              </a:spcBef>
              <a:spcAft>
                <a:spcPts val="0"/>
              </a:spcAft>
            </a:pPr>
            <a:r>
              <a:rPr lang="zh-CN" altLang="en-US" sz="2000" kern="0" dirty="0">
                <a:solidFill>
                  <a:srgbClr val="0000FF"/>
                </a:solidFill>
                <a:latin typeface="Times New Roman"/>
                <a:ea typeface="宋体"/>
              </a:rPr>
              <a:t>物理盘</a:t>
            </a:r>
            <a:r>
              <a:rPr lang="en-US" altLang="zh-CN" sz="2000" kern="0" dirty="0">
                <a:solidFill>
                  <a:srgbClr val="0000FF"/>
                </a:solidFill>
                <a:latin typeface="Times New Roman"/>
                <a:ea typeface="宋体"/>
              </a:rPr>
              <a:t>3</a:t>
            </a:r>
            <a:endParaRPr lang="zh-CN" altLang="en-US" sz="2000" dirty="0">
              <a:solidFill>
                <a:srgbClr val="0000FF"/>
              </a:solidFill>
              <a:latin typeface="Times New Roman"/>
              <a:ea typeface="宋体"/>
            </a:endParaRPr>
          </a:p>
        </p:txBody>
      </p:sp>
      <p:sp>
        <p:nvSpPr>
          <p:cNvPr id="69" name="矩形 68">
            <a:extLst>
              <a:ext uri="{FF2B5EF4-FFF2-40B4-BE49-F238E27FC236}">
                <a16:creationId xmlns:a16="http://schemas.microsoft.com/office/drawing/2014/main" id="{5C718609-A607-4E85-84DC-FD9CE76DDB97}"/>
              </a:ext>
            </a:extLst>
          </p:cNvPr>
          <p:cNvSpPr/>
          <p:nvPr/>
        </p:nvSpPr>
        <p:spPr bwMode="auto">
          <a:xfrm>
            <a:off x="4986469" y="876970"/>
            <a:ext cx="1728167" cy="396365"/>
          </a:xfrm>
          <a:prstGeom prst="rect">
            <a:avLst/>
          </a:prstGeom>
          <a:solidFill>
            <a:srgbClr val="C9FFFF"/>
          </a:solidFill>
          <a:ln w="19050">
            <a:solidFill>
              <a:srgbClr val="000000"/>
            </a:solidFill>
            <a:round/>
            <a:headEnd/>
            <a:tailEnd/>
          </a:ln>
        </p:spPr>
        <p:txBody>
          <a:bodyPr wrap="none" anchor="ctr" anchorCtr="0"/>
          <a:lstStyle/>
          <a:p>
            <a:pPr algn="ctr">
              <a:spcBef>
                <a:spcPts val="0"/>
              </a:spcBef>
            </a:pPr>
            <a:r>
              <a:rPr lang="en-US" altLang="zh-CN" sz="2000" kern="0" dirty="0">
                <a:solidFill>
                  <a:srgbClr val="000000"/>
                </a:solidFill>
                <a:latin typeface="Times New Roman"/>
                <a:ea typeface="宋体"/>
              </a:rPr>
              <a:t>RAID</a:t>
            </a:r>
            <a:r>
              <a:rPr lang="zh-CN" altLang="en-US" sz="2000" kern="0" dirty="0">
                <a:solidFill>
                  <a:srgbClr val="000000"/>
                </a:solidFill>
                <a:latin typeface="Times New Roman"/>
                <a:ea typeface="宋体"/>
              </a:rPr>
              <a:t>控制器</a:t>
            </a:r>
            <a:endParaRPr lang="en-US" altLang="zh-CN" sz="2000" kern="0" dirty="0">
              <a:solidFill>
                <a:srgbClr val="000000"/>
              </a:solidFill>
              <a:latin typeface="Times New Roman"/>
              <a:ea typeface="宋体"/>
            </a:endParaRPr>
          </a:p>
        </p:txBody>
      </p:sp>
      <p:sp>
        <p:nvSpPr>
          <p:cNvPr id="70" name="Rectangle 64">
            <a:extLst>
              <a:ext uri="{FF2B5EF4-FFF2-40B4-BE49-F238E27FC236}">
                <a16:creationId xmlns:a16="http://schemas.microsoft.com/office/drawing/2014/main" id="{894E81BE-F601-481B-952D-A0457E16EF7D}"/>
              </a:ext>
            </a:extLst>
          </p:cNvPr>
          <p:cNvSpPr>
            <a:spLocks noChangeArrowheads="1"/>
          </p:cNvSpPr>
          <p:nvPr/>
        </p:nvSpPr>
        <p:spPr bwMode="auto">
          <a:xfrm>
            <a:off x="4429787" y="114300"/>
            <a:ext cx="4123656" cy="473044"/>
          </a:xfrm>
          <a:prstGeom prst="rect">
            <a:avLst/>
          </a:prstGeom>
          <a:noFill/>
          <a:ln w="9525">
            <a:noFill/>
            <a:miter lim="800000"/>
            <a:headEnd/>
            <a:tailEnd/>
          </a:ln>
        </p:spPr>
        <p:txBody>
          <a:bodyPr/>
          <a:lstStyle/>
          <a:p>
            <a:pPr marL="342900" indent="-342900">
              <a:lnSpc>
                <a:spcPct val="90000"/>
              </a:lnSpc>
              <a:spcBef>
                <a:spcPct val="20000"/>
              </a:spcBef>
              <a:buClr>
                <a:schemeClr val="bg2"/>
              </a:buClr>
              <a:buSzPct val="75000"/>
            </a:pPr>
            <a:r>
              <a:rPr lang="en-US" altLang="zh-CN" dirty="0">
                <a:solidFill>
                  <a:srgbClr val="0000FF"/>
                </a:solidFill>
              </a:rPr>
              <a:t>RAID0</a:t>
            </a:r>
            <a:r>
              <a:rPr lang="zh-CN" altLang="en-US" dirty="0">
                <a:solidFill>
                  <a:srgbClr val="0000FF"/>
                </a:solidFill>
              </a:rPr>
              <a:t>：分条、无冗余</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679A98F0-DD10-4A69-99B4-C6FAA8E16376}" type="slidenum">
              <a:rPr lang="zh-CN" altLang="en-US" smtClean="0">
                <a:ea typeface="宋体" charset="-122"/>
              </a:rPr>
              <a:pPr/>
              <a:t>37</a:t>
            </a:fld>
            <a:endParaRPr lang="en-US" altLang="zh-CN">
              <a:ea typeface="宋体" charset="-122"/>
            </a:endParaRPr>
          </a:p>
        </p:txBody>
      </p:sp>
      <p:sp>
        <p:nvSpPr>
          <p:cNvPr id="46083"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6084" name="AutoShape 3"/>
          <p:cNvSpPr>
            <a:spLocks noChangeArrowheads="1"/>
          </p:cNvSpPr>
          <p:nvPr/>
        </p:nvSpPr>
        <p:spPr bwMode="auto">
          <a:xfrm>
            <a:off x="1619250" y="925844"/>
            <a:ext cx="1296988" cy="4897438"/>
          </a:xfrm>
          <a:prstGeom prst="can">
            <a:avLst>
              <a:gd name="adj" fmla="val 22708"/>
            </a:avLst>
          </a:prstGeom>
          <a:solidFill>
            <a:srgbClr val="CCFF66"/>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085" name="Rectangle 4"/>
          <p:cNvSpPr>
            <a:spLocks noChangeArrowheads="1"/>
          </p:cNvSpPr>
          <p:nvPr/>
        </p:nvSpPr>
        <p:spPr bwMode="auto">
          <a:xfrm>
            <a:off x="395288" y="6021388"/>
            <a:ext cx="6264275" cy="43338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chemeClr val="bg2"/>
                </a:solidFill>
              </a:rPr>
              <a:t>RAID 1 </a:t>
            </a:r>
            <a:r>
              <a:rPr lang="zh-CN" altLang="en-US">
                <a:solidFill>
                  <a:schemeClr val="bg2"/>
                </a:solidFill>
              </a:rPr>
              <a:t>系统示意图</a:t>
            </a:r>
          </a:p>
        </p:txBody>
      </p:sp>
      <p:sp>
        <p:nvSpPr>
          <p:cNvPr id="46086" name="Rectangle 5"/>
          <p:cNvSpPr>
            <a:spLocks noChangeArrowheads="1"/>
          </p:cNvSpPr>
          <p:nvPr/>
        </p:nvSpPr>
        <p:spPr bwMode="auto">
          <a:xfrm>
            <a:off x="1690688" y="17894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087" name="Rectangle 6"/>
          <p:cNvSpPr>
            <a:spLocks noChangeArrowheads="1"/>
          </p:cNvSpPr>
          <p:nvPr/>
        </p:nvSpPr>
        <p:spPr bwMode="auto">
          <a:xfrm>
            <a:off x="1690688" y="20053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088" name="Rectangle 7"/>
          <p:cNvSpPr>
            <a:spLocks noChangeArrowheads="1"/>
          </p:cNvSpPr>
          <p:nvPr/>
        </p:nvSpPr>
        <p:spPr bwMode="auto">
          <a:xfrm>
            <a:off x="1690688" y="2222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089" name="Rectangle 8"/>
          <p:cNvSpPr>
            <a:spLocks noChangeArrowheads="1"/>
          </p:cNvSpPr>
          <p:nvPr/>
        </p:nvSpPr>
        <p:spPr bwMode="auto">
          <a:xfrm>
            <a:off x="1690688" y="2438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090" name="Text Box 23"/>
          <p:cNvSpPr txBox="1">
            <a:spLocks noChangeArrowheads="1"/>
          </p:cNvSpPr>
          <p:nvPr/>
        </p:nvSpPr>
        <p:spPr bwMode="auto">
          <a:xfrm>
            <a:off x="1979613" y="5320044"/>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6091" name="Text Box 109"/>
          <p:cNvSpPr txBox="1">
            <a:spLocks noChangeArrowheads="1"/>
          </p:cNvSpPr>
          <p:nvPr/>
        </p:nvSpPr>
        <p:spPr bwMode="auto">
          <a:xfrm>
            <a:off x="1690688" y="1178257"/>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46092" name="Rectangle 114"/>
          <p:cNvSpPr>
            <a:spLocks noChangeArrowheads="1"/>
          </p:cNvSpPr>
          <p:nvPr/>
        </p:nvSpPr>
        <p:spPr bwMode="auto">
          <a:xfrm>
            <a:off x="1690688" y="26530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093" name="Rectangle 115"/>
          <p:cNvSpPr>
            <a:spLocks noChangeArrowheads="1"/>
          </p:cNvSpPr>
          <p:nvPr/>
        </p:nvSpPr>
        <p:spPr bwMode="auto">
          <a:xfrm>
            <a:off x="1690688" y="28689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094" name="Rectangle 116"/>
          <p:cNvSpPr>
            <a:spLocks noChangeArrowheads="1"/>
          </p:cNvSpPr>
          <p:nvPr/>
        </p:nvSpPr>
        <p:spPr bwMode="auto">
          <a:xfrm>
            <a:off x="1690688" y="30864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095" name="Rectangle 117"/>
          <p:cNvSpPr>
            <a:spLocks noChangeArrowheads="1"/>
          </p:cNvSpPr>
          <p:nvPr/>
        </p:nvSpPr>
        <p:spPr bwMode="auto">
          <a:xfrm>
            <a:off x="1690688" y="33023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096" name="Rectangle 118"/>
          <p:cNvSpPr>
            <a:spLocks noChangeArrowheads="1"/>
          </p:cNvSpPr>
          <p:nvPr/>
        </p:nvSpPr>
        <p:spPr bwMode="auto">
          <a:xfrm>
            <a:off x="1690688" y="35182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097" name="Rectangle 119"/>
          <p:cNvSpPr>
            <a:spLocks noChangeArrowheads="1"/>
          </p:cNvSpPr>
          <p:nvPr/>
        </p:nvSpPr>
        <p:spPr bwMode="auto">
          <a:xfrm>
            <a:off x="1690688" y="37341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098" name="Rectangle 120"/>
          <p:cNvSpPr>
            <a:spLocks noChangeArrowheads="1"/>
          </p:cNvSpPr>
          <p:nvPr/>
        </p:nvSpPr>
        <p:spPr bwMode="auto">
          <a:xfrm>
            <a:off x="1690688" y="39516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099" name="Rectangle 121"/>
          <p:cNvSpPr>
            <a:spLocks noChangeArrowheads="1"/>
          </p:cNvSpPr>
          <p:nvPr/>
        </p:nvSpPr>
        <p:spPr bwMode="auto">
          <a:xfrm>
            <a:off x="1690688" y="41675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00" name="Rectangle 122"/>
          <p:cNvSpPr>
            <a:spLocks noChangeArrowheads="1"/>
          </p:cNvSpPr>
          <p:nvPr/>
        </p:nvSpPr>
        <p:spPr bwMode="auto">
          <a:xfrm>
            <a:off x="1690688" y="4381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01" name="Rectangle 123"/>
          <p:cNvSpPr>
            <a:spLocks noChangeArrowheads="1"/>
          </p:cNvSpPr>
          <p:nvPr/>
        </p:nvSpPr>
        <p:spPr bwMode="auto">
          <a:xfrm>
            <a:off x="1690688" y="4597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02" name="Rectangle 124"/>
          <p:cNvSpPr>
            <a:spLocks noChangeArrowheads="1"/>
          </p:cNvSpPr>
          <p:nvPr/>
        </p:nvSpPr>
        <p:spPr bwMode="auto">
          <a:xfrm>
            <a:off x="1690688" y="48152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03" name="Rectangle 125"/>
          <p:cNvSpPr>
            <a:spLocks noChangeArrowheads="1"/>
          </p:cNvSpPr>
          <p:nvPr/>
        </p:nvSpPr>
        <p:spPr bwMode="auto">
          <a:xfrm>
            <a:off x="1690688" y="50311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04" name="AutoShape 126"/>
          <p:cNvSpPr>
            <a:spLocks noChangeArrowheads="1"/>
          </p:cNvSpPr>
          <p:nvPr/>
        </p:nvSpPr>
        <p:spPr bwMode="auto">
          <a:xfrm>
            <a:off x="3346450" y="925844"/>
            <a:ext cx="1296988" cy="4897438"/>
          </a:xfrm>
          <a:prstGeom prst="can">
            <a:avLst>
              <a:gd name="adj" fmla="val 22708"/>
            </a:avLst>
          </a:prstGeom>
          <a:solidFill>
            <a:srgbClr val="CCFFCC"/>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105" name="Rectangle 127"/>
          <p:cNvSpPr>
            <a:spLocks noChangeArrowheads="1"/>
          </p:cNvSpPr>
          <p:nvPr/>
        </p:nvSpPr>
        <p:spPr bwMode="auto">
          <a:xfrm>
            <a:off x="3417888" y="17894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106" name="Rectangle 128"/>
          <p:cNvSpPr>
            <a:spLocks noChangeArrowheads="1"/>
          </p:cNvSpPr>
          <p:nvPr/>
        </p:nvSpPr>
        <p:spPr bwMode="auto">
          <a:xfrm>
            <a:off x="3417888" y="20053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107" name="Rectangle 129"/>
          <p:cNvSpPr>
            <a:spLocks noChangeArrowheads="1"/>
          </p:cNvSpPr>
          <p:nvPr/>
        </p:nvSpPr>
        <p:spPr bwMode="auto">
          <a:xfrm>
            <a:off x="3417888" y="2222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108" name="Rectangle 130"/>
          <p:cNvSpPr>
            <a:spLocks noChangeArrowheads="1"/>
          </p:cNvSpPr>
          <p:nvPr/>
        </p:nvSpPr>
        <p:spPr bwMode="auto">
          <a:xfrm>
            <a:off x="3417888" y="2438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109" name="Text Box 131"/>
          <p:cNvSpPr txBox="1">
            <a:spLocks noChangeArrowheads="1"/>
          </p:cNvSpPr>
          <p:nvPr/>
        </p:nvSpPr>
        <p:spPr bwMode="auto">
          <a:xfrm>
            <a:off x="3706813" y="5320044"/>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6110" name="Text Box 132"/>
          <p:cNvSpPr txBox="1">
            <a:spLocks noChangeArrowheads="1"/>
          </p:cNvSpPr>
          <p:nvPr/>
        </p:nvSpPr>
        <p:spPr bwMode="auto">
          <a:xfrm>
            <a:off x="3417888" y="1178257"/>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46111" name="Rectangle 133"/>
          <p:cNvSpPr>
            <a:spLocks noChangeArrowheads="1"/>
          </p:cNvSpPr>
          <p:nvPr/>
        </p:nvSpPr>
        <p:spPr bwMode="auto">
          <a:xfrm>
            <a:off x="3417888" y="26530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112" name="Rectangle 134"/>
          <p:cNvSpPr>
            <a:spLocks noChangeArrowheads="1"/>
          </p:cNvSpPr>
          <p:nvPr/>
        </p:nvSpPr>
        <p:spPr bwMode="auto">
          <a:xfrm>
            <a:off x="3417888" y="28689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113" name="Rectangle 135"/>
          <p:cNvSpPr>
            <a:spLocks noChangeArrowheads="1"/>
          </p:cNvSpPr>
          <p:nvPr/>
        </p:nvSpPr>
        <p:spPr bwMode="auto">
          <a:xfrm>
            <a:off x="3417888" y="30864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114" name="Rectangle 136"/>
          <p:cNvSpPr>
            <a:spLocks noChangeArrowheads="1"/>
          </p:cNvSpPr>
          <p:nvPr/>
        </p:nvSpPr>
        <p:spPr bwMode="auto">
          <a:xfrm>
            <a:off x="3417888" y="33023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115" name="Rectangle 137"/>
          <p:cNvSpPr>
            <a:spLocks noChangeArrowheads="1"/>
          </p:cNvSpPr>
          <p:nvPr/>
        </p:nvSpPr>
        <p:spPr bwMode="auto">
          <a:xfrm>
            <a:off x="3417888" y="35182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116" name="Rectangle 138"/>
          <p:cNvSpPr>
            <a:spLocks noChangeArrowheads="1"/>
          </p:cNvSpPr>
          <p:nvPr/>
        </p:nvSpPr>
        <p:spPr bwMode="auto">
          <a:xfrm>
            <a:off x="3417888" y="37341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117" name="Rectangle 139"/>
          <p:cNvSpPr>
            <a:spLocks noChangeArrowheads="1"/>
          </p:cNvSpPr>
          <p:nvPr/>
        </p:nvSpPr>
        <p:spPr bwMode="auto">
          <a:xfrm>
            <a:off x="3417888" y="39516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118" name="Rectangle 140"/>
          <p:cNvSpPr>
            <a:spLocks noChangeArrowheads="1"/>
          </p:cNvSpPr>
          <p:nvPr/>
        </p:nvSpPr>
        <p:spPr bwMode="auto">
          <a:xfrm>
            <a:off x="3417888" y="41675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19" name="Rectangle 141"/>
          <p:cNvSpPr>
            <a:spLocks noChangeArrowheads="1"/>
          </p:cNvSpPr>
          <p:nvPr/>
        </p:nvSpPr>
        <p:spPr bwMode="auto">
          <a:xfrm>
            <a:off x="3417888" y="4381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20" name="Rectangle 142"/>
          <p:cNvSpPr>
            <a:spLocks noChangeArrowheads="1"/>
          </p:cNvSpPr>
          <p:nvPr/>
        </p:nvSpPr>
        <p:spPr bwMode="auto">
          <a:xfrm>
            <a:off x="3417888" y="4597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21" name="Rectangle 143"/>
          <p:cNvSpPr>
            <a:spLocks noChangeArrowheads="1"/>
          </p:cNvSpPr>
          <p:nvPr/>
        </p:nvSpPr>
        <p:spPr bwMode="auto">
          <a:xfrm>
            <a:off x="3417888" y="48152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22" name="Rectangle 144"/>
          <p:cNvSpPr>
            <a:spLocks noChangeArrowheads="1"/>
          </p:cNvSpPr>
          <p:nvPr/>
        </p:nvSpPr>
        <p:spPr bwMode="auto">
          <a:xfrm>
            <a:off x="3417888" y="50311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25" name="AutoShape 145"/>
          <p:cNvSpPr>
            <a:spLocks noChangeArrowheads="1"/>
          </p:cNvSpPr>
          <p:nvPr/>
        </p:nvSpPr>
        <p:spPr bwMode="auto">
          <a:xfrm>
            <a:off x="6011863" y="925844"/>
            <a:ext cx="1296987" cy="4879990"/>
          </a:xfrm>
          <a:prstGeom prst="can">
            <a:avLst>
              <a:gd name="adj" fmla="val 23620"/>
            </a:avLst>
          </a:prstGeom>
          <a:solidFill>
            <a:srgbClr val="FFFF99"/>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126" name="Rectangle 146"/>
          <p:cNvSpPr>
            <a:spLocks noChangeArrowheads="1"/>
          </p:cNvSpPr>
          <p:nvPr/>
        </p:nvSpPr>
        <p:spPr bwMode="auto">
          <a:xfrm>
            <a:off x="6083300" y="17894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127" name="Rectangle 147"/>
          <p:cNvSpPr>
            <a:spLocks noChangeArrowheads="1"/>
          </p:cNvSpPr>
          <p:nvPr/>
        </p:nvSpPr>
        <p:spPr bwMode="auto">
          <a:xfrm>
            <a:off x="6083300" y="20053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128" name="Rectangle 148"/>
          <p:cNvSpPr>
            <a:spLocks noChangeArrowheads="1"/>
          </p:cNvSpPr>
          <p:nvPr/>
        </p:nvSpPr>
        <p:spPr bwMode="auto">
          <a:xfrm>
            <a:off x="6083300" y="2222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129" name="Rectangle 149"/>
          <p:cNvSpPr>
            <a:spLocks noChangeArrowheads="1"/>
          </p:cNvSpPr>
          <p:nvPr/>
        </p:nvSpPr>
        <p:spPr bwMode="auto">
          <a:xfrm>
            <a:off x="6083300" y="2438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130" name="Text Box 150"/>
          <p:cNvSpPr txBox="1">
            <a:spLocks noChangeArrowheads="1"/>
          </p:cNvSpPr>
          <p:nvPr/>
        </p:nvSpPr>
        <p:spPr bwMode="auto">
          <a:xfrm>
            <a:off x="6367859" y="5305768"/>
            <a:ext cx="615553" cy="571504"/>
          </a:xfrm>
          <a:prstGeom prst="rect">
            <a:avLst/>
          </a:prstGeom>
          <a:noFill/>
          <a:ln w="28575" algn="ctr">
            <a:noFill/>
            <a:miter lim="800000"/>
            <a:headEnd/>
            <a:tailEnd/>
          </a:ln>
        </p:spPr>
        <p:txBody>
          <a:bodyPr vert="eaVert" wrap="square">
            <a:spAutoFit/>
          </a:bodyPr>
          <a:lstStyle/>
          <a:p>
            <a:pPr>
              <a:spcBef>
                <a:spcPct val="50000"/>
              </a:spcBef>
            </a:pPr>
            <a:r>
              <a:rPr lang="en-US" altLang="zh-CN">
                <a:latin typeface="宋体" charset="-122"/>
              </a:rPr>
              <a:t>…</a:t>
            </a:r>
            <a:endParaRPr lang="en-US" altLang="zh-CN"/>
          </a:p>
        </p:txBody>
      </p:sp>
      <p:sp>
        <p:nvSpPr>
          <p:cNvPr id="46131" name="Text Box 151"/>
          <p:cNvSpPr txBox="1">
            <a:spLocks noChangeArrowheads="1"/>
          </p:cNvSpPr>
          <p:nvPr/>
        </p:nvSpPr>
        <p:spPr bwMode="auto">
          <a:xfrm>
            <a:off x="6083300" y="1210007"/>
            <a:ext cx="1152525" cy="581025"/>
          </a:xfrm>
          <a:prstGeom prst="rect">
            <a:avLst/>
          </a:prstGeom>
          <a:noFill/>
          <a:ln w="28575" algn="ctr">
            <a:noFill/>
            <a:miter lim="800000"/>
            <a:headEnd/>
            <a:tailEnd/>
          </a:ln>
        </p:spPr>
        <p:txBody>
          <a:bodyPr>
            <a:spAutoFit/>
          </a:bodyPr>
          <a:lstStyle/>
          <a:p>
            <a:pPr algn="ctr">
              <a:lnSpc>
                <a:spcPct val="80000"/>
              </a:lnSpc>
            </a:pPr>
            <a:r>
              <a:rPr lang="en-US" altLang="zh-CN" sz="2000">
                <a:solidFill>
                  <a:srgbClr val="FF0000"/>
                </a:solidFill>
              </a:rPr>
              <a:t>Virtual Disk</a:t>
            </a:r>
          </a:p>
        </p:txBody>
      </p:sp>
      <p:sp>
        <p:nvSpPr>
          <p:cNvPr id="46132" name="Rectangle 152"/>
          <p:cNvSpPr>
            <a:spLocks noChangeArrowheads="1"/>
          </p:cNvSpPr>
          <p:nvPr/>
        </p:nvSpPr>
        <p:spPr bwMode="auto">
          <a:xfrm>
            <a:off x="6083300" y="26530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133" name="Rectangle 153"/>
          <p:cNvSpPr>
            <a:spLocks noChangeArrowheads="1"/>
          </p:cNvSpPr>
          <p:nvPr/>
        </p:nvSpPr>
        <p:spPr bwMode="auto">
          <a:xfrm>
            <a:off x="6083300" y="2868944"/>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134" name="Rectangle 154"/>
          <p:cNvSpPr>
            <a:spLocks noChangeArrowheads="1"/>
          </p:cNvSpPr>
          <p:nvPr/>
        </p:nvSpPr>
        <p:spPr bwMode="auto">
          <a:xfrm>
            <a:off x="6083300" y="30864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135" name="Rectangle 155"/>
          <p:cNvSpPr>
            <a:spLocks noChangeArrowheads="1"/>
          </p:cNvSpPr>
          <p:nvPr/>
        </p:nvSpPr>
        <p:spPr bwMode="auto">
          <a:xfrm>
            <a:off x="6083300" y="33023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136" name="Rectangle 156"/>
          <p:cNvSpPr>
            <a:spLocks noChangeArrowheads="1"/>
          </p:cNvSpPr>
          <p:nvPr/>
        </p:nvSpPr>
        <p:spPr bwMode="auto">
          <a:xfrm>
            <a:off x="6083300" y="35182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137" name="Rectangle 157"/>
          <p:cNvSpPr>
            <a:spLocks noChangeArrowheads="1"/>
          </p:cNvSpPr>
          <p:nvPr/>
        </p:nvSpPr>
        <p:spPr bwMode="auto">
          <a:xfrm>
            <a:off x="6083300" y="37341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138" name="Rectangle 158"/>
          <p:cNvSpPr>
            <a:spLocks noChangeArrowheads="1"/>
          </p:cNvSpPr>
          <p:nvPr/>
        </p:nvSpPr>
        <p:spPr bwMode="auto">
          <a:xfrm>
            <a:off x="6083300" y="39516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139" name="Rectangle 159"/>
          <p:cNvSpPr>
            <a:spLocks noChangeArrowheads="1"/>
          </p:cNvSpPr>
          <p:nvPr/>
        </p:nvSpPr>
        <p:spPr bwMode="auto">
          <a:xfrm>
            <a:off x="6083300" y="41675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40" name="Rectangle 160"/>
          <p:cNvSpPr>
            <a:spLocks noChangeArrowheads="1"/>
          </p:cNvSpPr>
          <p:nvPr/>
        </p:nvSpPr>
        <p:spPr bwMode="auto">
          <a:xfrm>
            <a:off x="6083300" y="43818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41" name="Rectangle 161"/>
          <p:cNvSpPr>
            <a:spLocks noChangeArrowheads="1"/>
          </p:cNvSpPr>
          <p:nvPr/>
        </p:nvSpPr>
        <p:spPr bwMode="auto">
          <a:xfrm>
            <a:off x="6083300" y="4597732"/>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42" name="Rectangle 162"/>
          <p:cNvSpPr>
            <a:spLocks noChangeArrowheads="1"/>
          </p:cNvSpPr>
          <p:nvPr/>
        </p:nvSpPr>
        <p:spPr bwMode="auto">
          <a:xfrm>
            <a:off x="6083300" y="48152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43" name="Rectangle 163"/>
          <p:cNvSpPr>
            <a:spLocks noChangeArrowheads="1"/>
          </p:cNvSpPr>
          <p:nvPr/>
        </p:nvSpPr>
        <p:spPr bwMode="auto">
          <a:xfrm>
            <a:off x="6083300" y="5031119"/>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24" name="AutoShape 164"/>
          <p:cNvSpPr>
            <a:spLocks noChangeArrowheads="1"/>
          </p:cNvSpPr>
          <p:nvPr/>
        </p:nvSpPr>
        <p:spPr bwMode="auto">
          <a:xfrm flipH="1">
            <a:off x="4859338" y="3157869"/>
            <a:ext cx="936625" cy="576263"/>
          </a:xfrm>
          <a:custGeom>
            <a:avLst/>
            <a:gdLst>
              <a:gd name="T0" fmla="*/ 702469 w 21600"/>
              <a:gd name="T1" fmla="*/ 0 h 21600"/>
              <a:gd name="T2" fmla="*/ 0 w 21600"/>
              <a:gd name="T3" fmla="*/ 288132 h 21600"/>
              <a:gd name="T4" fmla="*/ 702469 w 21600"/>
              <a:gd name="T5" fmla="*/ 576263 h 21600"/>
              <a:gd name="T6" fmla="*/ 936625 w 21600"/>
              <a:gd name="T7" fmla="*/ 28813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12700" algn="ctr">
            <a:solidFill>
              <a:srgbClr val="FF0066"/>
            </a:solidFill>
            <a:miter lim="800000"/>
            <a:headEnd/>
            <a:tailEnd/>
          </a:ln>
        </p:spPr>
        <p:txBody>
          <a:bodyPr wrap="none" anchor="ctr"/>
          <a:lstStyle/>
          <a:p>
            <a:endParaRPr lang="zh-CN" altLang="en-US"/>
          </a:p>
        </p:txBody>
      </p:sp>
      <p:sp>
        <p:nvSpPr>
          <p:cNvPr id="63" name="Rectangle 64">
            <a:extLst>
              <a:ext uri="{FF2B5EF4-FFF2-40B4-BE49-F238E27FC236}">
                <a16:creationId xmlns:a16="http://schemas.microsoft.com/office/drawing/2014/main" id="{690C270F-DBBC-44EF-86CC-B281008C50D6}"/>
              </a:ext>
            </a:extLst>
          </p:cNvPr>
          <p:cNvSpPr>
            <a:spLocks noChangeArrowheads="1"/>
          </p:cNvSpPr>
          <p:nvPr/>
        </p:nvSpPr>
        <p:spPr bwMode="auto">
          <a:xfrm>
            <a:off x="4429787" y="114300"/>
            <a:ext cx="2732351" cy="473044"/>
          </a:xfrm>
          <a:prstGeom prst="rect">
            <a:avLst/>
          </a:prstGeom>
          <a:noFill/>
          <a:ln w="9525">
            <a:noFill/>
            <a:miter lim="800000"/>
            <a:headEnd/>
            <a:tailEnd/>
          </a:ln>
        </p:spPr>
        <p:txBody>
          <a:bodyPr/>
          <a:lstStyle/>
          <a:p>
            <a:pPr marL="342900" indent="-342900">
              <a:lnSpc>
                <a:spcPct val="90000"/>
              </a:lnSpc>
              <a:spcBef>
                <a:spcPct val="20000"/>
              </a:spcBef>
              <a:buClr>
                <a:schemeClr val="bg2"/>
              </a:buClr>
              <a:buSzPct val="75000"/>
              <a:buFont typeface="Wingdings" pitchFamily="2" charset="2"/>
              <a:buNone/>
            </a:pPr>
            <a:r>
              <a:rPr lang="en-US" altLang="zh-CN" dirty="0">
                <a:solidFill>
                  <a:srgbClr val="0000FF"/>
                </a:solidFill>
              </a:rPr>
              <a:t>RAID1</a:t>
            </a:r>
            <a:r>
              <a:rPr lang="zh-CN" altLang="en-US" dirty="0">
                <a:solidFill>
                  <a:srgbClr val="0000FF"/>
                </a:solidFill>
              </a:rPr>
              <a:t>：镜像</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p:spPr>
        <p:txBody>
          <a:bodyPr/>
          <a:lstStyle/>
          <a:p>
            <a:fld id="{C5E88055-8D2D-46A5-8E25-81A8E74E8FEA}" type="slidenum">
              <a:rPr lang="zh-CN" altLang="en-US" smtClean="0">
                <a:ea typeface="宋体" charset="-122"/>
              </a:rPr>
              <a:pPr/>
              <a:t>38</a:t>
            </a:fld>
            <a:endParaRPr lang="en-US" altLang="zh-CN">
              <a:ea typeface="宋体" charset="-122"/>
            </a:endParaRPr>
          </a:p>
        </p:txBody>
      </p:sp>
      <p:sp>
        <p:nvSpPr>
          <p:cNvPr id="47107"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7108" name="Rectangle 82"/>
          <p:cNvSpPr>
            <a:spLocks noGrp="1" noChangeArrowheads="1"/>
          </p:cNvSpPr>
          <p:nvPr>
            <p:ph type="body" idx="1"/>
          </p:nvPr>
        </p:nvSpPr>
        <p:spPr>
          <a:xfrm>
            <a:off x="601663" y="908050"/>
            <a:ext cx="8362950" cy="5472113"/>
          </a:xfrm>
        </p:spPr>
        <p:txBody>
          <a:bodyPr/>
          <a:lstStyle/>
          <a:p>
            <a:pPr eaLnBrk="1" hangingPunct="1">
              <a:spcBef>
                <a:spcPct val="10000"/>
              </a:spcBef>
              <a:buFont typeface="Wingdings" pitchFamily="2" charset="2"/>
              <a:buNone/>
            </a:pPr>
            <a:r>
              <a:rPr lang="en-US" altLang="zh-CN"/>
              <a:t>RAID1</a:t>
            </a:r>
            <a:r>
              <a:rPr lang="zh-CN" altLang="en-US"/>
              <a:t>特点：</a:t>
            </a:r>
          </a:p>
          <a:p>
            <a:pPr eaLnBrk="1" hangingPunct="1">
              <a:spcBef>
                <a:spcPct val="10000"/>
              </a:spcBef>
            </a:pPr>
            <a:r>
              <a:rPr lang="zh-CN" altLang="en-US"/>
              <a:t>至少两块磁盘。</a:t>
            </a:r>
          </a:p>
          <a:p>
            <a:pPr eaLnBrk="1" hangingPunct="1">
              <a:spcBef>
                <a:spcPct val="10000"/>
              </a:spcBef>
            </a:pPr>
            <a:r>
              <a:rPr lang="zh-CN" altLang="en-US"/>
              <a:t>应用：对数据安全性要求很高，并能够快速恢复被损坏的数据的场合。</a:t>
            </a:r>
          </a:p>
          <a:p>
            <a:pPr eaLnBrk="1" hangingPunct="1">
              <a:spcBef>
                <a:spcPct val="10000"/>
              </a:spcBef>
            </a:pPr>
            <a:r>
              <a:rPr lang="zh-CN" altLang="en-US"/>
              <a:t>特点：</a:t>
            </a:r>
          </a:p>
          <a:p>
            <a:pPr lvl="1" eaLnBrk="1" hangingPunct="1">
              <a:spcBef>
                <a:spcPct val="10000"/>
              </a:spcBef>
            </a:pPr>
            <a:r>
              <a:rPr lang="zh-CN" altLang="en-US"/>
              <a:t>可靠性高，策略简单。</a:t>
            </a:r>
          </a:p>
          <a:p>
            <a:pPr lvl="1" eaLnBrk="1" hangingPunct="1">
              <a:spcBef>
                <a:spcPct val="10000"/>
              </a:spcBef>
            </a:pPr>
            <a:r>
              <a:rPr lang="zh-CN" altLang="en-US"/>
              <a:t>有效容量只有总容量的</a:t>
            </a:r>
            <a:r>
              <a:rPr lang="en-US" altLang="zh-CN"/>
              <a:t>1/2</a:t>
            </a:r>
            <a:r>
              <a:rPr lang="zh-CN" altLang="en-US"/>
              <a:t>。</a:t>
            </a:r>
          </a:p>
          <a:p>
            <a:pPr lvl="1" eaLnBrk="1" hangingPunct="1">
              <a:spcBef>
                <a:spcPct val="10000"/>
              </a:spcBef>
            </a:pPr>
            <a:r>
              <a:rPr lang="zh-CN" altLang="en-US"/>
              <a:t>硬件开销较大，成本较高。</a:t>
            </a:r>
          </a:p>
          <a:p>
            <a:pPr eaLnBrk="1" hangingPunct="1">
              <a:spcBef>
                <a:spcPct val="10000"/>
              </a:spcBef>
            </a:pPr>
            <a:r>
              <a:rPr lang="zh-CN" altLang="en-US"/>
              <a:t>混合</a:t>
            </a:r>
            <a:r>
              <a:rPr lang="en-US" altLang="zh-CN"/>
              <a:t>RAID</a:t>
            </a:r>
            <a:r>
              <a:rPr lang="zh-CN" altLang="en-US"/>
              <a:t>系统：</a:t>
            </a:r>
          </a:p>
          <a:p>
            <a:pPr lvl="1" eaLnBrk="1" hangingPunct="1">
              <a:spcBef>
                <a:spcPct val="10000"/>
              </a:spcBef>
            </a:pPr>
            <a:r>
              <a:rPr lang="en-US" altLang="zh-CN"/>
              <a:t>RAID 0+1</a:t>
            </a:r>
            <a:endParaRPr lang="zh-CN" altLang="en-US"/>
          </a:p>
          <a:p>
            <a:pPr lvl="1" eaLnBrk="1" hangingPunct="1">
              <a:spcBef>
                <a:spcPct val="10000"/>
              </a:spcBef>
            </a:pPr>
            <a:r>
              <a:rPr lang="en-US" altLang="zh-CN"/>
              <a:t>RAID 1+0</a:t>
            </a:r>
          </a:p>
        </p:txBody>
      </p:sp>
      <p:sp>
        <p:nvSpPr>
          <p:cNvPr id="5" name="Rectangle 64">
            <a:extLst>
              <a:ext uri="{FF2B5EF4-FFF2-40B4-BE49-F238E27FC236}">
                <a16:creationId xmlns:a16="http://schemas.microsoft.com/office/drawing/2014/main" id="{DD20088E-1865-43CB-951F-6E9F0B9955F3}"/>
              </a:ext>
            </a:extLst>
          </p:cNvPr>
          <p:cNvSpPr>
            <a:spLocks noChangeArrowheads="1"/>
          </p:cNvSpPr>
          <p:nvPr/>
        </p:nvSpPr>
        <p:spPr bwMode="auto">
          <a:xfrm>
            <a:off x="4429787" y="114300"/>
            <a:ext cx="2732351" cy="473044"/>
          </a:xfrm>
          <a:prstGeom prst="rect">
            <a:avLst/>
          </a:prstGeom>
          <a:noFill/>
          <a:ln w="9525">
            <a:noFill/>
            <a:miter lim="800000"/>
            <a:headEnd/>
            <a:tailEnd/>
          </a:ln>
        </p:spPr>
        <p:txBody>
          <a:bodyPr/>
          <a:lstStyle/>
          <a:p>
            <a:pPr marL="342900" indent="-342900">
              <a:lnSpc>
                <a:spcPct val="90000"/>
              </a:lnSpc>
              <a:spcBef>
                <a:spcPct val="20000"/>
              </a:spcBef>
              <a:buClr>
                <a:schemeClr val="bg2"/>
              </a:buClr>
              <a:buSzPct val="75000"/>
              <a:buFont typeface="Wingdings" pitchFamily="2" charset="2"/>
              <a:buNone/>
            </a:pPr>
            <a:r>
              <a:rPr lang="en-US" altLang="zh-CN" dirty="0">
                <a:solidFill>
                  <a:srgbClr val="0000FF"/>
                </a:solidFill>
              </a:rPr>
              <a:t>RAID1</a:t>
            </a:r>
            <a:r>
              <a:rPr lang="zh-CN" altLang="en-US" dirty="0">
                <a:solidFill>
                  <a:srgbClr val="0000FF"/>
                </a:solidFill>
              </a:rPr>
              <a:t>：镜像</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p:spPr>
        <p:txBody>
          <a:bodyPr/>
          <a:lstStyle/>
          <a:p>
            <a:fld id="{1E050DDF-6178-4502-A133-E7635CE6BEAE}" type="slidenum">
              <a:rPr lang="zh-CN" altLang="en-US" smtClean="0">
                <a:ea typeface="宋体" charset="-122"/>
              </a:rPr>
              <a:pPr/>
              <a:t>39</a:t>
            </a:fld>
            <a:endParaRPr lang="en-US" altLang="zh-CN">
              <a:ea typeface="宋体" charset="-122"/>
            </a:endParaRPr>
          </a:p>
        </p:txBody>
      </p:sp>
      <p:sp>
        <p:nvSpPr>
          <p:cNvPr id="48131"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48132" name="Rectangle 3"/>
          <p:cNvSpPr>
            <a:spLocks noGrp="1" noChangeArrowheads="1"/>
          </p:cNvSpPr>
          <p:nvPr>
            <p:ph type="body" idx="1"/>
          </p:nvPr>
        </p:nvSpPr>
        <p:spPr>
          <a:xfrm>
            <a:off x="395288" y="3068638"/>
            <a:ext cx="8424862" cy="503237"/>
          </a:xfrm>
        </p:spPr>
        <p:txBody>
          <a:bodyPr/>
          <a:lstStyle/>
          <a:p>
            <a:pPr algn="ctr" eaLnBrk="1" hangingPunct="1">
              <a:lnSpc>
                <a:spcPct val="90000"/>
              </a:lnSpc>
              <a:buFont typeface="Wingdings" pitchFamily="2" charset="2"/>
              <a:buNone/>
            </a:pPr>
            <a:r>
              <a:rPr lang="en-US" altLang="zh-CN" dirty="0">
                <a:solidFill>
                  <a:srgbClr val="008000"/>
                </a:solidFill>
              </a:rPr>
              <a:t>RAID 0+1 </a:t>
            </a:r>
            <a:r>
              <a:rPr lang="zh-CN" altLang="en-US" dirty="0">
                <a:solidFill>
                  <a:srgbClr val="008000"/>
                </a:solidFill>
              </a:rPr>
              <a:t>先分块后镜像</a:t>
            </a:r>
          </a:p>
        </p:txBody>
      </p:sp>
      <p:sp>
        <p:nvSpPr>
          <p:cNvPr id="48133" name="AutoShape 6"/>
          <p:cNvSpPr>
            <a:spLocks noChangeArrowheads="1"/>
          </p:cNvSpPr>
          <p:nvPr/>
        </p:nvSpPr>
        <p:spPr bwMode="auto">
          <a:xfrm>
            <a:off x="684213" y="2565400"/>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34" name="AutoShape 7"/>
          <p:cNvSpPr>
            <a:spLocks noChangeArrowheads="1"/>
          </p:cNvSpPr>
          <p:nvPr/>
        </p:nvSpPr>
        <p:spPr bwMode="auto">
          <a:xfrm>
            <a:off x="684213" y="22066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35" name="AutoShape 8"/>
          <p:cNvSpPr>
            <a:spLocks noChangeArrowheads="1"/>
          </p:cNvSpPr>
          <p:nvPr/>
        </p:nvSpPr>
        <p:spPr bwMode="auto">
          <a:xfrm>
            <a:off x="684213" y="184626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36" name="AutoShape 9"/>
          <p:cNvSpPr>
            <a:spLocks noChangeArrowheads="1"/>
          </p:cNvSpPr>
          <p:nvPr/>
        </p:nvSpPr>
        <p:spPr bwMode="auto">
          <a:xfrm>
            <a:off x="684213" y="148590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37" name="AutoShape 10"/>
          <p:cNvSpPr>
            <a:spLocks noChangeArrowheads="1"/>
          </p:cNvSpPr>
          <p:nvPr/>
        </p:nvSpPr>
        <p:spPr bwMode="auto">
          <a:xfrm>
            <a:off x="684213" y="11255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38" name="AutoShape 11"/>
          <p:cNvSpPr>
            <a:spLocks noChangeArrowheads="1"/>
          </p:cNvSpPr>
          <p:nvPr/>
        </p:nvSpPr>
        <p:spPr bwMode="auto">
          <a:xfrm>
            <a:off x="1692275" y="2565400"/>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39" name="AutoShape 12"/>
          <p:cNvSpPr>
            <a:spLocks noChangeArrowheads="1"/>
          </p:cNvSpPr>
          <p:nvPr/>
        </p:nvSpPr>
        <p:spPr bwMode="auto">
          <a:xfrm>
            <a:off x="1692275" y="220662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40" name="AutoShape 13"/>
          <p:cNvSpPr>
            <a:spLocks noChangeArrowheads="1"/>
          </p:cNvSpPr>
          <p:nvPr/>
        </p:nvSpPr>
        <p:spPr bwMode="auto">
          <a:xfrm>
            <a:off x="1692275" y="184626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41" name="AutoShape 14"/>
          <p:cNvSpPr>
            <a:spLocks noChangeArrowheads="1"/>
          </p:cNvSpPr>
          <p:nvPr/>
        </p:nvSpPr>
        <p:spPr bwMode="auto">
          <a:xfrm>
            <a:off x="1692275" y="148590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42" name="AutoShape 15"/>
          <p:cNvSpPr>
            <a:spLocks noChangeArrowheads="1"/>
          </p:cNvSpPr>
          <p:nvPr/>
        </p:nvSpPr>
        <p:spPr bwMode="auto">
          <a:xfrm>
            <a:off x="1692275" y="11255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43" name="AutoShape 16"/>
          <p:cNvSpPr>
            <a:spLocks noChangeArrowheads="1"/>
          </p:cNvSpPr>
          <p:nvPr/>
        </p:nvSpPr>
        <p:spPr bwMode="auto">
          <a:xfrm>
            <a:off x="2700338" y="2565400"/>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44" name="AutoShape 17"/>
          <p:cNvSpPr>
            <a:spLocks noChangeArrowheads="1"/>
          </p:cNvSpPr>
          <p:nvPr/>
        </p:nvSpPr>
        <p:spPr bwMode="auto">
          <a:xfrm>
            <a:off x="2700338" y="22066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45" name="AutoShape 18"/>
          <p:cNvSpPr>
            <a:spLocks noChangeArrowheads="1"/>
          </p:cNvSpPr>
          <p:nvPr/>
        </p:nvSpPr>
        <p:spPr bwMode="auto">
          <a:xfrm>
            <a:off x="2700338" y="184626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146" name="AutoShape 19"/>
          <p:cNvSpPr>
            <a:spLocks noChangeArrowheads="1"/>
          </p:cNvSpPr>
          <p:nvPr/>
        </p:nvSpPr>
        <p:spPr bwMode="auto">
          <a:xfrm>
            <a:off x="2700338" y="148590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147" name="AutoShape 20"/>
          <p:cNvSpPr>
            <a:spLocks noChangeArrowheads="1"/>
          </p:cNvSpPr>
          <p:nvPr/>
        </p:nvSpPr>
        <p:spPr bwMode="auto">
          <a:xfrm>
            <a:off x="2700338" y="11255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148" name="AutoShape 21"/>
          <p:cNvSpPr>
            <a:spLocks noChangeArrowheads="1"/>
          </p:cNvSpPr>
          <p:nvPr/>
        </p:nvSpPr>
        <p:spPr bwMode="auto">
          <a:xfrm>
            <a:off x="3708400" y="2565400"/>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49" name="AutoShape 22"/>
          <p:cNvSpPr>
            <a:spLocks noChangeArrowheads="1"/>
          </p:cNvSpPr>
          <p:nvPr/>
        </p:nvSpPr>
        <p:spPr bwMode="auto">
          <a:xfrm>
            <a:off x="3708400" y="220662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150" name="AutoShape 23"/>
          <p:cNvSpPr>
            <a:spLocks noChangeArrowheads="1"/>
          </p:cNvSpPr>
          <p:nvPr/>
        </p:nvSpPr>
        <p:spPr bwMode="auto">
          <a:xfrm>
            <a:off x="3708400" y="184626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151" name="AutoShape 24"/>
          <p:cNvSpPr>
            <a:spLocks noChangeArrowheads="1"/>
          </p:cNvSpPr>
          <p:nvPr/>
        </p:nvSpPr>
        <p:spPr bwMode="auto">
          <a:xfrm>
            <a:off x="3708400" y="148590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152" name="AutoShape 25"/>
          <p:cNvSpPr>
            <a:spLocks noChangeArrowheads="1"/>
          </p:cNvSpPr>
          <p:nvPr/>
        </p:nvSpPr>
        <p:spPr bwMode="auto">
          <a:xfrm>
            <a:off x="3708400" y="11255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153" name="AutoShape 26"/>
          <p:cNvSpPr>
            <a:spLocks noChangeArrowheads="1"/>
          </p:cNvSpPr>
          <p:nvPr/>
        </p:nvSpPr>
        <p:spPr bwMode="auto">
          <a:xfrm>
            <a:off x="4716463" y="2565400"/>
            <a:ext cx="792162"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54" name="AutoShape 27"/>
          <p:cNvSpPr>
            <a:spLocks noChangeArrowheads="1"/>
          </p:cNvSpPr>
          <p:nvPr/>
        </p:nvSpPr>
        <p:spPr bwMode="auto">
          <a:xfrm>
            <a:off x="4716463" y="2206625"/>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55" name="AutoShape 28"/>
          <p:cNvSpPr>
            <a:spLocks noChangeArrowheads="1"/>
          </p:cNvSpPr>
          <p:nvPr/>
        </p:nvSpPr>
        <p:spPr bwMode="auto">
          <a:xfrm>
            <a:off x="4716463" y="1846263"/>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56" name="AutoShape 29"/>
          <p:cNvSpPr>
            <a:spLocks noChangeArrowheads="1"/>
          </p:cNvSpPr>
          <p:nvPr/>
        </p:nvSpPr>
        <p:spPr bwMode="auto">
          <a:xfrm>
            <a:off x="4716463" y="1485900"/>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57" name="AutoShape 30"/>
          <p:cNvSpPr>
            <a:spLocks noChangeArrowheads="1"/>
          </p:cNvSpPr>
          <p:nvPr/>
        </p:nvSpPr>
        <p:spPr bwMode="auto">
          <a:xfrm>
            <a:off x="4716463" y="1125538"/>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58" name="AutoShape 31"/>
          <p:cNvSpPr>
            <a:spLocks noChangeArrowheads="1"/>
          </p:cNvSpPr>
          <p:nvPr/>
        </p:nvSpPr>
        <p:spPr bwMode="auto">
          <a:xfrm>
            <a:off x="5724525" y="2565400"/>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59" name="AutoShape 32"/>
          <p:cNvSpPr>
            <a:spLocks noChangeArrowheads="1"/>
          </p:cNvSpPr>
          <p:nvPr/>
        </p:nvSpPr>
        <p:spPr bwMode="auto">
          <a:xfrm>
            <a:off x="5724525" y="22066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60" name="AutoShape 33"/>
          <p:cNvSpPr>
            <a:spLocks noChangeArrowheads="1"/>
          </p:cNvSpPr>
          <p:nvPr/>
        </p:nvSpPr>
        <p:spPr bwMode="auto">
          <a:xfrm>
            <a:off x="5724525" y="184626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61" name="AutoShape 34"/>
          <p:cNvSpPr>
            <a:spLocks noChangeArrowheads="1"/>
          </p:cNvSpPr>
          <p:nvPr/>
        </p:nvSpPr>
        <p:spPr bwMode="auto">
          <a:xfrm>
            <a:off x="5724525" y="148590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62" name="AutoShape 35"/>
          <p:cNvSpPr>
            <a:spLocks noChangeArrowheads="1"/>
          </p:cNvSpPr>
          <p:nvPr/>
        </p:nvSpPr>
        <p:spPr bwMode="auto">
          <a:xfrm>
            <a:off x="5724525" y="112553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63" name="AutoShape 36"/>
          <p:cNvSpPr>
            <a:spLocks noChangeArrowheads="1"/>
          </p:cNvSpPr>
          <p:nvPr/>
        </p:nvSpPr>
        <p:spPr bwMode="auto">
          <a:xfrm>
            <a:off x="6732588" y="2565400"/>
            <a:ext cx="792162"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64" name="AutoShape 37"/>
          <p:cNvSpPr>
            <a:spLocks noChangeArrowheads="1"/>
          </p:cNvSpPr>
          <p:nvPr/>
        </p:nvSpPr>
        <p:spPr bwMode="auto">
          <a:xfrm>
            <a:off x="6732588" y="2206625"/>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65" name="AutoShape 38"/>
          <p:cNvSpPr>
            <a:spLocks noChangeArrowheads="1"/>
          </p:cNvSpPr>
          <p:nvPr/>
        </p:nvSpPr>
        <p:spPr bwMode="auto">
          <a:xfrm>
            <a:off x="6732588" y="1846263"/>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166" name="AutoShape 39"/>
          <p:cNvSpPr>
            <a:spLocks noChangeArrowheads="1"/>
          </p:cNvSpPr>
          <p:nvPr/>
        </p:nvSpPr>
        <p:spPr bwMode="auto">
          <a:xfrm>
            <a:off x="6732588" y="1485900"/>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167" name="AutoShape 40"/>
          <p:cNvSpPr>
            <a:spLocks noChangeArrowheads="1"/>
          </p:cNvSpPr>
          <p:nvPr/>
        </p:nvSpPr>
        <p:spPr bwMode="auto">
          <a:xfrm>
            <a:off x="6732588" y="1125538"/>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168" name="AutoShape 41"/>
          <p:cNvSpPr>
            <a:spLocks noChangeArrowheads="1"/>
          </p:cNvSpPr>
          <p:nvPr/>
        </p:nvSpPr>
        <p:spPr bwMode="auto">
          <a:xfrm>
            <a:off x="7740650" y="2565400"/>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69" name="AutoShape 42"/>
          <p:cNvSpPr>
            <a:spLocks noChangeArrowheads="1"/>
          </p:cNvSpPr>
          <p:nvPr/>
        </p:nvSpPr>
        <p:spPr bwMode="auto">
          <a:xfrm>
            <a:off x="7740650" y="22066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170" name="AutoShape 43"/>
          <p:cNvSpPr>
            <a:spLocks noChangeArrowheads="1"/>
          </p:cNvSpPr>
          <p:nvPr/>
        </p:nvSpPr>
        <p:spPr bwMode="auto">
          <a:xfrm>
            <a:off x="7740650" y="184626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171" name="AutoShape 44"/>
          <p:cNvSpPr>
            <a:spLocks noChangeArrowheads="1"/>
          </p:cNvSpPr>
          <p:nvPr/>
        </p:nvSpPr>
        <p:spPr bwMode="auto">
          <a:xfrm>
            <a:off x="7740650" y="148590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172" name="AutoShape 45"/>
          <p:cNvSpPr>
            <a:spLocks noChangeArrowheads="1"/>
          </p:cNvSpPr>
          <p:nvPr/>
        </p:nvSpPr>
        <p:spPr bwMode="auto">
          <a:xfrm>
            <a:off x="7740650" y="112553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173" name="Line 46"/>
          <p:cNvSpPr>
            <a:spLocks noChangeShapeType="1"/>
          </p:cNvSpPr>
          <p:nvPr/>
        </p:nvSpPr>
        <p:spPr bwMode="auto">
          <a:xfrm flipV="1">
            <a:off x="1042988"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4" name="Line 47"/>
          <p:cNvSpPr>
            <a:spLocks noChangeShapeType="1"/>
          </p:cNvSpPr>
          <p:nvPr/>
        </p:nvSpPr>
        <p:spPr bwMode="auto">
          <a:xfrm flipV="1">
            <a:off x="2051050"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5" name="Line 48"/>
          <p:cNvSpPr>
            <a:spLocks noChangeShapeType="1"/>
          </p:cNvSpPr>
          <p:nvPr/>
        </p:nvSpPr>
        <p:spPr bwMode="auto">
          <a:xfrm flipV="1">
            <a:off x="3059113"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6" name="Line 49"/>
          <p:cNvSpPr>
            <a:spLocks noChangeShapeType="1"/>
          </p:cNvSpPr>
          <p:nvPr/>
        </p:nvSpPr>
        <p:spPr bwMode="auto">
          <a:xfrm flipV="1">
            <a:off x="4067175"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7" name="Line 50"/>
          <p:cNvSpPr>
            <a:spLocks noChangeShapeType="1"/>
          </p:cNvSpPr>
          <p:nvPr/>
        </p:nvSpPr>
        <p:spPr bwMode="auto">
          <a:xfrm flipV="1">
            <a:off x="5076825"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8" name="Line 51"/>
          <p:cNvSpPr>
            <a:spLocks noChangeShapeType="1"/>
          </p:cNvSpPr>
          <p:nvPr/>
        </p:nvSpPr>
        <p:spPr bwMode="auto">
          <a:xfrm flipV="1">
            <a:off x="6084888"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79" name="Line 52"/>
          <p:cNvSpPr>
            <a:spLocks noChangeShapeType="1"/>
          </p:cNvSpPr>
          <p:nvPr/>
        </p:nvSpPr>
        <p:spPr bwMode="auto">
          <a:xfrm flipV="1">
            <a:off x="7092950"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80" name="Line 53"/>
          <p:cNvSpPr>
            <a:spLocks noChangeShapeType="1"/>
          </p:cNvSpPr>
          <p:nvPr/>
        </p:nvSpPr>
        <p:spPr bwMode="auto">
          <a:xfrm flipV="1">
            <a:off x="8101013" y="9810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81" name="Line 54"/>
          <p:cNvSpPr>
            <a:spLocks noChangeShapeType="1"/>
          </p:cNvSpPr>
          <p:nvPr/>
        </p:nvSpPr>
        <p:spPr bwMode="auto">
          <a:xfrm>
            <a:off x="1042988" y="981075"/>
            <a:ext cx="3024187" cy="0"/>
          </a:xfrm>
          <a:prstGeom prst="line">
            <a:avLst/>
          </a:prstGeom>
          <a:noFill/>
          <a:ln w="38100" cap="rnd">
            <a:solidFill>
              <a:srgbClr val="6699FF"/>
            </a:solidFill>
            <a:round/>
            <a:headEnd/>
            <a:tailEnd/>
          </a:ln>
        </p:spPr>
        <p:txBody>
          <a:bodyPr wrap="none" anchor="ctr"/>
          <a:lstStyle/>
          <a:p>
            <a:endParaRPr lang="zh-CN" altLang="en-US"/>
          </a:p>
        </p:txBody>
      </p:sp>
      <p:sp>
        <p:nvSpPr>
          <p:cNvPr id="48182" name="Line 55"/>
          <p:cNvSpPr>
            <a:spLocks noChangeShapeType="1"/>
          </p:cNvSpPr>
          <p:nvPr/>
        </p:nvSpPr>
        <p:spPr bwMode="auto">
          <a:xfrm>
            <a:off x="5076825" y="981075"/>
            <a:ext cx="3024188" cy="0"/>
          </a:xfrm>
          <a:prstGeom prst="line">
            <a:avLst/>
          </a:prstGeom>
          <a:noFill/>
          <a:ln w="38100" cap="rnd">
            <a:solidFill>
              <a:srgbClr val="6699FF"/>
            </a:solidFill>
            <a:round/>
            <a:headEnd/>
            <a:tailEnd/>
          </a:ln>
        </p:spPr>
        <p:txBody>
          <a:bodyPr wrap="none" anchor="ctr"/>
          <a:lstStyle/>
          <a:p>
            <a:endParaRPr lang="zh-CN" altLang="en-US"/>
          </a:p>
        </p:txBody>
      </p:sp>
      <p:sp>
        <p:nvSpPr>
          <p:cNvPr id="48183" name="Line 56"/>
          <p:cNvSpPr>
            <a:spLocks noChangeShapeType="1"/>
          </p:cNvSpPr>
          <p:nvPr/>
        </p:nvSpPr>
        <p:spPr bwMode="auto">
          <a:xfrm>
            <a:off x="2555875" y="765175"/>
            <a:ext cx="4032250" cy="0"/>
          </a:xfrm>
          <a:prstGeom prst="line">
            <a:avLst/>
          </a:prstGeom>
          <a:noFill/>
          <a:ln w="38100" cap="rnd">
            <a:solidFill>
              <a:srgbClr val="6699FF"/>
            </a:solidFill>
            <a:round/>
            <a:headEnd/>
            <a:tailEnd/>
          </a:ln>
        </p:spPr>
        <p:txBody>
          <a:bodyPr wrap="none" anchor="ctr"/>
          <a:lstStyle/>
          <a:p>
            <a:endParaRPr lang="zh-CN" altLang="en-US"/>
          </a:p>
        </p:txBody>
      </p:sp>
      <p:sp>
        <p:nvSpPr>
          <p:cNvPr id="48184" name="Line 57"/>
          <p:cNvSpPr>
            <a:spLocks noChangeShapeType="1"/>
          </p:cNvSpPr>
          <p:nvPr/>
        </p:nvSpPr>
        <p:spPr bwMode="auto">
          <a:xfrm flipV="1">
            <a:off x="2555875" y="7651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85" name="Line 58"/>
          <p:cNvSpPr>
            <a:spLocks noChangeShapeType="1"/>
          </p:cNvSpPr>
          <p:nvPr/>
        </p:nvSpPr>
        <p:spPr bwMode="auto">
          <a:xfrm flipV="1">
            <a:off x="6588125" y="765175"/>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187" name="AutoShape 61"/>
          <p:cNvSpPr>
            <a:spLocks noChangeArrowheads="1"/>
          </p:cNvSpPr>
          <p:nvPr/>
        </p:nvSpPr>
        <p:spPr bwMode="auto">
          <a:xfrm>
            <a:off x="684213"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88" name="AutoShape 62"/>
          <p:cNvSpPr>
            <a:spLocks noChangeArrowheads="1"/>
          </p:cNvSpPr>
          <p:nvPr/>
        </p:nvSpPr>
        <p:spPr bwMode="auto">
          <a:xfrm>
            <a:off x="684213"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89" name="AutoShape 63"/>
          <p:cNvSpPr>
            <a:spLocks noChangeArrowheads="1"/>
          </p:cNvSpPr>
          <p:nvPr/>
        </p:nvSpPr>
        <p:spPr bwMode="auto">
          <a:xfrm>
            <a:off x="684213"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90" name="AutoShape 64"/>
          <p:cNvSpPr>
            <a:spLocks noChangeArrowheads="1"/>
          </p:cNvSpPr>
          <p:nvPr/>
        </p:nvSpPr>
        <p:spPr bwMode="auto">
          <a:xfrm>
            <a:off x="684213"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91" name="AutoShape 65"/>
          <p:cNvSpPr>
            <a:spLocks noChangeArrowheads="1"/>
          </p:cNvSpPr>
          <p:nvPr/>
        </p:nvSpPr>
        <p:spPr bwMode="auto">
          <a:xfrm>
            <a:off x="684213"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92" name="AutoShape 66"/>
          <p:cNvSpPr>
            <a:spLocks noChangeArrowheads="1"/>
          </p:cNvSpPr>
          <p:nvPr/>
        </p:nvSpPr>
        <p:spPr bwMode="auto">
          <a:xfrm>
            <a:off x="2700338"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93" name="AutoShape 67"/>
          <p:cNvSpPr>
            <a:spLocks noChangeArrowheads="1"/>
          </p:cNvSpPr>
          <p:nvPr/>
        </p:nvSpPr>
        <p:spPr bwMode="auto">
          <a:xfrm>
            <a:off x="2700338"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94" name="AutoShape 68"/>
          <p:cNvSpPr>
            <a:spLocks noChangeArrowheads="1"/>
          </p:cNvSpPr>
          <p:nvPr/>
        </p:nvSpPr>
        <p:spPr bwMode="auto">
          <a:xfrm>
            <a:off x="2700338"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95" name="AutoShape 69"/>
          <p:cNvSpPr>
            <a:spLocks noChangeArrowheads="1"/>
          </p:cNvSpPr>
          <p:nvPr/>
        </p:nvSpPr>
        <p:spPr bwMode="auto">
          <a:xfrm>
            <a:off x="2700338"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96" name="AutoShape 70"/>
          <p:cNvSpPr>
            <a:spLocks noChangeArrowheads="1"/>
          </p:cNvSpPr>
          <p:nvPr/>
        </p:nvSpPr>
        <p:spPr bwMode="auto">
          <a:xfrm>
            <a:off x="2700338"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97" name="AutoShape 71"/>
          <p:cNvSpPr>
            <a:spLocks noChangeArrowheads="1"/>
          </p:cNvSpPr>
          <p:nvPr/>
        </p:nvSpPr>
        <p:spPr bwMode="auto">
          <a:xfrm>
            <a:off x="4716463"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98" name="AutoShape 72"/>
          <p:cNvSpPr>
            <a:spLocks noChangeArrowheads="1"/>
          </p:cNvSpPr>
          <p:nvPr/>
        </p:nvSpPr>
        <p:spPr bwMode="auto">
          <a:xfrm>
            <a:off x="4716463"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99" name="AutoShape 73"/>
          <p:cNvSpPr>
            <a:spLocks noChangeArrowheads="1"/>
          </p:cNvSpPr>
          <p:nvPr/>
        </p:nvSpPr>
        <p:spPr bwMode="auto">
          <a:xfrm>
            <a:off x="4716463"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200" name="AutoShape 74"/>
          <p:cNvSpPr>
            <a:spLocks noChangeArrowheads="1"/>
          </p:cNvSpPr>
          <p:nvPr/>
        </p:nvSpPr>
        <p:spPr bwMode="auto">
          <a:xfrm>
            <a:off x="4716463"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201" name="AutoShape 75"/>
          <p:cNvSpPr>
            <a:spLocks noChangeArrowheads="1"/>
          </p:cNvSpPr>
          <p:nvPr/>
        </p:nvSpPr>
        <p:spPr bwMode="auto">
          <a:xfrm>
            <a:off x="4716463"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202" name="AutoShape 76"/>
          <p:cNvSpPr>
            <a:spLocks noChangeArrowheads="1"/>
          </p:cNvSpPr>
          <p:nvPr/>
        </p:nvSpPr>
        <p:spPr bwMode="auto">
          <a:xfrm>
            <a:off x="6732588"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03" name="AutoShape 77"/>
          <p:cNvSpPr>
            <a:spLocks noChangeArrowheads="1"/>
          </p:cNvSpPr>
          <p:nvPr/>
        </p:nvSpPr>
        <p:spPr bwMode="auto">
          <a:xfrm>
            <a:off x="6732588"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204" name="AutoShape 78"/>
          <p:cNvSpPr>
            <a:spLocks noChangeArrowheads="1"/>
          </p:cNvSpPr>
          <p:nvPr/>
        </p:nvSpPr>
        <p:spPr bwMode="auto">
          <a:xfrm>
            <a:off x="6732588"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205" name="AutoShape 79"/>
          <p:cNvSpPr>
            <a:spLocks noChangeArrowheads="1"/>
          </p:cNvSpPr>
          <p:nvPr/>
        </p:nvSpPr>
        <p:spPr bwMode="auto">
          <a:xfrm>
            <a:off x="6732588"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206" name="AutoShape 80"/>
          <p:cNvSpPr>
            <a:spLocks noChangeArrowheads="1"/>
          </p:cNvSpPr>
          <p:nvPr/>
        </p:nvSpPr>
        <p:spPr bwMode="auto">
          <a:xfrm>
            <a:off x="6732588"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207" name="AutoShape 81"/>
          <p:cNvSpPr>
            <a:spLocks noChangeArrowheads="1"/>
          </p:cNvSpPr>
          <p:nvPr/>
        </p:nvSpPr>
        <p:spPr bwMode="auto">
          <a:xfrm>
            <a:off x="1692275"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08" name="AutoShape 82"/>
          <p:cNvSpPr>
            <a:spLocks noChangeArrowheads="1"/>
          </p:cNvSpPr>
          <p:nvPr/>
        </p:nvSpPr>
        <p:spPr bwMode="auto">
          <a:xfrm>
            <a:off x="1692275"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209" name="AutoShape 83"/>
          <p:cNvSpPr>
            <a:spLocks noChangeArrowheads="1"/>
          </p:cNvSpPr>
          <p:nvPr/>
        </p:nvSpPr>
        <p:spPr bwMode="auto">
          <a:xfrm>
            <a:off x="1692275"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210" name="AutoShape 84"/>
          <p:cNvSpPr>
            <a:spLocks noChangeArrowheads="1"/>
          </p:cNvSpPr>
          <p:nvPr/>
        </p:nvSpPr>
        <p:spPr bwMode="auto">
          <a:xfrm>
            <a:off x="1692275"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211" name="AutoShape 85"/>
          <p:cNvSpPr>
            <a:spLocks noChangeArrowheads="1"/>
          </p:cNvSpPr>
          <p:nvPr/>
        </p:nvSpPr>
        <p:spPr bwMode="auto">
          <a:xfrm>
            <a:off x="1692275"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212" name="AutoShape 86"/>
          <p:cNvSpPr>
            <a:spLocks noChangeArrowheads="1"/>
          </p:cNvSpPr>
          <p:nvPr/>
        </p:nvSpPr>
        <p:spPr bwMode="auto">
          <a:xfrm>
            <a:off x="3708400"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13" name="AutoShape 87"/>
          <p:cNvSpPr>
            <a:spLocks noChangeArrowheads="1"/>
          </p:cNvSpPr>
          <p:nvPr/>
        </p:nvSpPr>
        <p:spPr bwMode="auto">
          <a:xfrm>
            <a:off x="3708400"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214" name="AutoShape 88"/>
          <p:cNvSpPr>
            <a:spLocks noChangeArrowheads="1"/>
          </p:cNvSpPr>
          <p:nvPr/>
        </p:nvSpPr>
        <p:spPr bwMode="auto">
          <a:xfrm>
            <a:off x="3708400"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215" name="AutoShape 89"/>
          <p:cNvSpPr>
            <a:spLocks noChangeArrowheads="1"/>
          </p:cNvSpPr>
          <p:nvPr/>
        </p:nvSpPr>
        <p:spPr bwMode="auto">
          <a:xfrm>
            <a:off x="3708400"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216" name="AutoShape 90"/>
          <p:cNvSpPr>
            <a:spLocks noChangeArrowheads="1"/>
          </p:cNvSpPr>
          <p:nvPr/>
        </p:nvSpPr>
        <p:spPr bwMode="auto">
          <a:xfrm>
            <a:off x="3708400"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217" name="AutoShape 91"/>
          <p:cNvSpPr>
            <a:spLocks noChangeArrowheads="1"/>
          </p:cNvSpPr>
          <p:nvPr/>
        </p:nvSpPr>
        <p:spPr bwMode="auto">
          <a:xfrm>
            <a:off x="5724525"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18" name="AutoShape 92"/>
          <p:cNvSpPr>
            <a:spLocks noChangeArrowheads="1"/>
          </p:cNvSpPr>
          <p:nvPr/>
        </p:nvSpPr>
        <p:spPr bwMode="auto">
          <a:xfrm>
            <a:off x="5724525"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219" name="AutoShape 93"/>
          <p:cNvSpPr>
            <a:spLocks noChangeArrowheads="1"/>
          </p:cNvSpPr>
          <p:nvPr/>
        </p:nvSpPr>
        <p:spPr bwMode="auto">
          <a:xfrm>
            <a:off x="5724525"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220" name="AutoShape 94"/>
          <p:cNvSpPr>
            <a:spLocks noChangeArrowheads="1"/>
          </p:cNvSpPr>
          <p:nvPr/>
        </p:nvSpPr>
        <p:spPr bwMode="auto">
          <a:xfrm>
            <a:off x="5724525"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221" name="AutoShape 95"/>
          <p:cNvSpPr>
            <a:spLocks noChangeArrowheads="1"/>
          </p:cNvSpPr>
          <p:nvPr/>
        </p:nvSpPr>
        <p:spPr bwMode="auto">
          <a:xfrm>
            <a:off x="5724525"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222" name="AutoShape 96"/>
          <p:cNvSpPr>
            <a:spLocks noChangeArrowheads="1"/>
          </p:cNvSpPr>
          <p:nvPr/>
        </p:nvSpPr>
        <p:spPr bwMode="auto">
          <a:xfrm>
            <a:off x="7740650"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23" name="AutoShape 97"/>
          <p:cNvSpPr>
            <a:spLocks noChangeArrowheads="1"/>
          </p:cNvSpPr>
          <p:nvPr/>
        </p:nvSpPr>
        <p:spPr bwMode="auto">
          <a:xfrm>
            <a:off x="7740650"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224" name="AutoShape 98"/>
          <p:cNvSpPr>
            <a:spLocks noChangeArrowheads="1"/>
          </p:cNvSpPr>
          <p:nvPr/>
        </p:nvSpPr>
        <p:spPr bwMode="auto">
          <a:xfrm>
            <a:off x="7740650"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225" name="AutoShape 99"/>
          <p:cNvSpPr>
            <a:spLocks noChangeArrowheads="1"/>
          </p:cNvSpPr>
          <p:nvPr/>
        </p:nvSpPr>
        <p:spPr bwMode="auto">
          <a:xfrm>
            <a:off x="7740650"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226" name="AutoShape 100"/>
          <p:cNvSpPr>
            <a:spLocks noChangeArrowheads="1"/>
          </p:cNvSpPr>
          <p:nvPr/>
        </p:nvSpPr>
        <p:spPr bwMode="auto">
          <a:xfrm>
            <a:off x="7740650"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227" name="Line 101"/>
          <p:cNvSpPr>
            <a:spLocks noChangeShapeType="1"/>
          </p:cNvSpPr>
          <p:nvPr/>
        </p:nvSpPr>
        <p:spPr bwMode="auto">
          <a:xfrm flipV="1">
            <a:off x="1042988"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28" name="Line 102"/>
          <p:cNvSpPr>
            <a:spLocks noChangeShapeType="1"/>
          </p:cNvSpPr>
          <p:nvPr/>
        </p:nvSpPr>
        <p:spPr bwMode="auto">
          <a:xfrm flipV="1">
            <a:off x="2051050"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29" name="Line 103"/>
          <p:cNvSpPr>
            <a:spLocks noChangeShapeType="1"/>
          </p:cNvSpPr>
          <p:nvPr/>
        </p:nvSpPr>
        <p:spPr bwMode="auto">
          <a:xfrm flipV="1">
            <a:off x="3059113"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0" name="Line 104"/>
          <p:cNvSpPr>
            <a:spLocks noChangeShapeType="1"/>
          </p:cNvSpPr>
          <p:nvPr/>
        </p:nvSpPr>
        <p:spPr bwMode="auto">
          <a:xfrm flipV="1">
            <a:off x="4067175"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1" name="Line 105"/>
          <p:cNvSpPr>
            <a:spLocks noChangeShapeType="1"/>
          </p:cNvSpPr>
          <p:nvPr/>
        </p:nvSpPr>
        <p:spPr bwMode="auto">
          <a:xfrm flipV="1">
            <a:off x="5076825"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2" name="Line 106"/>
          <p:cNvSpPr>
            <a:spLocks noChangeShapeType="1"/>
          </p:cNvSpPr>
          <p:nvPr/>
        </p:nvSpPr>
        <p:spPr bwMode="auto">
          <a:xfrm flipV="1">
            <a:off x="6084888"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3" name="Line 107"/>
          <p:cNvSpPr>
            <a:spLocks noChangeShapeType="1"/>
          </p:cNvSpPr>
          <p:nvPr/>
        </p:nvSpPr>
        <p:spPr bwMode="auto">
          <a:xfrm flipV="1">
            <a:off x="7092950"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4" name="Line 108"/>
          <p:cNvSpPr>
            <a:spLocks noChangeShapeType="1"/>
          </p:cNvSpPr>
          <p:nvPr/>
        </p:nvSpPr>
        <p:spPr bwMode="auto">
          <a:xfrm flipV="1">
            <a:off x="8101013" y="40052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35" name="Line 109"/>
          <p:cNvSpPr>
            <a:spLocks noChangeShapeType="1"/>
          </p:cNvSpPr>
          <p:nvPr/>
        </p:nvSpPr>
        <p:spPr bwMode="auto">
          <a:xfrm>
            <a:off x="1042988" y="4005263"/>
            <a:ext cx="1008062" cy="0"/>
          </a:xfrm>
          <a:prstGeom prst="line">
            <a:avLst/>
          </a:prstGeom>
          <a:noFill/>
          <a:ln w="38100" cap="rnd">
            <a:solidFill>
              <a:srgbClr val="6699FF"/>
            </a:solidFill>
            <a:round/>
            <a:headEnd/>
            <a:tailEnd/>
          </a:ln>
        </p:spPr>
        <p:txBody>
          <a:bodyPr wrap="none" anchor="ctr"/>
          <a:lstStyle/>
          <a:p>
            <a:endParaRPr lang="zh-CN" altLang="en-US"/>
          </a:p>
        </p:txBody>
      </p:sp>
      <p:sp>
        <p:nvSpPr>
          <p:cNvPr id="48236" name="Line 110"/>
          <p:cNvSpPr>
            <a:spLocks noChangeShapeType="1"/>
          </p:cNvSpPr>
          <p:nvPr/>
        </p:nvSpPr>
        <p:spPr bwMode="auto">
          <a:xfrm>
            <a:off x="5076825" y="4005263"/>
            <a:ext cx="1008063" cy="0"/>
          </a:xfrm>
          <a:prstGeom prst="line">
            <a:avLst/>
          </a:prstGeom>
          <a:noFill/>
          <a:ln w="38100" cap="rnd">
            <a:solidFill>
              <a:srgbClr val="6699FF"/>
            </a:solidFill>
            <a:round/>
            <a:headEnd/>
            <a:tailEnd/>
          </a:ln>
        </p:spPr>
        <p:txBody>
          <a:bodyPr wrap="none" anchor="ctr"/>
          <a:lstStyle/>
          <a:p>
            <a:endParaRPr lang="zh-CN" altLang="en-US"/>
          </a:p>
        </p:txBody>
      </p:sp>
      <p:sp>
        <p:nvSpPr>
          <p:cNvPr id="48237" name="Line 111"/>
          <p:cNvSpPr>
            <a:spLocks noChangeShapeType="1"/>
          </p:cNvSpPr>
          <p:nvPr/>
        </p:nvSpPr>
        <p:spPr bwMode="auto">
          <a:xfrm>
            <a:off x="3059113" y="4005263"/>
            <a:ext cx="1008062" cy="0"/>
          </a:xfrm>
          <a:prstGeom prst="line">
            <a:avLst/>
          </a:prstGeom>
          <a:noFill/>
          <a:ln w="38100" cap="rnd">
            <a:solidFill>
              <a:srgbClr val="6699FF"/>
            </a:solidFill>
            <a:round/>
            <a:headEnd/>
            <a:tailEnd/>
          </a:ln>
        </p:spPr>
        <p:txBody>
          <a:bodyPr wrap="none" anchor="ctr"/>
          <a:lstStyle/>
          <a:p>
            <a:endParaRPr lang="zh-CN" altLang="en-US"/>
          </a:p>
        </p:txBody>
      </p:sp>
      <p:sp>
        <p:nvSpPr>
          <p:cNvPr id="48238" name="Line 112"/>
          <p:cNvSpPr>
            <a:spLocks noChangeShapeType="1"/>
          </p:cNvSpPr>
          <p:nvPr/>
        </p:nvSpPr>
        <p:spPr bwMode="auto">
          <a:xfrm>
            <a:off x="7092950" y="4005263"/>
            <a:ext cx="1008063" cy="0"/>
          </a:xfrm>
          <a:prstGeom prst="line">
            <a:avLst/>
          </a:prstGeom>
          <a:noFill/>
          <a:ln w="38100" cap="rnd">
            <a:solidFill>
              <a:srgbClr val="6699FF"/>
            </a:solidFill>
            <a:round/>
            <a:headEnd/>
            <a:tailEnd/>
          </a:ln>
        </p:spPr>
        <p:txBody>
          <a:bodyPr wrap="none" anchor="ctr"/>
          <a:lstStyle/>
          <a:p>
            <a:endParaRPr lang="zh-CN" altLang="en-US"/>
          </a:p>
        </p:txBody>
      </p:sp>
      <p:sp>
        <p:nvSpPr>
          <p:cNvPr id="48239" name="Line 113"/>
          <p:cNvSpPr>
            <a:spLocks noChangeShapeType="1"/>
          </p:cNvSpPr>
          <p:nvPr/>
        </p:nvSpPr>
        <p:spPr bwMode="auto">
          <a:xfrm flipV="1">
            <a:off x="1547813" y="37893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40" name="Line 114"/>
          <p:cNvSpPr>
            <a:spLocks noChangeShapeType="1"/>
          </p:cNvSpPr>
          <p:nvPr/>
        </p:nvSpPr>
        <p:spPr bwMode="auto">
          <a:xfrm flipV="1">
            <a:off x="3563938" y="37893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41" name="Line 115"/>
          <p:cNvSpPr>
            <a:spLocks noChangeShapeType="1"/>
          </p:cNvSpPr>
          <p:nvPr/>
        </p:nvSpPr>
        <p:spPr bwMode="auto">
          <a:xfrm flipV="1">
            <a:off x="5580063" y="37893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42" name="Line 116"/>
          <p:cNvSpPr>
            <a:spLocks noChangeShapeType="1"/>
          </p:cNvSpPr>
          <p:nvPr/>
        </p:nvSpPr>
        <p:spPr bwMode="auto">
          <a:xfrm flipV="1">
            <a:off x="7596188" y="3789363"/>
            <a:ext cx="0" cy="215900"/>
          </a:xfrm>
          <a:prstGeom prst="line">
            <a:avLst/>
          </a:prstGeom>
          <a:noFill/>
          <a:ln w="38100" cap="rnd">
            <a:solidFill>
              <a:srgbClr val="6699FF"/>
            </a:solidFill>
            <a:round/>
            <a:headEnd/>
            <a:tailEnd/>
          </a:ln>
        </p:spPr>
        <p:txBody>
          <a:bodyPr wrap="none" anchor="ctr"/>
          <a:lstStyle/>
          <a:p>
            <a:endParaRPr lang="zh-CN" altLang="en-US"/>
          </a:p>
        </p:txBody>
      </p:sp>
      <p:sp>
        <p:nvSpPr>
          <p:cNvPr id="48243" name="Line 117"/>
          <p:cNvSpPr>
            <a:spLocks noChangeShapeType="1"/>
          </p:cNvSpPr>
          <p:nvPr/>
        </p:nvSpPr>
        <p:spPr bwMode="auto">
          <a:xfrm>
            <a:off x="1547813" y="3789363"/>
            <a:ext cx="6048375" cy="0"/>
          </a:xfrm>
          <a:prstGeom prst="line">
            <a:avLst/>
          </a:prstGeom>
          <a:noFill/>
          <a:ln w="38100" cap="rnd">
            <a:solidFill>
              <a:srgbClr val="6699FF"/>
            </a:solidFill>
            <a:round/>
            <a:headEnd/>
            <a:tailEnd/>
          </a:ln>
        </p:spPr>
        <p:txBody>
          <a:bodyPr wrap="none" anchor="ctr"/>
          <a:lstStyle/>
          <a:p>
            <a:endParaRPr lang="zh-CN" altLang="en-US"/>
          </a:p>
        </p:txBody>
      </p:sp>
      <p:sp>
        <p:nvSpPr>
          <p:cNvPr id="48244" name="Rectangle 118"/>
          <p:cNvSpPr>
            <a:spLocks noChangeArrowheads="1"/>
          </p:cNvSpPr>
          <p:nvPr/>
        </p:nvSpPr>
        <p:spPr bwMode="auto">
          <a:xfrm>
            <a:off x="323850" y="6165850"/>
            <a:ext cx="8424863" cy="50323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8000"/>
                </a:solidFill>
              </a:rPr>
              <a:t>RAID 1+0 </a:t>
            </a:r>
            <a:r>
              <a:rPr lang="zh-CN" altLang="en-US">
                <a:solidFill>
                  <a:srgbClr val="008000"/>
                </a:solidFill>
              </a:rPr>
              <a:t>先镜像后分块</a:t>
            </a:r>
          </a:p>
        </p:txBody>
      </p:sp>
      <p:sp>
        <p:nvSpPr>
          <p:cNvPr id="117" name="矩形 116">
            <a:extLst>
              <a:ext uri="{FF2B5EF4-FFF2-40B4-BE49-F238E27FC236}">
                <a16:creationId xmlns:a16="http://schemas.microsoft.com/office/drawing/2014/main" id="{42F4CA08-3602-435B-B530-14F8C3863EF3}"/>
              </a:ext>
            </a:extLst>
          </p:cNvPr>
          <p:cNvSpPr/>
          <p:nvPr/>
        </p:nvSpPr>
        <p:spPr bwMode="auto">
          <a:xfrm>
            <a:off x="3662442" y="547137"/>
            <a:ext cx="1889453" cy="431800"/>
          </a:xfrm>
          <a:prstGeom prst="rect">
            <a:avLst/>
          </a:prstGeom>
          <a:solidFill>
            <a:srgbClr val="FFCCFF"/>
          </a:solidFill>
          <a:ln w="19050">
            <a:noFill/>
            <a:round/>
            <a:headEnd/>
            <a:tailEnd/>
          </a:ln>
          <a:effectLst>
            <a:softEdge rad="127000"/>
          </a:effectLst>
        </p:spPr>
        <p:txBody>
          <a:bodyPr wrap="none" anchor="ctr" anchorCtr="0"/>
          <a:lstStyle/>
          <a:p>
            <a:pPr algn="ctr" fontAlgn="base">
              <a:spcAft>
                <a:spcPct val="0"/>
              </a:spcAft>
            </a:pPr>
            <a:r>
              <a:rPr lang="en-US" altLang="zh-CN" sz="2000" kern="0" dirty="0">
                <a:solidFill>
                  <a:srgbClr val="D60093"/>
                </a:solidFill>
              </a:rPr>
              <a:t>RAID</a:t>
            </a:r>
            <a:r>
              <a:rPr lang="zh-CN" altLang="en-US" sz="2000" kern="0" dirty="0">
                <a:solidFill>
                  <a:srgbClr val="D60093"/>
                </a:solidFill>
              </a:rPr>
              <a:t>控制器</a:t>
            </a:r>
            <a:endParaRPr lang="en-US" altLang="zh-CN" sz="2000" kern="0" dirty="0">
              <a:solidFill>
                <a:srgbClr val="D60093"/>
              </a:solidFill>
            </a:endParaRPr>
          </a:p>
        </p:txBody>
      </p:sp>
      <p:sp>
        <p:nvSpPr>
          <p:cNvPr id="118" name="矩形 117">
            <a:extLst>
              <a:ext uri="{FF2B5EF4-FFF2-40B4-BE49-F238E27FC236}">
                <a16:creationId xmlns:a16="http://schemas.microsoft.com/office/drawing/2014/main" id="{0B8CDBCE-6A1A-4271-BDAD-4E0BE98833EA}"/>
              </a:ext>
            </a:extLst>
          </p:cNvPr>
          <p:cNvSpPr/>
          <p:nvPr/>
        </p:nvSpPr>
        <p:spPr bwMode="auto">
          <a:xfrm>
            <a:off x="3654340" y="3582011"/>
            <a:ext cx="1889453" cy="431800"/>
          </a:xfrm>
          <a:prstGeom prst="rect">
            <a:avLst/>
          </a:prstGeom>
          <a:solidFill>
            <a:srgbClr val="FFCCFF"/>
          </a:solidFill>
          <a:ln w="19050">
            <a:noFill/>
            <a:round/>
            <a:headEnd/>
            <a:tailEnd/>
          </a:ln>
          <a:effectLst>
            <a:softEdge rad="127000"/>
          </a:effectLst>
        </p:spPr>
        <p:txBody>
          <a:bodyPr wrap="none" anchor="ctr" anchorCtr="0"/>
          <a:lstStyle/>
          <a:p>
            <a:pPr algn="ctr" fontAlgn="base">
              <a:spcAft>
                <a:spcPct val="0"/>
              </a:spcAft>
            </a:pPr>
            <a:r>
              <a:rPr lang="en-US" altLang="zh-CN" sz="2000" kern="0" dirty="0">
                <a:solidFill>
                  <a:srgbClr val="D60093"/>
                </a:solidFill>
              </a:rPr>
              <a:t>RAID</a:t>
            </a:r>
            <a:r>
              <a:rPr lang="zh-CN" altLang="en-US" sz="2000" kern="0" dirty="0">
                <a:solidFill>
                  <a:srgbClr val="D60093"/>
                </a:solidFill>
              </a:rPr>
              <a:t>控制器</a:t>
            </a:r>
            <a:endParaRPr lang="en-US" altLang="zh-CN" sz="2000" kern="0" dirty="0">
              <a:solidFill>
                <a:srgbClr val="D60093"/>
              </a:solidFill>
            </a:endParaRPr>
          </a:p>
        </p:txBody>
      </p:sp>
      <p:sp>
        <p:nvSpPr>
          <p:cNvPr id="48186" name="Rectangle 60"/>
          <p:cNvSpPr>
            <a:spLocks noChangeArrowheads="1"/>
          </p:cNvSpPr>
          <p:nvPr/>
        </p:nvSpPr>
        <p:spPr bwMode="auto">
          <a:xfrm>
            <a:off x="0" y="3538295"/>
            <a:ext cx="9144000" cy="71437"/>
          </a:xfrm>
          <a:prstGeom prst="rect">
            <a:avLst/>
          </a:prstGeom>
          <a:gradFill rotWithShape="1">
            <a:gsLst>
              <a:gs pos="0">
                <a:srgbClr val="FF0066">
                  <a:alpha val="70000"/>
                </a:srgbClr>
              </a:gs>
              <a:gs pos="100000">
                <a:srgbClr val="33CC33">
                  <a:alpha val="20000"/>
                </a:srgbClr>
              </a:gs>
            </a:gsLst>
            <a:lin ang="0" scaled="1"/>
          </a:gradFill>
          <a:ln w="28575" algn="ctr">
            <a:noFill/>
            <a:miter lim="800000"/>
            <a:headEnd/>
            <a:tailEnd/>
          </a:ln>
        </p:spPr>
        <p:txBody>
          <a:bodyPr wrap="none" anchor="ctr"/>
          <a:lstStyle/>
          <a:p>
            <a:pPr algn="ctr">
              <a:spcBef>
                <a:spcPct val="50000"/>
              </a:spcBef>
            </a:pPr>
            <a:endParaRPr lang="zh-CN" altLang="en-US"/>
          </a:p>
        </p:txBody>
      </p:sp>
      <p:sp>
        <p:nvSpPr>
          <p:cNvPr id="119" name="Rectangle 64">
            <a:extLst>
              <a:ext uri="{FF2B5EF4-FFF2-40B4-BE49-F238E27FC236}">
                <a16:creationId xmlns:a16="http://schemas.microsoft.com/office/drawing/2014/main" id="{E81B90FC-42C7-4DD9-9443-08A81822E769}"/>
              </a:ext>
            </a:extLst>
          </p:cNvPr>
          <p:cNvSpPr>
            <a:spLocks noChangeArrowheads="1"/>
          </p:cNvSpPr>
          <p:nvPr/>
        </p:nvSpPr>
        <p:spPr bwMode="auto">
          <a:xfrm>
            <a:off x="4429786" y="114300"/>
            <a:ext cx="4123659" cy="473044"/>
          </a:xfrm>
          <a:prstGeom prst="rect">
            <a:avLst/>
          </a:prstGeom>
          <a:noFill/>
          <a:ln w="9525">
            <a:noFill/>
            <a:miter lim="800000"/>
            <a:headEnd/>
            <a:tailEnd/>
          </a:ln>
        </p:spPr>
        <p:txBody>
          <a:bodyPr/>
          <a:lstStyle/>
          <a:p>
            <a:pPr marL="342900" indent="-342900">
              <a:lnSpc>
                <a:spcPct val="90000"/>
              </a:lnSpc>
              <a:spcBef>
                <a:spcPct val="20000"/>
              </a:spcBef>
              <a:buClr>
                <a:schemeClr val="bg2"/>
              </a:buClr>
              <a:buSzPct val="75000"/>
              <a:buFont typeface="Wingdings" pitchFamily="2" charset="2"/>
              <a:buNone/>
            </a:pPr>
            <a:r>
              <a:rPr lang="en-US" altLang="zh-CN" dirty="0">
                <a:solidFill>
                  <a:srgbClr val="0000FF"/>
                </a:solidFill>
              </a:rPr>
              <a:t>RAID 0+1</a:t>
            </a:r>
            <a:r>
              <a:rPr lang="zh-CN" altLang="en-US" dirty="0">
                <a:solidFill>
                  <a:srgbClr val="0000FF"/>
                </a:solidFill>
              </a:rPr>
              <a:t>、</a:t>
            </a:r>
            <a:r>
              <a:rPr lang="en-US" altLang="zh-CN" dirty="0">
                <a:solidFill>
                  <a:srgbClr val="0000FF"/>
                </a:solidFill>
              </a:rPr>
              <a:t>RAID 1+0</a:t>
            </a:r>
            <a:endParaRPr lang="zh-CN" altLang="en-US" dirty="0">
              <a:solidFill>
                <a:srgbClr val="0000FF"/>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E0101AF8-2037-462B-8429-3E4698DC98DE}" type="slidenum">
              <a:rPr lang="zh-CN" altLang="en-US" smtClean="0">
                <a:ea typeface="宋体" charset="-122"/>
              </a:rPr>
              <a:pPr/>
              <a:t>4</a:t>
            </a:fld>
            <a:endParaRPr lang="en-US" altLang="zh-CN">
              <a:ea typeface="宋体" charset="-122"/>
            </a:endParaRPr>
          </a:p>
        </p:txBody>
      </p:sp>
      <p:sp>
        <p:nvSpPr>
          <p:cNvPr id="19459" name="Rectangle 3"/>
          <p:cNvSpPr>
            <a:spLocks noGrp="1" noChangeArrowheads="1"/>
          </p:cNvSpPr>
          <p:nvPr>
            <p:ph type="body" idx="1"/>
          </p:nvPr>
        </p:nvSpPr>
        <p:spPr>
          <a:xfrm>
            <a:off x="684213" y="1268413"/>
            <a:ext cx="8135937" cy="5473700"/>
          </a:xfrm>
        </p:spPr>
        <p:txBody>
          <a:bodyPr/>
          <a:lstStyle/>
          <a:p>
            <a:pPr eaLnBrk="1" hangingPunct="1">
              <a:spcBef>
                <a:spcPct val="10000"/>
              </a:spcBef>
            </a:pPr>
            <a:r>
              <a:rPr lang="zh-CN" altLang="en-US" dirty="0"/>
              <a:t>磁表面存储设备</a:t>
            </a:r>
            <a:r>
              <a:rPr lang="en-US" altLang="zh-CN" dirty="0">
                <a:latin typeface="+mn-ea"/>
              </a:rPr>
              <a:t>(</a:t>
            </a:r>
            <a:r>
              <a:rPr lang="zh-CN" altLang="en-US" dirty="0"/>
              <a:t>磁盘</a:t>
            </a:r>
            <a:r>
              <a:rPr lang="en-US" altLang="zh-CN" dirty="0">
                <a:latin typeface="+mn-ea"/>
              </a:rPr>
              <a:t>)</a:t>
            </a:r>
            <a:r>
              <a:rPr lang="zh-CN" altLang="en-US" dirty="0"/>
              <a:t>的</a:t>
            </a:r>
            <a:r>
              <a:rPr lang="zh-CN" altLang="en-US" dirty="0">
                <a:solidFill>
                  <a:srgbClr val="CC0066"/>
                </a:solidFill>
              </a:rPr>
              <a:t>特点</a:t>
            </a:r>
            <a:r>
              <a:rPr lang="zh-CN" altLang="en-US" dirty="0"/>
              <a:t>：</a:t>
            </a:r>
          </a:p>
          <a:p>
            <a:pPr lvl="1" eaLnBrk="1" hangingPunct="1">
              <a:spcBef>
                <a:spcPct val="10000"/>
              </a:spcBef>
            </a:pPr>
            <a:r>
              <a:rPr lang="zh-CN" altLang="en-US" dirty="0"/>
              <a:t>存储容量大，位价格低</a:t>
            </a:r>
          </a:p>
          <a:p>
            <a:pPr lvl="1" eaLnBrk="1" hangingPunct="1">
              <a:spcBef>
                <a:spcPct val="10000"/>
              </a:spcBef>
            </a:pPr>
            <a:r>
              <a:rPr lang="zh-CN" altLang="en-US" dirty="0"/>
              <a:t>记录介质可重复使用</a:t>
            </a:r>
          </a:p>
          <a:p>
            <a:pPr lvl="1" eaLnBrk="1" hangingPunct="1">
              <a:spcBef>
                <a:spcPct val="10000"/>
              </a:spcBef>
            </a:pPr>
            <a:r>
              <a:rPr lang="zh-CN" altLang="en-US" dirty="0"/>
              <a:t>记录信息可长期保存，可脱机存档</a:t>
            </a:r>
          </a:p>
          <a:p>
            <a:pPr lvl="1" eaLnBrk="1" hangingPunct="1">
              <a:spcBef>
                <a:spcPct val="10000"/>
              </a:spcBef>
            </a:pPr>
            <a:r>
              <a:rPr lang="zh-CN" altLang="en-US" dirty="0"/>
              <a:t>非破坏性读出</a:t>
            </a:r>
          </a:p>
          <a:p>
            <a:pPr lvl="1" eaLnBrk="1" hangingPunct="1">
              <a:spcBef>
                <a:spcPct val="10000"/>
              </a:spcBef>
              <a:buClr>
                <a:srgbClr val="FF3300"/>
              </a:buClr>
            </a:pPr>
            <a:r>
              <a:rPr lang="zh-CN" altLang="en-US" dirty="0"/>
              <a:t>存取速度较慢</a:t>
            </a:r>
          </a:p>
          <a:p>
            <a:pPr lvl="1" eaLnBrk="1" hangingPunct="1">
              <a:spcBef>
                <a:spcPct val="10000"/>
              </a:spcBef>
              <a:buClr>
                <a:srgbClr val="FF3300"/>
              </a:buClr>
            </a:pPr>
            <a:r>
              <a:rPr lang="zh-CN" altLang="en-US" dirty="0"/>
              <a:t>机械结构复杂</a:t>
            </a:r>
          </a:p>
          <a:p>
            <a:pPr lvl="1" eaLnBrk="1" hangingPunct="1">
              <a:spcBef>
                <a:spcPct val="10000"/>
              </a:spcBef>
              <a:buClr>
                <a:srgbClr val="FF3300"/>
              </a:buClr>
            </a:pPr>
            <a:r>
              <a:rPr lang="zh-CN" altLang="en-US" dirty="0"/>
              <a:t>对工作环境要求高</a:t>
            </a:r>
          </a:p>
        </p:txBody>
      </p:sp>
      <p:sp>
        <p:nvSpPr>
          <p:cNvPr id="19460" name="Rectangle 4"/>
          <p:cNvSpPr>
            <a:spLocks noGrp="1" noChangeArrowheads="1"/>
          </p:cNvSpPr>
          <p:nvPr>
            <p:ph type="title"/>
          </p:nvPr>
        </p:nvSpPr>
        <p:spPr/>
        <p:txBody>
          <a:bodyPr/>
          <a:lstStyle/>
          <a:p>
            <a:pPr eaLnBrk="1" hangingPunct="1"/>
            <a:endParaRPr lang="zh-CN" alt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D80223F7-200D-40C0-93F2-B25674FBE20B}" type="slidenum">
              <a:rPr lang="zh-CN" altLang="en-US" smtClean="0">
                <a:ea typeface="宋体" charset="-122"/>
              </a:rPr>
              <a:pPr/>
              <a:t>40</a:t>
            </a:fld>
            <a:endParaRPr lang="en-US" altLang="zh-CN">
              <a:ea typeface="宋体" charset="-122"/>
            </a:endParaRPr>
          </a:p>
        </p:txBody>
      </p:sp>
      <p:sp>
        <p:nvSpPr>
          <p:cNvPr id="49155"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1733738" name="Text Box 106"/>
          <p:cNvSpPr txBox="1">
            <a:spLocks noChangeArrowheads="1"/>
          </p:cNvSpPr>
          <p:nvPr/>
        </p:nvSpPr>
        <p:spPr bwMode="auto">
          <a:xfrm>
            <a:off x="5387862" y="5123893"/>
            <a:ext cx="2951063" cy="937862"/>
          </a:xfrm>
          <a:prstGeom prst="rect">
            <a:avLst/>
          </a:prstGeom>
          <a:solidFill>
            <a:srgbClr val="FFFF99"/>
          </a:solidFill>
          <a:ln w="28575" algn="ctr">
            <a:solidFill>
              <a:srgbClr val="FF6600"/>
            </a:solidFill>
            <a:miter lim="800000"/>
            <a:headEnd/>
            <a:tailEnd/>
          </a:ln>
          <a:effectLst>
            <a:outerShdw blurRad="50800" dist="38100" dir="2700000" algn="tl" rotWithShape="0">
              <a:prstClr val="black">
                <a:alpha val="40000"/>
              </a:prstClr>
            </a:outerShdw>
          </a:effectLst>
        </p:spPr>
        <p:txBody>
          <a:bodyPr/>
          <a:lstStyle/>
          <a:p>
            <a:pPr>
              <a:spcBef>
                <a:spcPct val="50000"/>
              </a:spcBef>
              <a:defRPr/>
            </a:pPr>
            <a:r>
              <a:rPr lang="zh-CN" altLang="en-US" sz="2400">
                <a:ea typeface="宋体" pitchFamily="2" charset="-122"/>
              </a:rPr>
              <a:t>各个磁盘主轴同步，才能达到最佳效果。</a:t>
            </a:r>
          </a:p>
        </p:txBody>
      </p:sp>
      <p:sp>
        <p:nvSpPr>
          <p:cNvPr id="49193" name="Rectangle 108"/>
          <p:cNvSpPr>
            <a:spLocks noGrp="1" noChangeArrowheads="1"/>
          </p:cNvSpPr>
          <p:nvPr>
            <p:ph type="body" idx="1"/>
          </p:nvPr>
        </p:nvSpPr>
        <p:spPr>
          <a:xfrm>
            <a:off x="601663" y="3789039"/>
            <a:ext cx="8218487" cy="2953073"/>
          </a:xfrm>
        </p:spPr>
        <p:txBody>
          <a:bodyPr/>
          <a:lstStyle/>
          <a:p>
            <a:pPr eaLnBrk="1" hangingPunct="1">
              <a:spcBef>
                <a:spcPct val="10000"/>
              </a:spcBef>
            </a:pPr>
            <a:r>
              <a:rPr lang="zh-CN" altLang="en-US" sz="2400" dirty="0"/>
              <a:t>将数据以</a:t>
            </a:r>
            <a:r>
              <a:rPr lang="en-US" altLang="zh-CN" sz="2400" dirty="0"/>
              <a:t>bit</a:t>
            </a:r>
            <a:r>
              <a:rPr lang="zh-CN" altLang="en-US" sz="2400" dirty="0"/>
              <a:t>为单位进行分割</a:t>
            </a:r>
          </a:p>
          <a:p>
            <a:pPr eaLnBrk="1" hangingPunct="1">
              <a:spcBef>
                <a:spcPct val="10000"/>
              </a:spcBef>
            </a:pPr>
            <a:r>
              <a:rPr lang="zh-CN" altLang="en-US" sz="2400" dirty="0"/>
              <a:t>采用汉明码校验数据，可修复一位错误的数据</a:t>
            </a:r>
          </a:p>
          <a:p>
            <a:pPr eaLnBrk="1" hangingPunct="1">
              <a:spcBef>
                <a:spcPct val="10000"/>
              </a:spcBef>
            </a:pPr>
            <a:r>
              <a:rPr lang="zh-CN" altLang="en-US" sz="2400" dirty="0"/>
              <a:t>每次读写都需要全组磁盘联动</a:t>
            </a:r>
          </a:p>
          <a:p>
            <a:pPr eaLnBrk="1" hangingPunct="1">
              <a:spcBef>
                <a:spcPct val="10000"/>
              </a:spcBef>
            </a:pPr>
            <a:r>
              <a:rPr lang="zh-CN" altLang="en-US" sz="2400" dirty="0">
                <a:solidFill>
                  <a:srgbClr val="0000FF"/>
                </a:solidFill>
              </a:rPr>
              <a:t>数据传输速度高</a:t>
            </a:r>
          </a:p>
          <a:p>
            <a:pPr eaLnBrk="1" hangingPunct="1">
              <a:spcBef>
                <a:spcPct val="10000"/>
              </a:spcBef>
            </a:pPr>
            <a:r>
              <a:rPr lang="zh-CN" altLang="en-US" sz="2400" dirty="0">
                <a:solidFill>
                  <a:srgbClr val="0000FF"/>
                </a:solidFill>
              </a:rPr>
              <a:t>不能实现并发</a:t>
            </a:r>
            <a:r>
              <a:rPr lang="en-US" altLang="zh-CN" sz="2400" dirty="0">
                <a:solidFill>
                  <a:srgbClr val="0000FF"/>
                </a:solidFill>
              </a:rPr>
              <a:t>I/O</a:t>
            </a:r>
          </a:p>
          <a:p>
            <a:pPr eaLnBrk="1" hangingPunct="1">
              <a:spcBef>
                <a:spcPct val="10000"/>
              </a:spcBef>
            </a:pPr>
            <a:r>
              <a:rPr lang="zh-CN" altLang="en-US" sz="2400" dirty="0">
                <a:solidFill>
                  <a:srgbClr val="CC0066"/>
                </a:solidFill>
              </a:rPr>
              <a:t>校验盘数量多</a:t>
            </a:r>
          </a:p>
          <a:p>
            <a:pPr eaLnBrk="1" hangingPunct="1">
              <a:spcBef>
                <a:spcPct val="10000"/>
              </a:spcBef>
            </a:pPr>
            <a:r>
              <a:rPr lang="zh-CN" altLang="en-US" sz="2400" dirty="0">
                <a:solidFill>
                  <a:srgbClr val="CC0066"/>
                </a:solidFill>
              </a:rPr>
              <a:t>算法复杂，开销大，成本昂贵</a:t>
            </a:r>
          </a:p>
        </p:txBody>
      </p:sp>
      <p:sp>
        <p:nvSpPr>
          <p:cNvPr id="2" name="矩形 1">
            <a:extLst>
              <a:ext uri="{FF2B5EF4-FFF2-40B4-BE49-F238E27FC236}">
                <a16:creationId xmlns:a16="http://schemas.microsoft.com/office/drawing/2014/main" id="{F18F13CD-E05B-4422-8636-2F3901E649CF}"/>
              </a:ext>
            </a:extLst>
          </p:cNvPr>
          <p:cNvSpPr/>
          <p:nvPr/>
        </p:nvSpPr>
        <p:spPr>
          <a:xfrm>
            <a:off x="4355976" y="52576"/>
            <a:ext cx="4168129" cy="523220"/>
          </a:xfrm>
          <a:prstGeom prst="rect">
            <a:avLst/>
          </a:prstGeom>
        </p:spPr>
        <p:txBody>
          <a:bodyPr wrap="none">
            <a:spAutoFit/>
          </a:bodyPr>
          <a:lstStyle/>
          <a:p>
            <a:r>
              <a:rPr lang="en-US" altLang="zh-CN" dirty="0">
                <a:solidFill>
                  <a:srgbClr val="0000FF"/>
                </a:solidFill>
              </a:rPr>
              <a:t>RAID2</a:t>
            </a:r>
            <a:r>
              <a:rPr lang="zh-CN" altLang="en-US" dirty="0">
                <a:solidFill>
                  <a:srgbClr val="0000FF"/>
                </a:solidFill>
              </a:rPr>
              <a:t>：冗余使用</a:t>
            </a:r>
            <a:r>
              <a:rPr lang="zh-CN" altLang="en-US" dirty="0">
                <a:solidFill>
                  <a:srgbClr val="D60093"/>
                </a:solidFill>
              </a:rPr>
              <a:t>海明码</a:t>
            </a:r>
          </a:p>
        </p:txBody>
      </p:sp>
      <p:sp>
        <p:nvSpPr>
          <p:cNvPr id="43" name="AutoShape 44">
            <a:extLst>
              <a:ext uri="{FF2B5EF4-FFF2-40B4-BE49-F238E27FC236}">
                <a16:creationId xmlns:a16="http://schemas.microsoft.com/office/drawing/2014/main" id="{985F5642-D2CE-4F5A-B9E0-0C8BF13AEFED}"/>
              </a:ext>
            </a:extLst>
          </p:cNvPr>
          <p:cNvSpPr>
            <a:spLocks noChangeArrowheads="1"/>
          </p:cNvSpPr>
          <p:nvPr/>
        </p:nvSpPr>
        <p:spPr bwMode="auto">
          <a:xfrm>
            <a:off x="1043608" y="2992301"/>
            <a:ext cx="792162"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4" name="AutoShape 45">
            <a:extLst>
              <a:ext uri="{FF2B5EF4-FFF2-40B4-BE49-F238E27FC236}">
                <a16:creationId xmlns:a16="http://schemas.microsoft.com/office/drawing/2014/main" id="{3D7017C0-53D7-41A4-8102-CEA9B906657E}"/>
              </a:ext>
            </a:extLst>
          </p:cNvPr>
          <p:cNvSpPr>
            <a:spLocks noChangeArrowheads="1"/>
          </p:cNvSpPr>
          <p:nvPr/>
        </p:nvSpPr>
        <p:spPr bwMode="auto">
          <a:xfrm>
            <a:off x="1043608" y="2633526"/>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5" name="AutoShape 46">
            <a:extLst>
              <a:ext uri="{FF2B5EF4-FFF2-40B4-BE49-F238E27FC236}">
                <a16:creationId xmlns:a16="http://schemas.microsoft.com/office/drawing/2014/main" id="{8E055FB4-AE48-40B5-9DF8-980453BABBC2}"/>
              </a:ext>
            </a:extLst>
          </p:cNvPr>
          <p:cNvSpPr>
            <a:spLocks noChangeArrowheads="1"/>
          </p:cNvSpPr>
          <p:nvPr/>
        </p:nvSpPr>
        <p:spPr bwMode="auto">
          <a:xfrm>
            <a:off x="1043608" y="2273163"/>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b</a:t>
            </a:r>
            <a:r>
              <a:rPr lang="en-US" altLang="zh-CN" sz="2000" kern="0" baseline="-25000">
                <a:solidFill>
                  <a:srgbClr val="FF0000"/>
                </a:solidFill>
                <a:latin typeface="Times New Roman"/>
                <a:ea typeface="宋体"/>
              </a:rPr>
              <a:t>0</a:t>
            </a:r>
          </a:p>
        </p:txBody>
      </p:sp>
      <p:sp>
        <p:nvSpPr>
          <p:cNvPr id="46" name="AutoShape 47">
            <a:extLst>
              <a:ext uri="{FF2B5EF4-FFF2-40B4-BE49-F238E27FC236}">
                <a16:creationId xmlns:a16="http://schemas.microsoft.com/office/drawing/2014/main" id="{6DF2E73B-6FF5-452A-884C-E2A3797E6DA8}"/>
              </a:ext>
            </a:extLst>
          </p:cNvPr>
          <p:cNvSpPr>
            <a:spLocks noChangeArrowheads="1"/>
          </p:cNvSpPr>
          <p:nvPr/>
        </p:nvSpPr>
        <p:spPr bwMode="auto">
          <a:xfrm>
            <a:off x="1043608" y="1912801"/>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7" name="AutoShape 48">
            <a:extLst>
              <a:ext uri="{FF2B5EF4-FFF2-40B4-BE49-F238E27FC236}">
                <a16:creationId xmlns:a16="http://schemas.microsoft.com/office/drawing/2014/main" id="{7C5DABF9-23DD-485F-8C59-8146CABCA4BB}"/>
              </a:ext>
            </a:extLst>
          </p:cNvPr>
          <p:cNvSpPr>
            <a:spLocks noChangeArrowheads="1"/>
          </p:cNvSpPr>
          <p:nvPr/>
        </p:nvSpPr>
        <p:spPr bwMode="auto">
          <a:xfrm>
            <a:off x="1043608" y="1552438"/>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8" name="AutoShape 49">
            <a:extLst>
              <a:ext uri="{FF2B5EF4-FFF2-40B4-BE49-F238E27FC236}">
                <a16:creationId xmlns:a16="http://schemas.microsoft.com/office/drawing/2014/main" id="{04262BCA-2EF5-4BD4-87B7-089A26D7E611}"/>
              </a:ext>
            </a:extLst>
          </p:cNvPr>
          <p:cNvSpPr>
            <a:spLocks noChangeArrowheads="1"/>
          </p:cNvSpPr>
          <p:nvPr/>
        </p:nvSpPr>
        <p:spPr bwMode="auto">
          <a:xfrm>
            <a:off x="2051670" y="2992301"/>
            <a:ext cx="792163"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49" name="AutoShape 50">
            <a:extLst>
              <a:ext uri="{FF2B5EF4-FFF2-40B4-BE49-F238E27FC236}">
                <a16:creationId xmlns:a16="http://schemas.microsoft.com/office/drawing/2014/main" id="{6D0A0596-D7BE-4BDB-9AC6-A40F3F85C40B}"/>
              </a:ext>
            </a:extLst>
          </p:cNvPr>
          <p:cNvSpPr>
            <a:spLocks noChangeArrowheads="1"/>
          </p:cNvSpPr>
          <p:nvPr/>
        </p:nvSpPr>
        <p:spPr bwMode="auto">
          <a:xfrm>
            <a:off x="2051670" y="2633526"/>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0" name="AutoShape 51">
            <a:extLst>
              <a:ext uri="{FF2B5EF4-FFF2-40B4-BE49-F238E27FC236}">
                <a16:creationId xmlns:a16="http://schemas.microsoft.com/office/drawing/2014/main" id="{964DA303-1483-4D58-AA2B-3DEDB55B0916}"/>
              </a:ext>
            </a:extLst>
          </p:cNvPr>
          <p:cNvSpPr>
            <a:spLocks noChangeArrowheads="1"/>
          </p:cNvSpPr>
          <p:nvPr/>
        </p:nvSpPr>
        <p:spPr bwMode="auto">
          <a:xfrm>
            <a:off x="2051670" y="2273163"/>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b</a:t>
            </a:r>
            <a:r>
              <a:rPr lang="en-US" altLang="zh-CN" sz="2000" kern="0" baseline="-25000">
                <a:solidFill>
                  <a:srgbClr val="FF0000"/>
                </a:solidFill>
                <a:latin typeface="Times New Roman"/>
                <a:ea typeface="宋体"/>
              </a:rPr>
              <a:t>1</a:t>
            </a:r>
          </a:p>
        </p:txBody>
      </p:sp>
      <p:sp>
        <p:nvSpPr>
          <p:cNvPr id="51" name="AutoShape 52">
            <a:extLst>
              <a:ext uri="{FF2B5EF4-FFF2-40B4-BE49-F238E27FC236}">
                <a16:creationId xmlns:a16="http://schemas.microsoft.com/office/drawing/2014/main" id="{5072EB58-5ECC-47B6-B47C-4DED78F47738}"/>
              </a:ext>
            </a:extLst>
          </p:cNvPr>
          <p:cNvSpPr>
            <a:spLocks noChangeArrowheads="1"/>
          </p:cNvSpPr>
          <p:nvPr/>
        </p:nvSpPr>
        <p:spPr bwMode="auto">
          <a:xfrm>
            <a:off x="2051670" y="1912801"/>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2" name="AutoShape 53">
            <a:extLst>
              <a:ext uri="{FF2B5EF4-FFF2-40B4-BE49-F238E27FC236}">
                <a16:creationId xmlns:a16="http://schemas.microsoft.com/office/drawing/2014/main" id="{7F34C3B8-64FB-4C08-B22A-BF25B1CD6B16}"/>
              </a:ext>
            </a:extLst>
          </p:cNvPr>
          <p:cNvSpPr>
            <a:spLocks noChangeArrowheads="1"/>
          </p:cNvSpPr>
          <p:nvPr/>
        </p:nvSpPr>
        <p:spPr bwMode="auto">
          <a:xfrm>
            <a:off x="2051670" y="1552438"/>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3" name="AutoShape 54">
            <a:extLst>
              <a:ext uri="{FF2B5EF4-FFF2-40B4-BE49-F238E27FC236}">
                <a16:creationId xmlns:a16="http://schemas.microsoft.com/office/drawing/2014/main" id="{DCCEAA82-E490-4A65-86BC-4CBC5C116F6D}"/>
              </a:ext>
            </a:extLst>
          </p:cNvPr>
          <p:cNvSpPr>
            <a:spLocks noChangeArrowheads="1"/>
          </p:cNvSpPr>
          <p:nvPr/>
        </p:nvSpPr>
        <p:spPr bwMode="auto">
          <a:xfrm>
            <a:off x="3059733" y="2992301"/>
            <a:ext cx="792162"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4" name="AutoShape 55">
            <a:extLst>
              <a:ext uri="{FF2B5EF4-FFF2-40B4-BE49-F238E27FC236}">
                <a16:creationId xmlns:a16="http://schemas.microsoft.com/office/drawing/2014/main" id="{060FCC2C-5109-4AE1-9D05-89F436B75033}"/>
              </a:ext>
            </a:extLst>
          </p:cNvPr>
          <p:cNvSpPr>
            <a:spLocks noChangeArrowheads="1"/>
          </p:cNvSpPr>
          <p:nvPr/>
        </p:nvSpPr>
        <p:spPr bwMode="auto">
          <a:xfrm>
            <a:off x="3059733" y="2633526"/>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5" name="AutoShape 56">
            <a:extLst>
              <a:ext uri="{FF2B5EF4-FFF2-40B4-BE49-F238E27FC236}">
                <a16:creationId xmlns:a16="http://schemas.microsoft.com/office/drawing/2014/main" id="{2FC14970-B917-496C-9705-4A14584D9A07}"/>
              </a:ext>
            </a:extLst>
          </p:cNvPr>
          <p:cNvSpPr>
            <a:spLocks noChangeArrowheads="1"/>
          </p:cNvSpPr>
          <p:nvPr/>
        </p:nvSpPr>
        <p:spPr bwMode="auto">
          <a:xfrm>
            <a:off x="3059733" y="2273163"/>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b</a:t>
            </a:r>
            <a:r>
              <a:rPr lang="en-US" altLang="zh-CN" sz="2000" kern="0" baseline="-25000">
                <a:solidFill>
                  <a:srgbClr val="FF0000"/>
                </a:solidFill>
                <a:latin typeface="Times New Roman"/>
                <a:ea typeface="宋体"/>
              </a:rPr>
              <a:t>2</a:t>
            </a:r>
          </a:p>
        </p:txBody>
      </p:sp>
      <p:sp>
        <p:nvSpPr>
          <p:cNvPr id="56" name="AutoShape 57">
            <a:extLst>
              <a:ext uri="{FF2B5EF4-FFF2-40B4-BE49-F238E27FC236}">
                <a16:creationId xmlns:a16="http://schemas.microsoft.com/office/drawing/2014/main" id="{D51B1473-4B43-4DF5-B67C-213BDD2B37B8}"/>
              </a:ext>
            </a:extLst>
          </p:cNvPr>
          <p:cNvSpPr>
            <a:spLocks noChangeArrowheads="1"/>
          </p:cNvSpPr>
          <p:nvPr/>
        </p:nvSpPr>
        <p:spPr bwMode="auto">
          <a:xfrm>
            <a:off x="3059733" y="1912801"/>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7" name="AutoShape 58">
            <a:extLst>
              <a:ext uri="{FF2B5EF4-FFF2-40B4-BE49-F238E27FC236}">
                <a16:creationId xmlns:a16="http://schemas.microsoft.com/office/drawing/2014/main" id="{3E7CF3D5-EE0A-4096-82AC-C2FA6B5BE7A4}"/>
              </a:ext>
            </a:extLst>
          </p:cNvPr>
          <p:cNvSpPr>
            <a:spLocks noChangeArrowheads="1"/>
          </p:cNvSpPr>
          <p:nvPr/>
        </p:nvSpPr>
        <p:spPr bwMode="auto">
          <a:xfrm>
            <a:off x="3059733" y="1552438"/>
            <a:ext cx="792162"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8" name="AutoShape 59">
            <a:extLst>
              <a:ext uri="{FF2B5EF4-FFF2-40B4-BE49-F238E27FC236}">
                <a16:creationId xmlns:a16="http://schemas.microsoft.com/office/drawing/2014/main" id="{3AB8C6A6-05FC-421C-B38F-9086E9089DB4}"/>
              </a:ext>
            </a:extLst>
          </p:cNvPr>
          <p:cNvSpPr>
            <a:spLocks noChangeArrowheads="1"/>
          </p:cNvSpPr>
          <p:nvPr/>
        </p:nvSpPr>
        <p:spPr bwMode="auto">
          <a:xfrm>
            <a:off x="4067795" y="2992301"/>
            <a:ext cx="792163"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59" name="AutoShape 60">
            <a:extLst>
              <a:ext uri="{FF2B5EF4-FFF2-40B4-BE49-F238E27FC236}">
                <a16:creationId xmlns:a16="http://schemas.microsoft.com/office/drawing/2014/main" id="{CEFCA4B2-E7D0-448E-8C5C-167B0C2DF152}"/>
              </a:ext>
            </a:extLst>
          </p:cNvPr>
          <p:cNvSpPr>
            <a:spLocks noChangeArrowheads="1"/>
          </p:cNvSpPr>
          <p:nvPr/>
        </p:nvSpPr>
        <p:spPr bwMode="auto">
          <a:xfrm>
            <a:off x="4067795" y="2633526"/>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0" name="AutoShape 61">
            <a:extLst>
              <a:ext uri="{FF2B5EF4-FFF2-40B4-BE49-F238E27FC236}">
                <a16:creationId xmlns:a16="http://schemas.microsoft.com/office/drawing/2014/main" id="{F5692290-21E0-40D1-8FDD-A53C6F0AAA36}"/>
              </a:ext>
            </a:extLst>
          </p:cNvPr>
          <p:cNvSpPr>
            <a:spLocks noChangeArrowheads="1"/>
          </p:cNvSpPr>
          <p:nvPr/>
        </p:nvSpPr>
        <p:spPr bwMode="auto">
          <a:xfrm>
            <a:off x="4067795" y="2273163"/>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b</a:t>
            </a:r>
            <a:r>
              <a:rPr lang="en-US" altLang="zh-CN" sz="2000" kern="0" baseline="-25000" dirty="0">
                <a:solidFill>
                  <a:srgbClr val="FF0000"/>
                </a:solidFill>
                <a:latin typeface="Times New Roman"/>
                <a:ea typeface="宋体"/>
              </a:rPr>
              <a:t>3</a:t>
            </a:r>
          </a:p>
        </p:txBody>
      </p:sp>
      <p:sp>
        <p:nvSpPr>
          <p:cNvPr id="61" name="AutoShape 62">
            <a:extLst>
              <a:ext uri="{FF2B5EF4-FFF2-40B4-BE49-F238E27FC236}">
                <a16:creationId xmlns:a16="http://schemas.microsoft.com/office/drawing/2014/main" id="{615C6EEC-DF62-4FBB-8F8F-D599F4965B41}"/>
              </a:ext>
            </a:extLst>
          </p:cNvPr>
          <p:cNvSpPr>
            <a:spLocks noChangeArrowheads="1"/>
          </p:cNvSpPr>
          <p:nvPr/>
        </p:nvSpPr>
        <p:spPr bwMode="auto">
          <a:xfrm>
            <a:off x="4067795" y="1912801"/>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2" name="AutoShape 63">
            <a:extLst>
              <a:ext uri="{FF2B5EF4-FFF2-40B4-BE49-F238E27FC236}">
                <a16:creationId xmlns:a16="http://schemas.microsoft.com/office/drawing/2014/main" id="{B18CD780-8611-4AD1-B331-8C513A1A600C}"/>
              </a:ext>
            </a:extLst>
          </p:cNvPr>
          <p:cNvSpPr>
            <a:spLocks noChangeArrowheads="1"/>
          </p:cNvSpPr>
          <p:nvPr/>
        </p:nvSpPr>
        <p:spPr bwMode="auto">
          <a:xfrm>
            <a:off x="4067795" y="1552438"/>
            <a:ext cx="792163"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3" name="AutoShape 65">
            <a:extLst>
              <a:ext uri="{FF2B5EF4-FFF2-40B4-BE49-F238E27FC236}">
                <a16:creationId xmlns:a16="http://schemas.microsoft.com/office/drawing/2014/main" id="{0F05DEC2-D71B-416C-AD49-913C33032872}"/>
              </a:ext>
            </a:extLst>
          </p:cNvPr>
          <p:cNvSpPr>
            <a:spLocks noChangeArrowheads="1"/>
          </p:cNvSpPr>
          <p:nvPr/>
        </p:nvSpPr>
        <p:spPr bwMode="auto">
          <a:xfrm>
            <a:off x="5075858" y="2992301"/>
            <a:ext cx="792162" cy="504825"/>
          </a:xfrm>
          <a:prstGeom prst="can">
            <a:avLst>
              <a:gd name="adj" fmla="val 25000"/>
            </a:avLst>
          </a:prstGeom>
          <a:solidFill>
            <a:srgbClr val="FFE5FF"/>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4" name="AutoShape 66">
            <a:extLst>
              <a:ext uri="{FF2B5EF4-FFF2-40B4-BE49-F238E27FC236}">
                <a16:creationId xmlns:a16="http://schemas.microsoft.com/office/drawing/2014/main" id="{A050923B-5DB2-4087-B2A3-B9DC752BF041}"/>
              </a:ext>
            </a:extLst>
          </p:cNvPr>
          <p:cNvSpPr>
            <a:spLocks noChangeArrowheads="1"/>
          </p:cNvSpPr>
          <p:nvPr/>
        </p:nvSpPr>
        <p:spPr bwMode="auto">
          <a:xfrm>
            <a:off x="5075858" y="2633526"/>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5" name="AutoShape 67">
            <a:extLst>
              <a:ext uri="{FF2B5EF4-FFF2-40B4-BE49-F238E27FC236}">
                <a16:creationId xmlns:a16="http://schemas.microsoft.com/office/drawing/2014/main" id="{72F2B6F8-BE3B-412B-AC52-031BE3BB5A60}"/>
              </a:ext>
            </a:extLst>
          </p:cNvPr>
          <p:cNvSpPr>
            <a:spLocks noChangeArrowheads="1"/>
          </p:cNvSpPr>
          <p:nvPr/>
        </p:nvSpPr>
        <p:spPr bwMode="auto">
          <a:xfrm>
            <a:off x="5075858" y="2273163"/>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f</a:t>
            </a:r>
            <a:r>
              <a:rPr lang="en-US" altLang="zh-CN" sz="2000" kern="0" baseline="-25000">
                <a:solidFill>
                  <a:srgbClr val="FF0000"/>
                </a:solidFill>
                <a:latin typeface="Times New Roman"/>
                <a:ea typeface="宋体"/>
              </a:rPr>
              <a:t>0</a:t>
            </a:r>
            <a:r>
              <a:rPr lang="en-US" altLang="zh-CN" sz="2000" kern="0">
                <a:solidFill>
                  <a:srgbClr val="FF0000"/>
                </a:solidFill>
                <a:latin typeface="Times New Roman"/>
                <a:ea typeface="宋体"/>
              </a:rPr>
              <a:t>(b)</a:t>
            </a:r>
          </a:p>
        </p:txBody>
      </p:sp>
      <p:sp>
        <p:nvSpPr>
          <p:cNvPr id="66" name="AutoShape 68">
            <a:extLst>
              <a:ext uri="{FF2B5EF4-FFF2-40B4-BE49-F238E27FC236}">
                <a16:creationId xmlns:a16="http://schemas.microsoft.com/office/drawing/2014/main" id="{9528B085-16A4-47A9-B93F-AD3D1B3E5171}"/>
              </a:ext>
            </a:extLst>
          </p:cNvPr>
          <p:cNvSpPr>
            <a:spLocks noChangeArrowheads="1"/>
          </p:cNvSpPr>
          <p:nvPr/>
        </p:nvSpPr>
        <p:spPr bwMode="auto">
          <a:xfrm>
            <a:off x="5075858" y="1912801"/>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7" name="AutoShape 69">
            <a:extLst>
              <a:ext uri="{FF2B5EF4-FFF2-40B4-BE49-F238E27FC236}">
                <a16:creationId xmlns:a16="http://schemas.microsoft.com/office/drawing/2014/main" id="{C123F09B-9464-40A8-A37B-9E76FC4B349C}"/>
              </a:ext>
            </a:extLst>
          </p:cNvPr>
          <p:cNvSpPr>
            <a:spLocks noChangeArrowheads="1"/>
          </p:cNvSpPr>
          <p:nvPr/>
        </p:nvSpPr>
        <p:spPr bwMode="auto">
          <a:xfrm>
            <a:off x="5075858" y="1552438"/>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8" name="AutoShape 70">
            <a:extLst>
              <a:ext uri="{FF2B5EF4-FFF2-40B4-BE49-F238E27FC236}">
                <a16:creationId xmlns:a16="http://schemas.microsoft.com/office/drawing/2014/main" id="{08E420E9-F685-45E6-B93C-AE3CAD9A1998}"/>
              </a:ext>
            </a:extLst>
          </p:cNvPr>
          <p:cNvSpPr>
            <a:spLocks noChangeArrowheads="1"/>
          </p:cNvSpPr>
          <p:nvPr/>
        </p:nvSpPr>
        <p:spPr bwMode="auto">
          <a:xfrm>
            <a:off x="6083920" y="2992301"/>
            <a:ext cx="792163" cy="504825"/>
          </a:xfrm>
          <a:prstGeom prst="can">
            <a:avLst>
              <a:gd name="adj" fmla="val 25000"/>
            </a:avLst>
          </a:prstGeom>
          <a:solidFill>
            <a:srgbClr val="FFE5FF"/>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69" name="AutoShape 71">
            <a:extLst>
              <a:ext uri="{FF2B5EF4-FFF2-40B4-BE49-F238E27FC236}">
                <a16:creationId xmlns:a16="http://schemas.microsoft.com/office/drawing/2014/main" id="{E399E853-9EA8-4B51-83A5-1264B9F589E4}"/>
              </a:ext>
            </a:extLst>
          </p:cNvPr>
          <p:cNvSpPr>
            <a:spLocks noChangeArrowheads="1"/>
          </p:cNvSpPr>
          <p:nvPr/>
        </p:nvSpPr>
        <p:spPr bwMode="auto">
          <a:xfrm>
            <a:off x="6083920" y="2633526"/>
            <a:ext cx="792163"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0" name="AutoShape 72">
            <a:extLst>
              <a:ext uri="{FF2B5EF4-FFF2-40B4-BE49-F238E27FC236}">
                <a16:creationId xmlns:a16="http://schemas.microsoft.com/office/drawing/2014/main" id="{6D2E6372-1914-4DC7-B8B2-BB91A4261290}"/>
              </a:ext>
            </a:extLst>
          </p:cNvPr>
          <p:cNvSpPr>
            <a:spLocks noChangeArrowheads="1"/>
          </p:cNvSpPr>
          <p:nvPr/>
        </p:nvSpPr>
        <p:spPr bwMode="auto">
          <a:xfrm>
            <a:off x="6083920" y="2273163"/>
            <a:ext cx="792163"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f</a:t>
            </a:r>
            <a:r>
              <a:rPr lang="en-US" altLang="zh-CN" sz="2000" kern="0" baseline="-25000">
                <a:solidFill>
                  <a:srgbClr val="FF0000"/>
                </a:solidFill>
                <a:latin typeface="Times New Roman"/>
                <a:ea typeface="宋体"/>
              </a:rPr>
              <a:t>1</a:t>
            </a:r>
            <a:r>
              <a:rPr lang="en-US" altLang="zh-CN" sz="2000" kern="0">
                <a:solidFill>
                  <a:srgbClr val="FF0000"/>
                </a:solidFill>
                <a:latin typeface="Times New Roman"/>
                <a:ea typeface="宋体"/>
              </a:rPr>
              <a:t>(b)</a:t>
            </a:r>
          </a:p>
        </p:txBody>
      </p:sp>
      <p:sp>
        <p:nvSpPr>
          <p:cNvPr id="71" name="AutoShape 73">
            <a:extLst>
              <a:ext uri="{FF2B5EF4-FFF2-40B4-BE49-F238E27FC236}">
                <a16:creationId xmlns:a16="http://schemas.microsoft.com/office/drawing/2014/main" id="{D886406E-AB76-42D6-B629-CF14B58EBE6F}"/>
              </a:ext>
            </a:extLst>
          </p:cNvPr>
          <p:cNvSpPr>
            <a:spLocks noChangeArrowheads="1"/>
          </p:cNvSpPr>
          <p:nvPr/>
        </p:nvSpPr>
        <p:spPr bwMode="auto">
          <a:xfrm>
            <a:off x="6083920" y="1912801"/>
            <a:ext cx="792163"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2" name="AutoShape 74">
            <a:extLst>
              <a:ext uri="{FF2B5EF4-FFF2-40B4-BE49-F238E27FC236}">
                <a16:creationId xmlns:a16="http://schemas.microsoft.com/office/drawing/2014/main" id="{60523266-381C-4110-82DE-FBE5C2684826}"/>
              </a:ext>
            </a:extLst>
          </p:cNvPr>
          <p:cNvSpPr>
            <a:spLocks noChangeArrowheads="1"/>
          </p:cNvSpPr>
          <p:nvPr/>
        </p:nvSpPr>
        <p:spPr bwMode="auto">
          <a:xfrm>
            <a:off x="6083920" y="1552438"/>
            <a:ext cx="792163"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3" name="AutoShape 75">
            <a:extLst>
              <a:ext uri="{FF2B5EF4-FFF2-40B4-BE49-F238E27FC236}">
                <a16:creationId xmlns:a16="http://schemas.microsoft.com/office/drawing/2014/main" id="{779718F3-09A8-4C36-A4D2-398AEC72CBC5}"/>
              </a:ext>
            </a:extLst>
          </p:cNvPr>
          <p:cNvSpPr>
            <a:spLocks noChangeArrowheads="1"/>
          </p:cNvSpPr>
          <p:nvPr/>
        </p:nvSpPr>
        <p:spPr bwMode="auto">
          <a:xfrm>
            <a:off x="7091983" y="2992301"/>
            <a:ext cx="792162" cy="504825"/>
          </a:xfrm>
          <a:prstGeom prst="can">
            <a:avLst>
              <a:gd name="adj" fmla="val 25000"/>
            </a:avLst>
          </a:prstGeom>
          <a:solidFill>
            <a:srgbClr val="FFE5FF"/>
          </a:solidFill>
          <a:ln w="19050">
            <a:solidFill>
              <a:srgbClr val="000000"/>
            </a:solidFill>
            <a:prstDash val="dash"/>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4" name="AutoShape 76">
            <a:extLst>
              <a:ext uri="{FF2B5EF4-FFF2-40B4-BE49-F238E27FC236}">
                <a16:creationId xmlns:a16="http://schemas.microsoft.com/office/drawing/2014/main" id="{D1FE072E-BDB0-4928-BB1A-FC0BCC80CC82}"/>
              </a:ext>
            </a:extLst>
          </p:cNvPr>
          <p:cNvSpPr>
            <a:spLocks noChangeArrowheads="1"/>
          </p:cNvSpPr>
          <p:nvPr/>
        </p:nvSpPr>
        <p:spPr bwMode="auto">
          <a:xfrm>
            <a:off x="7091983" y="2633526"/>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5" name="AutoShape 77">
            <a:extLst>
              <a:ext uri="{FF2B5EF4-FFF2-40B4-BE49-F238E27FC236}">
                <a16:creationId xmlns:a16="http://schemas.microsoft.com/office/drawing/2014/main" id="{CAF7C993-94E5-449D-9DB5-858AA793C3DC}"/>
              </a:ext>
            </a:extLst>
          </p:cNvPr>
          <p:cNvSpPr>
            <a:spLocks noChangeArrowheads="1"/>
          </p:cNvSpPr>
          <p:nvPr/>
        </p:nvSpPr>
        <p:spPr bwMode="auto">
          <a:xfrm>
            <a:off x="7091983" y="2273163"/>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r>
              <a:rPr lang="en-US" altLang="zh-CN" sz="2000" kern="0">
                <a:solidFill>
                  <a:srgbClr val="FF0000"/>
                </a:solidFill>
                <a:latin typeface="Times New Roman"/>
                <a:ea typeface="宋体"/>
              </a:rPr>
              <a:t>f</a:t>
            </a:r>
            <a:r>
              <a:rPr lang="en-US" altLang="zh-CN" sz="2000" kern="0" baseline="-25000">
                <a:solidFill>
                  <a:srgbClr val="FF0000"/>
                </a:solidFill>
                <a:latin typeface="Times New Roman"/>
                <a:ea typeface="宋体"/>
              </a:rPr>
              <a:t>2</a:t>
            </a:r>
            <a:r>
              <a:rPr lang="en-US" altLang="zh-CN" sz="2000" kern="0">
                <a:solidFill>
                  <a:srgbClr val="FF0000"/>
                </a:solidFill>
                <a:latin typeface="Times New Roman"/>
                <a:ea typeface="宋体"/>
              </a:rPr>
              <a:t>(b)</a:t>
            </a:r>
          </a:p>
        </p:txBody>
      </p:sp>
      <p:sp>
        <p:nvSpPr>
          <p:cNvPr id="76" name="AutoShape 78">
            <a:extLst>
              <a:ext uri="{FF2B5EF4-FFF2-40B4-BE49-F238E27FC236}">
                <a16:creationId xmlns:a16="http://schemas.microsoft.com/office/drawing/2014/main" id="{74781DCE-AF6D-431A-AF79-4968DA37E5F0}"/>
              </a:ext>
            </a:extLst>
          </p:cNvPr>
          <p:cNvSpPr>
            <a:spLocks noChangeArrowheads="1"/>
          </p:cNvSpPr>
          <p:nvPr/>
        </p:nvSpPr>
        <p:spPr bwMode="auto">
          <a:xfrm>
            <a:off x="7091983" y="1912801"/>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7" name="AutoShape 79">
            <a:extLst>
              <a:ext uri="{FF2B5EF4-FFF2-40B4-BE49-F238E27FC236}">
                <a16:creationId xmlns:a16="http://schemas.microsoft.com/office/drawing/2014/main" id="{9FDA9E93-DA4C-41C7-9680-734B61D64943}"/>
              </a:ext>
            </a:extLst>
          </p:cNvPr>
          <p:cNvSpPr>
            <a:spLocks noChangeArrowheads="1"/>
          </p:cNvSpPr>
          <p:nvPr/>
        </p:nvSpPr>
        <p:spPr bwMode="auto">
          <a:xfrm>
            <a:off x="7091983" y="1552438"/>
            <a:ext cx="792162" cy="504825"/>
          </a:xfrm>
          <a:prstGeom prst="can">
            <a:avLst>
              <a:gd name="adj" fmla="val 25000"/>
            </a:avLst>
          </a:prstGeom>
          <a:solidFill>
            <a:srgbClr val="FFE5FF"/>
          </a:solidFill>
          <a:ln w="19050">
            <a:solidFill>
              <a:srgbClr val="000000"/>
            </a:solidFill>
            <a:round/>
            <a:headEnd/>
            <a:tailEnd/>
          </a:ln>
        </p:spPr>
        <p:txBody>
          <a:bodyPr wrap="none"/>
          <a:lstStyle/>
          <a:p>
            <a:pPr algn="ctr">
              <a:spcBef>
                <a:spcPct val="50000"/>
              </a:spcBef>
              <a:defRPr/>
            </a:pPr>
            <a:endParaRPr lang="en-US" altLang="zh-CN" sz="2000" kern="0">
              <a:solidFill>
                <a:srgbClr val="000000"/>
              </a:solidFill>
              <a:latin typeface="Times New Roman"/>
              <a:ea typeface="宋体"/>
            </a:endParaRPr>
          </a:p>
        </p:txBody>
      </p:sp>
      <p:sp>
        <p:nvSpPr>
          <p:cNvPr id="78" name="Line 101">
            <a:extLst>
              <a:ext uri="{FF2B5EF4-FFF2-40B4-BE49-F238E27FC236}">
                <a16:creationId xmlns:a16="http://schemas.microsoft.com/office/drawing/2014/main" id="{CA62125B-2756-4059-B83D-63E966E0DB77}"/>
              </a:ext>
            </a:extLst>
          </p:cNvPr>
          <p:cNvSpPr>
            <a:spLocks noChangeShapeType="1"/>
          </p:cNvSpPr>
          <p:nvPr/>
        </p:nvSpPr>
        <p:spPr bwMode="auto">
          <a:xfrm flipV="1">
            <a:off x="1431597"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9" name="Line 101">
            <a:extLst>
              <a:ext uri="{FF2B5EF4-FFF2-40B4-BE49-F238E27FC236}">
                <a16:creationId xmlns:a16="http://schemas.microsoft.com/office/drawing/2014/main" id="{2D4ED4EC-F7AB-47FA-BAFB-A5F06AEB2D86}"/>
              </a:ext>
            </a:extLst>
          </p:cNvPr>
          <p:cNvSpPr>
            <a:spLocks noChangeShapeType="1"/>
          </p:cNvSpPr>
          <p:nvPr/>
        </p:nvSpPr>
        <p:spPr bwMode="auto">
          <a:xfrm flipV="1">
            <a:off x="7480269"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80" name="Line 101">
            <a:extLst>
              <a:ext uri="{FF2B5EF4-FFF2-40B4-BE49-F238E27FC236}">
                <a16:creationId xmlns:a16="http://schemas.microsoft.com/office/drawing/2014/main" id="{64F20F56-FF4E-4C11-8CC3-79EF9FA2C625}"/>
              </a:ext>
            </a:extLst>
          </p:cNvPr>
          <p:cNvSpPr>
            <a:spLocks noChangeShapeType="1"/>
          </p:cNvSpPr>
          <p:nvPr/>
        </p:nvSpPr>
        <p:spPr bwMode="auto">
          <a:xfrm flipV="1">
            <a:off x="2439709"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81" name="Line 101">
            <a:extLst>
              <a:ext uri="{FF2B5EF4-FFF2-40B4-BE49-F238E27FC236}">
                <a16:creationId xmlns:a16="http://schemas.microsoft.com/office/drawing/2014/main" id="{FCCAAFFC-5BE3-4FF1-ACBB-41C10354B363}"/>
              </a:ext>
            </a:extLst>
          </p:cNvPr>
          <p:cNvSpPr>
            <a:spLocks noChangeShapeType="1"/>
          </p:cNvSpPr>
          <p:nvPr/>
        </p:nvSpPr>
        <p:spPr bwMode="auto">
          <a:xfrm flipV="1">
            <a:off x="3447821"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82" name="Line 101">
            <a:extLst>
              <a:ext uri="{FF2B5EF4-FFF2-40B4-BE49-F238E27FC236}">
                <a16:creationId xmlns:a16="http://schemas.microsoft.com/office/drawing/2014/main" id="{532F2491-48AF-48CF-93FA-779D26C6F266}"/>
              </a:ext>
            </a:extLst>
          </p:cNvPr>
          <p:cNvSpPr>
            <a:spLocks noChangeShapeType="1"/>
          </p:cNvSpPr>
          <p:nvPr/>
        </p:nvSpPr>
        <p:spPr bwMode="auto">
          <a:xfrm flipV="1">
            <a:off x="4455933"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83" name="Line 101">
            <a:extLst>
              <a:ext uri="{FF2B5EF4-FFF2-40B4-BE49-F238E27FC236}">
                <a16:creationId xmlns:a16="http://schemas.microsoft.com/office/drawing/2014/main" id="{D9E8405C-4B73-4799-95BD-670C62262D79}"/>
              </a:ext>
            </a:extLst>
          </p:cNvPr>
          <p:cNvSpPr>
            <a:spLocks noChangeShapeType="1"/>
          </p:cNvSpPr>
          <p:nvPr/>
        </p:nvSpPr>
        <p:spPr bwMode="auto">
          <a:xfrm flipV="1">
            <a:off x="5464045" y="1390665"/>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84" name="Line 101">
            <a:extLst>
              <a:ext uri="{FF2B5EF4-FFF2-40B4-BE49-F238E27FC236}">
                <a16:creationId xmlns:a16="http://schemas.microsoft.com/office/drawing/2014/main" id="{A53CE9CA-105B-4022-8905-E8751E6AC401}"/>
              </a:ext>
            </a:extLst>
          </p:cNvPr>
          <p:cNvSpPr>
            <a:spLocks noChangeShapeType="1"/>
          </p:cNvSpPr>
          <p:nvPr/>
        </p:nvSpPr>
        <p:spPr bwMode="auto">
          <a:xfrm flipV="1">
            <a:off x="6472157" y="1192101"/>
            <a:ext cx="0" cy="414464"/>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cxnSp>
        <p:nvCxnSpPr>
          <p:cNvPr id="85" name="直接连接符 84">
            <a:extLst>
              <a:ext uri="{FF2B5EF4-FFF2-40B4-BE49-F238E27FC236}">
                <a16:creationId xmlns:a16="http://schemas.microsoft.com/office/drawing/2014/main" id="{B83DE9BD-E91D-4273-885D-8DFA547AF5A3}"/>
              </a:ext>
            </a:extLst>
          </p:cNvPr>
          <p:cNvCxnSpPr>
            <a:stCxn id="78" idx="1"/>
            <a:endCxn id="82" idx="1"/>
          </p:cNvCxnSpPr>
          <p:nvPr/>
        </p:nvCxnSpPr>
        <p:spPr bwMode="auto">
          <a:xfrm>
            <a:off x="1431598" y="1390665"/>
            <a:ext cx="3024336" cy="0"/>
          </a:xfrm>
          <a:prstGeom prst="line">
            <a:avLst/>
          </a:prstGeom>
          <a:solidFill>
            <a:srgbClr val="9999FF"/>
          </a:solidFill>
          <a:ln w="38100" cap="rnd" cmpd="sng" algn="ctr">
            <a:solidFill>
              <a:srgbClr val="6699FF"/>
            </a:solidFill>
            <a:prstDash val="solid"/>
            <a:round/>
            <a:headEnd type="none" w="med" len="med"/>
            <a:tailEnd type="none" w="med" len="med"/>
          </a:ln>
          <a:effectLst/>
        </p:spPr>
      </p:cxnSp>
      <p:cxnSp>
        <p:nvCxnSpPr>
          <p:cNvPr id="86" name="直接连接符 85">
            <a:extLst>
              <a:ext uri="{FF2B5EF4-FFF2-40B4-BE49-F238E27FC236}">
                <a16:creationId xmlns:a16="http://schemas.microsoft.com/office/drawing/2014/main" id="{E7E8A8CA-D5E6-45DC-A9F3-1CD6A524A938}"/>
              </a:ext>
            </a:extLst>
          </p:cNvPr>
          <p:cNvCxnSpPr>
            <a:stCxn id="83" idx="1"/>
            <a:endCxn id="79" idx="1"/>
          </p:cNvCxnSpPr>
          <p:nvPr/>
        </p:nvCxnSpPr>
        <p:spPr bwMode="auto">
          <a:xfrm>
            <a:off x="5464046" y="1390665"/>
            <a:ext cx="2016224" cy="0"/>
          </a:xfrm>
          <a:prstGeom prst="line">
            <a:avLst/>
          </a:prstGeom>
          <a:solidFill>
            <a:srgbClr val="9999FF"/>
          </a:solidFill>
          <a:ln w="38100" cap="rnd" cmpd="sng" algn="ctr">
            <a:solidFill>
              <a:srgbClr val="6699FF"/>
            </a:solidFill>
            <a:prstDash val="solid"/>
            <a:round/>
            <a:headEnd type="none" w="med" len="med"/>
            <a:tailEnd type="none" w="med" len="med"/>
          </a:ln>
          <a:effectLst/>
        </p:spPr>
      </p:cxnSp>
      <p:sp>
        <p:nvSpPr>
          <p:cNvPr id="87" name="Line 56">
            <a:extLst>
              <a:ext uri="{FF2B5EF4-FFF2-40B4-BE49-F238E27FC236}">
                <a16:creationId xmlns:a16="http://schemas.microsoft.com/office/drawing/2014/main" id="{226BBD10-36CB-4C8E-A0DC-E338FAF9A8BF}"/>
              </a:ext>
            </a:extLst>
          </p:cNvPr>
          <p:cNvSpPr>
            <a:spLocks noChangeShapeType="1"/>
          </p:cNvSpPr>
          <p:nvPr/>
        </p:nvSpPr>
        <p:spPr bwMode="auto">
          <a:xfrm>
            <a:off x="2915717" y="1192101"/>
            <a:ext cx="3556440" cy="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cxnSp>
        <p:nvCxnSpPr>
          <p:cNvPr id="88" name="直接连接符 87">
            <a:extLst>
              <a:ext uri="{FF2B5EF4-FFF2-40B4-BE49-F238E27FC236}">
                <a16:creationId xmlns:a16="http://schemas.microsoft.com/office/drawing/2014/main" id="{565FA11C-840D-460C-91BF-9651BB263B78}"/>
              </a:ext>
            </a:extLst>
          </p:cNvPr>
          <p:cNvCxnSpPr>
            <a:cxnSpLocks/>
          </p:cNvCxnSpPr>
          <p:nvPr/>
        </p:nvCxnSpPr>
        <p:spPr bwMode="auto">
          <a:xfrm>
            <a:off x="4892439" y="1012726"/>
            <a:ext cx="0" cy="179375"/>
          </a:xfrm>
          <a:prstGeom prst="line">
            <a:avLst/>
          </a:prstGeom>
          <a:solidFill>
            <a:srgbClr val="9999FF"/>
          </a:solidFill>
          <a:ln w="38100" cap="rnd" cmpd="sng" algn="ctr">
            <a:solidFill>
              <a:srgbClr val="6699FF"/>
            </a:solidFill>
            <a:prstDash val="solid"/>
            <a:round/>
            <a:headEnd type="none" w="med" len="med"/>
            <a:tailEnd type="none" w="med" len="med"/>
          </a:ln>
          <a:effectLst/>
        </p:spPr>
      </p:cxnSp>
      <p:sp>
        <p:nvSpPr>
          <p:cNvPr id="89" name="Line 101">
            <a:extLst>
              <a:ext uri="{FF2B5EF4-FFF2-40B4-BE49-F238E27FC236}">
                <a16:creationId xmlns:a16="http://schemas.microsoft.com/office/drawing/2014/main" id="{06D73A21-D0E9-4054-A3A3-D7502F6EBBED}"/>
              </a:ext>
            </a:extLst>
          </p:cNvPr>
          <p:cNvSpPr>
            <a:spLocks noChangeShapeType="1"/>
          </p:cNvSpPr>
          <p:nvPr/>
        </p:nvSpPr>
        <p:spPr bwMode="auto">
          <a:xfrm flipV="1">
            <a:off x="2915717" y="1192101"/>
            <a:ext cx="0" cy="198564"/>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90" name="矩形 89">
            <a:extLst>
              <a:ext uri="{FF2B5EF4-FFF2-40B4-BE49-F238E27FC236}">
                <a16:creationId xmlns:a16="http://schemas.microsoft.com/office/drawing/2014/main" id="{DD1E2709-6823-4AA6-B9F3-73AE5D7C3FF7}"/>
              </a:ext>
            </a:extLst>
          </p:cNvPr>
          <p:cNvSpPr/>
          <p:nvPr/>
        </p:nvSpPr>
        <p:spPr bwMode="auto">
          <a:xfrm>
            <a:off x="4031526" y="616361"/>
            <a:ext cx="1728167" cy="396365"/>
          </a:xfrm>
          <a:prstGeom prst="rect">
            <a:avLst/>
          </a:prstGeom>
          <a:solidFill>
            <a:srgbClr val="C9FFFF"/>
          </a:solidFill>
          <a:ln w="19050">
            <a:solidFill>
              <a:srgbClr val="000000"/>
            </a:solidFill>
            <a:round/>
            <a:headEnd/>
            <a:tailEnd/>
          </a:ln>
        </p:spPr>
        <p:txBody>
          <a:bodyPr wrap="none" anchor="ctr" anchorCtr="0"/>
          <a:lstStyle/>
          <a:p>
            <a:pPr algn="ctr">
              <a:spcBef>
                <a:spcPts val="0"/>
              </a:spcBef>
            </a:pPr>
            <a:r>
              <a:rPr lang="en-US" altLang="zh-CN" sz="2000" kern="0" dirty="0">
                <a:solidFill>
                  <a:srgbClr val="000000"/>
                </a:solidFill>
                <a:latin typeface="Times New Roman"/>
                <a:ea typeface="宋体"/>
              </a:rPr>
              <a:t>RAID</a:t>
            </a:r>
            <a:r>
              <a:rPr lang="zh-CN" altLang="en-US" sz="2000" kern="0" dirty="0">
                <a:solidFill>
                  <a:srgbClr val="000000"/>
                </a:solidFill>
                <a:latin typeface="Times New Roman"/>
                <a:ea typeface="宋体"/>
              </a:rPr>
              <a:t>控制器</a:t>
            </a:r>
            <a:endParaRPr lang="en-US" altLang="zh-CN" sz="2000" kern="0" dirty="0">
              <a:solidFill>
                <a:srgbClr val="000000"/>
              </a:solidFill>
              <a:latin typeface="Times New Roman"/>
              <a:ea typeface="宋体"/>
            </a:endParaRPr>
          </a:p>
        </p:txBody>
      </p:sp>
      <p:sp>
        <p:nvSpPr>
          <p:cNvPr id="91" name="矩形 90">
            <a:extLst>
              <a:ext uri="{FF2B5EF4-FFF2-40B4-BE49-F238E27FC236}">
                <a16:creationId xmlns:a16="http://schemas.microsoft.com/office/drawing/2014/main" id="{BDF2256A-B184-4B44-910E-1EB1664A0ED2}"/>
              </a:ext>
            </a:extLst>
          </p:cNvPr>
          <p:cNvSpPr/>
          <p:nvPr/>
        </p:nvSpPr>
        <p:spPr>
          <a:xfrm>
            <a:off x="5311514"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D60093"/>
                </a:solidFill>
                <a:latin typeface="Times New Roman"/>
                <a:ea typeface="宋体"/>
              </a:rPr>
              <a:t>1</a:t>
            </a:r>
            <a:endParaRPr lang="zh-CN" altLang="en-US" sz="2000" dirty="0">
              <a:solidFill>
                <a:srgbClr val="D60093"/>
              </a:solidFill>
              <a:latin typeface="Times New Roman"/>
              <a:ea typeface="宋体"/>
            </a:endParaRPr>
          </a:p>
        </p:txBody>
      </p:sp>
      <p:sp>
        <p:nvSpPr>
          <p:cNvPr id="92" name="矩形 91">
            <a:extLst>
              <a:ext uri="{FF2B5EF4-FFF2-40B4-BE49-F238E27FC236}">
                <a16:creationId xmlns:a16="http://schemas.microsoft.com/office/drawing/2014/main" id="{7AFEE281-8107-4183-8BF2-DB57E5F8CCAB}"/>
              </a:ext>
            </a:extLst>
          </p:cNvPr>
          <p:cNvSpPr/>
          <p:nvPr/>
        </p:nvSpPr>
        <p:spPr>
          <a:xfrm>
            <a:off x="6315605"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D60093"/>
                </a:solidFill>
                <a:latin typeface="Times New Roman"/>
                <a:ea typeface="宋体"/>
              </a:rPr>
              <a:t>2</a:t>
            </a:r>
            <a:endParaRPr lang="zh-CN" altLang="en-US" sz="2000" dirty="0">
              <a:solidFill>
                <a:srgbClr val="D60093"/>
              </a:solidFill>
              <a:latin typeface="Times New Roman"/>
              <a:ea typeface="宋体"/>
            </a:endParaRPr>
          </a:p>
        </p:txBody>
      </p:sp>
      <p:sp>
        <p:nvSpPr>
          <p:cNvPr id="93" name="矩形 92">
            <a:extLst>
              <a:ext uri="{FF2B5EF4-FFF2-40B4-BE49-F238E27FC236}">
                <a16:creationId xmlns:a16="http://schemas.microsoft.com/office/drawing/2014/main" id="{F9270280-2DC3-4740-96EF-3F33C209F5B8}"/>
              </a:ext>
            </a:extLst>
          </p:cNvPr>
          <p:cNvSpPr/>
          <p:nvPr/>
        </p:nvSpPr>
        <p:spPr>
          <a:xfrm>
            <a:off x="1275144"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008000"/>
                </a:solidFill>
                <a:latin typeface="Times New Roman"/>
                <a:ea typeface="宋体"/>
              </a:rPr>
              <a:t>3</a:t>
            </a:r>
            <a:endParaRPr lang="zh-CN" altLang="en-US" sz="2000" dirty="0">
              <a:solidFill>
                <a:srgbClr val="008000"/>
              </a:solidFill>
              <a:latin typeface="Times New Roman"/>
              <a:ea typeface="宋体"/>
            </a:endParaRPr>
          </a:p>
        </p:txBody>
      </p:sp>
      <p:sp>
        <p:nvSpPr>
          <p:cNvPr id="94" name="矩形 93">
            <a:extLst>
              <a:ext uri="{FF2B5EF4-FFF2-40B4-BE49-F238E27FC236}">
                <a16:creationId xmlns:a16="http://schemas.microsoft.com/office/drawing/2014/main" id="{71E0DC5E-D2D2-47D7-BF24-668EDB1B94F6}"/>
              </a:ext>
            </a:extLst>
          </p:cNvPr>
          <p:cNvSpPr/>
          <p:nvPr/>
        </p:nvSpPr>
        <p:spPr>
          <a:xfrm>
            <a:off x="7319696"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D60093"/>
                </a:solidFill>
                <a:latin typeface="Times New Roman"/>
                <a:ea typeface="宋体"/>
              </a:rPr>
              <a:t>4</a:t>
            </a:r>
            <a:endParaRPr lang="zh-CN" altLang="en-US" sz="2000" dirty="0">
              <a:solidFill>
                <a:srgbClr val="D60093"/>
              </a:solidFill>
              <a:latin typeface="Times New Roman"/>
              <a:ea typeface="宋体"/>
            </a:endParaRPr>
          </a:p>
        </p:txBody>
      </p:sp>
      <p:sp>
        <p:nvSpPr>
          <p:cNvPr id="95" name="矩形 94">
            <a:extLst>
              <a:ext uri="{FF2B5EF4-FFF2-40B4-BE49-F238E27FC236}">
                <a16:creationId xmlns:a16="http://schemas.microsoft.com/office/drawing/2014/main" id="{90F46A2E-A76B-48C8-88A8-AD6D8F7E5365}"/>
              </a:ext>
            </a:extLst>
          </p:cNvPr>
          <p:cNvSpPr/>
          <p:nvPr/>
        </p:nvSpPr>
        <p:spPr>
          <a:xfrm>
            <a:off x="2291298"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008000"/>
                </a:solidFill>
                <a:latin typeface="Times New Roman"/>
                <a:ea typeface="宋体"/>
              </a:rPr>
              <a:t>5</a:t>
            </a:r>
            <a:endParaRPr lang="zh-CN" altLang="en-US" sz="2000" dirty="0">
              <a:solidFill>
                <a:srgbClr val="008000"/>
              </a:solidFill>
              <a:latin typeface="Times New Roman"/>
              <a:ea typeface="宋体"/>
            </a:endParaRPr>
          </a:p>
        </p:txBody>
      </p:sp>
      <p:sp>
        <p:nvSpPr>
          <p:cNvPr id="96" name="矩形 95">
            <a:extLst>
              <a:ext uri="{FF2B5EF4-FFF2-40B4-BE49-F238E27FC236}">
                <a16:creationId xmlns:a16="http://schemas.microsoft.com/office/drawing/2014/main" id="{213B0C03-6174-40D6-B609-74007C7C683C}"/>
              </a:ext>
            </a:extLst>
          </p:cNvPr>
          <p:cNvSpPr/>
          <p:nvPr/>
        </p:nvSpPr>
        <p:spPr>
          <a:xfrm>
            <a:off x="3295389"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008000"/>
                </a:solidFill>
                <a:latin typeface="Times New Roman"/>
                <a:ea typeface="宋体"/>
              </a:rPr>
              <a:t>6</a:t>
            </a:r>
            <a:endParaRPr lang="zh-CN" altLang="en-US" sz="2000" dirty="0">
              <a:solidFill>
                <a:srgbClr val="008000"/>
              </a:solidFill>
              <a:latin typeface="Times New Roman"/>
              <a:ea typeface="宋体"/>
            </a:endParaRPr>
          </a:p>
        </p:txBody>
      </p:sp>
      <p:sp>
        <p:nvSpPr>
          <p:cNvPr id="97" name="矩形 96">
            <a:extLst>
              <a:ext uri="{FF2B5EF4-FFF2-40B4-BE49-F238E27FC236}">
                <a16:creationId xmlns:a16="http://schemas.microsoft.com/office/drawing/2014/main" id="{78E9F575-D119-4034-ABBD-49DA9B72A7D7}"/>
              </a:ext>
            </a:extLst>
          </p:cNvPr>
          <p:cNvSpPr/>
          <p:nvPr/>
        </p:nvSpPr>
        <p:spPr>
          <a:xfrm>
            <a:off x="4307423" y="3460938"/>
            <a:ext cx="312906" cy="400110"/>
          </a:xfrm>
          <a:prstGeom prst="rect">
            <a:avLst/>
          </a:prstGeom>
        </p:spPr>
        <p:txBody>
          <a:bodyPr wrap="none">
            <a:spAutoFit/>
          </a:bodyPr>
          <a:lstStyle/>
          <a:p>
            <a:pPr fontAlgn="auto">
              <a:spcBef>
                <a:spcPts val="0"/>
              </a:spcBef>
              <a:spcAft>
                <a:spcPts val="0"/>
              </a:spcAft>
            </a:pPr>
            <a:r>
              <a:rPr lang="en-US" altLang="zh-CN" sz="2000" kern="0" dirty="0">
                <a:solidFill>
                  <a:srgbClr val="008000"/>
                </a:solidFill>
                <a:latin typeface="Times New Roman"/>
                <a:ea typeface="宋体"/>
              </a:rPr>
              <a:t>7</a:t>
            </a:r>
            <a:endParaRPr lang="zh-CN" altLang="en-US" sz="2000" dirty="0">
              <a:solidFill>
                <a:srgbClr val="008000"/>
              </a:solidFill>
              <a:latin typeface="Times New Roman"/>
              <a:ea typeface="宋体"/>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p:spPr>
        <p:txBody>
          <a:bodyPr/>
          <a:lstStyle/>
          <a:p>
            <a:fld id="{D93A7EEA-8E52-49EA-9E36-38591DF32D7F}" type="slidenum">
              <a:rPr lang="zh-CN" altLang="en-US" smtClean="0">
                <a:ea typeface="宋体" charset="-122"/>
              </a:rPr>
              <a:pPr/>
              <a:t>41</a:t>
            </a:fld>
            <a:endParaRPr lang="en-US" altLang="zh-CN">
              <a:ea typeface="宋体" charset="-122"/>
            </a:endParaRPr>
          </a:p>
        </p:txBody>
      </p:sp>
      <p:sp>
        <p:nvSpPr>
          <p:cNvPr id="50179"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1736769" name="Text Box 65"/>
          <p:cNvSpPr txBox="1">
            <a:spLocks noChangeArrowheads="1"/>
          </p:cNvSpPr>
          <p:nvPr/>
        </p:nvSpPr>
        <p:spPr bwMode="auto">
          <a:xfrm>
            <a:off x="3689534" y="5728181"/>
            <a:ext cx="4824214" cy="467702"/>
          </a:xfrm>
          <a:prstGeom prst="rect">
            <a:avLst/>
          </a:prstGeom>
          <a:solidFill>
            <a:srgbClr val="FFFF99"/>
          </a:solidFill>
          <a:ln w="28575" algn="ctr">
            <a:solidFill>
              <a:srgbClr val="FF6600"/>
            </a:solidFill>
            <a:miter lim="800000"/>
            <a:headEnd/>
            <a:tailEnd/>
          </a:ln>
          <a:effectLst>
            <a:outerShdw blurRad="50800" dist="38100" dir="2700000" algn="tl" rotWithShape="0">
              <a:prstClr val="black">
                <a:alpha val="40000"/>
              </a:prstClr>
            </a:outerShdw>
          </a:effectLst>
        </p:spPr>
        <p:txBody>
          <a:bodyPr/>
          <a:lstStyle/>
          <a:p>
            <a:pPr>
              <a:spcBef>
                <a:spcPct val="50000"/>
              </a:spcBef>
              <a:defRPr/>
            </a:pPr>
            <a:r>
              <a:rPr lang="zh-CN" altLang="en-US" sz="2400">
                <a:ea typeface="宋体" pitchFamily="2" charset="-122"/>
              </a:rPr>
              <a:t>只有主轴同步才能发挥最大性能。</a:t>
            </a:r>
          </a:p>
        </p:txBody>
      </p:sp>
      <p:sp>
        <p:nvSpPr>
          <p:cNvPr id="50206" name="Rectangle 67"/>
          <p:cNvSpPr>
            <a:spLocks noChangeArrowheads="1"/>
          </p:cNvSpPr>
          <p:nvPr/>
        </p:nvSpPr>
        <p:spPr bwMode="auto">
          <a:xfrm>
            <a:off x="395288" y="3892069"/>
            <a:ext cx="8569325" cy="2632556"/>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n"/>
            </a:pPr>
            <a:r>
              <a:rPr lang="zh-CN" altLang="en-US" sz="2400" dirty="0"/>
              <a:t>以一个扇区或者几个扇区为单位来分散数据。</a:t>
            </a:r>
          </a:p>
          <a:p>
            <a:pPr marL="342900" indent="-342900">
              <a:spcBef>
                <a:spcPct val="20000"/>
              </a:spcBef>
              <a:buClr>
                <a:schemeClr val="bg2"/>
              </a:buClr>
              <a:buSzPct val="75000"/>
              <a:buFont typeface="Wingdings" pitchFamily="2" charset="2"/>
              <a:buChar char="n"/>
            </a:pPr>
            <a:r>
              <a:rPr lang="zh-CN" altLang="en-US" sz="2400" dirty="0"/>
              <a:t>只需一块校验盘。</a:t>
            </a:r>
          </a:p>
          <a:p>
            <a:pPr marL="342900" indent="-342900">
              <a:spcBef>
                <a:spcPct val="20000"/>
              </a:spcBef>
              <a:buClr>
                <a:schemeClr val="bg2"/>
              </a:buClr>
              <a:buSzPct val="75000"/>
              <a:buFont typeface="Wingdings" pitchFamily="2" charset="2"/>
              <a:buChar char="n"/>
            </a:pPr>
            <a:r>
              <a:rPr lang="zh-CN" altLang="en-US" sz="2400" dirty="0"/>
              <a:t>每一个</a:t>
            </a:r>
            <a:r>
              <a:rPr lang="zh-CN" altLang="en-US" sz="2400" dirty="0">
                <a:solidFill>
                  <a:srgbClr val="FF0000"/>
                </a:solidFill>
              </a:rPr>
              <a:t>条带</a:t>
            </a:r>
            <a:r>
              <a:rPr lang="zh-CN" altLang="en-US" sz="2400" dirty="0"/>
              <a:t>的</a:t>
            </a:r>
            <a:r>
              <a:rPr lang="zh-CN" altLang="en-US" sz="2400" dirty="0">
                <a:solidFill>
                  <a:srgbClr val="FF0000"/>
                </a:solidFill>
              </a:rPr>
              <a:t>长度</a:t>
            </a:r>
            <a:r>
              <a:rPr lang="zh-CN" altLang="en-US" sz="2400" dirty="0"/>
              <a:t>为一个</a:t>
            </a:r>
            <a:r>
              <a:rPr lang="zh-CN" altLang="en-US" sz="2400" dirty="0">
                <a:solidFill>
                  <a:srgbClr val="0000FF"/>
                </a:solidFill>
              </a:rPr>
              <a:t>文件系统块</a:t>
            </a:r>
            <a:r>
              <a:rPr lang="zh-CN" altLang="en-US" sz="2400" dirty="0"/>
              <a:t>的大小，</a:t>
            </a:r>
            <a:br>
              <a:rPr lang="en-US" altLang="zh-CN" sz="2400" dirty="0"/>
            </a:br>
            <a:r>
              <a:rPr lang="zh-CN" altLang="en-US" sz="2400" dirty="0">
                <a:solidFill>
                  <a:srgbClr val="FF0000"/>
                </a:solidFill>
              </a:rPr>
              <a:t>深度</a:t>
            </a:r>
            <a:r>
              <a:rPr lang="zh-CN" altLang="en-US" sz="2400" dirty="0"/>
              <a:t>随磁</a:t>
            </a:r>
            <a:r>
              <a:rPr lang="zh-CN" altLang="en-US" sz="2400" dirty="0">
                <a:solidFill>
                  <a:srgbClr val="0000FF"/>
                </a:solidFill>
              </a:rPr>
              <a:t>盘数量</a:t>
            </a:r>
            <a:r>
              <a:rPr lang="zh-CN" altLang="en-US" sz="2400" dirty="0"/>
              <a:t>而定，最小深度为</a:t>
            </a:r>
            <a:r>
              <a:rPr lang="en-US" altLang="zh-CN" sz="2400" dirty="0"/>
              <a:t>1 </a:t>
            </a:r>
            <a:r>
              <a:rPr lang="zh-CN" altLang="en-US" sz="2400" dirty="0"/>
              <a:t>个扇区。</a:t>
            </a:r>
          </a:p>
          <a:p>
            <a:pPr marL="342900" indent="-342900">
              <a:spcBef>
                <a:spcPct val="10000"/>
              </a:spcBef>
              <a:buClr>
                <a:schemeClr val="bg2"/>
              </a:buClr>
              <a:buSzPct val="75000"/>
              <a:buFont typeface="Wingdings" pitchFamily="2" charset="2"/>
              <a:buChar char="n"/>
            </a:pPr>
            <a:r>
              <a:rPr lang="zh-CN" altLang="en-US" sz="2400" dirty="0">
                <a:solidFill>
                  <a:srgbClr val="0000FF"/>
                </a:solidFill>
              </a:rPr>
              <a:t>数据传输速度高。</a:t>
            </a:r>
          </a:p>
          <a:p>
            <a:pPr marL="342900" indent="-342900">
              <a:spcBef>
                <a:spcPct val="10000"/>
              </a:spcBef>
              <a:buClr>
                <a:schemeClr val="bg2"/>
              </a:buClr>
              <a:buSzPct val="75000"/>
              <a:buFont typeface="Wingdings" pitchFamily="2" charset="2"/>
              <a:buChar char="n"/>
            </a:pPr>
            <a:r>
              <a:rPr lang="zh-CN" altLang="en-US" sz="2400" dirty="0">
                <a:solidFill>
                  <a:srgbClr val="0000FF"/>
                </a:solidFill>
              </a:rPr>
              <a:t>不能实现并发</a:t>
            </a:r>
            <a:r>
              <a:rPr lang="en-US" altLang="zh-CN" sz="2400" dirty="0">
                <a:solidFill>
                  <a:srgbClr val="0000FF"/>
                </a:solidFill>
              </a:rPr>
              <a:t>I/O</a:t>
            </a:r>
            <a:r>
              <a:rPr lang="zh-CN" altLang="en-US" sz="2400" dirty="0">
                <a:solidFill>
                  <a:srgbClr val="0000FF"/>
                </a:solidFill>
              </a:rPr>
              <a:t>。</a:t>
            </a:r>
            <a:endParaRPr lang="zh-CN" altLang="en-US" sz="2400" dirty="0"/>
          </a:p>
        </p:txBody>
      </p:sp>
      <p:sp>
        <p:nvSpPr>
          <p:cNvPr id="50207" name="Text Box 68"/>
          <p:cNvSpPr txBox="1">
            <a:spLocks noChangeArrowheads="1"/>
          </p:cNvSpPr>
          <p:nvPr/>
        </p:nvSpPr>
        <p:spPr bwMode="auto">
          <a:xfrm>
            <a:off x="2232348" y="3327375"/>
            <a:ext cx="4320852" cy="461665"/>
          </a:xfrm>
          <a:prstGeom prst="rect">
            <a:avLst/>
          </a:prstGeom>
          <a:noFill/>
          <a:ln w="28575" algn="ctr">
            <a:noFill/>
            <a:miter lim="800000"/>
            <a:headEnd/>
            <a:tailEnd/>
          </a:ln>
        </p:spPr>
        <p:txBody>
          <a:bodyPr wrap="square">
            <a:spAutoFit/>
          </a:bodyPr>
          <a:lstStyle/>
          <a:p>
            <a:pPr>
              <a:spcBef>
                <a:spcPct val="50000"/>
              </a:spcBef>
            </a:pPr>
            <a:r>
              <a:rPr lang="en-US" altLang="zh-CN" sz="2400" dirty="0">
                <a:solidFill>
                  <a:srgbClr val="FF0000"/>
                </a:solidFill>
              </a:rPr>
              <a:t>P(bp)</a:t>
            </a:r>
            <a:r>
              <a:rPr lang="zh-CN" altLang="en-US" sz="2400" dirty="0">
                <a:solidFill>
                  <a:srgbClr val="FF0000"/>
                </a:solidFill>
              </a:rPr>
              <a:t>＝</a:t>
            </a:r>
            <a:r>
              <a:rPr lang="en-US" altLang="zh-CN" sz="2400" dirty="0">
                <a:solidFill>
                  <a:srgbClr val="FF0000"/>
                </a:solidFill>
              </a:rPr>
              <a:t>bp</a:t>
            </a:r>
            <a:r>
              <a:rPr lang="en-US" altLang="zh-CN" sz="2400" baseline="-25000" dirty="0">
                <a:solidFill>
                  <a:srgbClr val="FF0000"/>
                </a:solidFill>
              </a:rPr>
              <a:t>0</a:t>
            </a:r>
            <a:r>
              <a:rPr lang="en-US" altLang="zh-CN" sz="2400" dirty="0">
                <a:solidFill>
                  <a:srgbClr val="FF0000"/>
                </a:solidFill>
                <a:latin typeface="宋体" charset="-122"/>
              </a:rPr>
              <a:t>⊕</a:t>
            </a:r>
            <a:r>
              <a:rPr lang="en-US" altLang="zh-CN" sz="2400" dirty="0">
                <a:solidFill>
                  <a:srgbClr val="FF0000"/>
                </a:solidFill>
              </a:rPr>
              <a:t>bp</a:t>
            </a:r>
            <a:r>
              <a:rPr lang="en-US" altLang="zh-CN" sz="2400" baseline="-25000" dirty="0">
                <a:solidFill>
                  <a:srgbClr val="FF0000"/>
                </a:solidFill>
              </a:rPr>
              <a:t>1</a:t>
            </a:r>
            <a:r>
              <a:rPr lang="en-US" altLang="zh-CN" sz="2400" dirty="0">
                <a:solidFill>
                  <a:srgbClr val="FF0000"/>
                </a:solidFill>
                <a:latin typeface="宋体" charset="-122"/>
              </a:rPr>
              <a:t>⊕</a:t>
            </a:r>
            <a:r>
              <a:rPr lang="en-US" altLang="zh-CN" sz="2400" dirty="0">
                <a:solidFill>
                  <a:srgbClr val="FF0000"/>
                </a:solidFill>
              </a:rPr>
              <a:t>bp</a:t>
            </a:r>
            <a:r>
              <a:rPr lang="en-US" altLang="zh-CN" sz="2400" baseline="-25000" dirty="0">
                <a:solidFill>
                  <a:srgbClr val="FF0000"/>
                </a:solidFill>
              </a:rPr>
              <a:t>2</a:t>
            </a:r>
            <a:r>
              <a:rPr lang="en-US" altLang="zh-CN" sz="2400" dirty="0">
                <a:solidFill>
                  <a:srgbClr val="FF0000"/>
                </a:solidFill>
                <a:latin typeface="宋体" charset="-122"/>
              </a:rPr>
              <a:t>⊕</a:t>
            </a:r>
            <a:r>
              <a:rPr lang="en-US" altLang="zh-CN" sz="2400" dirty="0">
                <a:solidFill>
                  <a:srgbClr val="FF0000"/>
                </a:solidFill>
              </a:rPr>
              <a:t>bp</a:t>
            </a:r>
            <a:r>
              <a:rPr lang="en-US" altLang="zh-CN" sz="2400" baseline="-25000" dirty="0">
                <a:solidFill>
                  <a:srgbClr val="FF0000"/>
                </a:solidFill>
              </a:rPr>
              <a:t>3</a:t>
            </a:r>
          </a:p>
        </p:txBody>
      </p:sp>
      <p:sp>
        <p:nvSpPr>
          <p:cNvPr id="2" name="矩形 1">
            <a:extLst>
              <a:ext uri="{FF2B5EF4-FFF2-40B4-BE49-F238E27FC236}">
                <a16:creationId xmlns:a16="http://schemas.microsoft.com/office/drawing/2014/main" id="{9072DF2B-2C00-4750-ACD0-039F431C7E78}"/>
              </a:ext>
            </a:extLst>
          </p:cNvPr>
          <p:cNvSpPr/>
          <p:nvPr/>
        </p:nvSpPr>
        <p:spPr>
          <a:xfrm>
            <a:off x="4364311" y="44624"/>
            <a:ext cx="4168129" cy="523220"/>
          </a:xfrm>
          <a:prstGeom prst="rect">
            <a:avLst/>
          </a:prstGeom>
        </p:spPr>
        <p:txBody>
          <a:bodyPr wrap="none">
            <a:spAutoFit/>
          </a:bodyPr>
          <a:lstStyle/>
          <a:p>
            <a:r>
              <a:rPr lang="en-US" altLang="zh-CN" dirty="0">
                <a:solidFill>
                  <a:srgbClr val="0000FF"/>
                </a:solidFill>
              </a:rPr>
              <a:t>RAID3</a:t>
            </a:r>
            <a:r>
              <a:rPr lang="zh-CN" altLang="en-US" dirty="0">
                <a:solidFill>
                  <a:srgbClr val="0000FF"/>
                </a:solidFill>
              </a:rPr>
              <a:t>：位交错奇偶校验</a:t>
            </a:r>
            <a:endParaRPr lang="zh-CN" altLang="en-US" dirty="0"/>
          </a:p>
        </p:txBody>
      </p:sp>
      <p:sp>
        <p:nvSpPr>
          <p:cNvPr id="36" name="AutoShape 44">
            <a:extLst>
              <a:ext uri="{FF2B5EF4-FFF2-40B4-BE49-F238E27FC236}">
                <a16:creationId xmlns:a16="http://schemas.microsoft.com/office/drawing/2014/main" id="{43E14517-FF26-4807-876E-544D9E78028F}"/>
              </a:ext>
            </a:extLst>
          </p:cNvPr>
          <p:cNvSpPr>
            <a:spLocks noChangeArrowheads="1"/>
          </p:cNvSpPr>
          <p:nvPr/>
        </p:nvSpPr>
        <p:spPr bwMode="auto">
          <a:xfrm>
            <a:off x="1260748"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bp</a:t>
            </a:r>
            <a:r>
              <a:rPr lang="en-US" altLang="zh-CN" sz="2000" kern="0" baseline="-25000" dirty="0">
                <a:solidFill>
                  <a:srgbClr val="FF0000"/>
                </a:solidFill>
                <a:latin typeface="Times New Roman"/>
                <a:ea typeface="宋体"/>
              </a:rPr>
              <a:t>0</a:t>
            </a:r>
          </a:p>
        </p:txBody>
      </p:sp>
      <p:sp>
        <p:nvSpPr>
          <p:cNvPr id="37" name="AutoShape 45">
            <a:extLst>
              <a:ext uri="{FF2B5EF4-FFF2-40B4-BE49-F238E27FC236}">
                <a16:creationId xmlns:a16="http://schemas.microsoft.com/office/drawing/2014/main" id="{DE9CD040-3E0B-4F02-9599-585CA07EEE3B}"/>
              </a:ext>
            </a:extLst>
          </p:cNvPr>
          <p:cNvSpPr>
            <a:spLocks noChangeArrowheads="1"/>
          </p:cNvSpPr>
          <p:nvPr/>
        </p:nvSpPr>
        <p:spPr bwMode="auto">
          <a:xfrm>
            <a:off x="1260748" y="2416961"/>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12</a:t>
            </a:r>
          </a:p>
        </p:txBody>
      </p:sp>
      <p:sp>
        <p:nvSpPr>
          <p:cNvPr id="38" name="AutoShape 46">
            <a:extLst>
              <a:ext uri="{FF2B5EF4-FFF2-40B4-BE49-F238E27FC236}">
                <a16:creationId xmlns:a16="http://schemas.microsoft.com/office/drawing/2014/main" id="{15E3D2C7-B325-4F5A-A08E-3649228D61A3}"/>
              </a:ext>
            </a:extLst>
          </p:cNvPr>
          <p:cNvSpPr>
            <a:spLocks noChangeArrowheads="1"/>
          </p:cNvSpPr>
          <p:nvPr/>
        </p:nvSpPr>
        <p:spPr bwMode="auto">
          <a:xfrm>
            <a:off x="1260748" y="2056598"/>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8</a:t>
            </a:r>
          </a:p>
        </p:txBody>
      </p:sp>
      <p:sp>
        <p:nvSpPr>
          <p:cNvPr id="39" name="AutoShape 47">
            <a:extLst>
              <a:ext uri="{FF2B5EF4-FFF2-40B4-BE49-F238E27FC236}">
                <a16:creationId xmlns:a16="http://schemas.microsoft.com/office/drawing/2014/main" id="{B57F8C7F-EEF2-45BC-8865-F29F0E21E508}"/>
              </a:ext>
            </a:extLst>
          </p:cNvPr>
          <p:cNvSpPr>
            <a:spLocks noChangeArrowheads="1"/>
          </p:cNvSpPr>
          <p:nvPr/>
        </p:nvSpPr>
        <p:spPr bwMode="auto">
          <a:xfrm>
            <a:off x="1260748" y="1696236"/>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4</a:t>
            </a:r>
          </a:p>
        </p:txBody>
      </p:sp>
      <p:sp>
        <p:nvSpPr>
          <p:cNvPr id="40" name="AutoShape 48">
            <a:extLst>
              <a:ext uri="{FF2B5EF4-FFF2-40B4-BE49-F238E27FC236}">
                <a16:creationId xmlns:a16="http://schemas.microsoft.com/office/drawing/2014/main" id="{19E41880-C8D5-45CA-B685-CEBE15A1CC8F}"/>
              </a:ext>
            </a:extLst>
          </p:cNvPr>
          <p:cNvSpPr>
            <a:spLocks noChangeArrowheads="1"/>
          </p:cNvSpPr>
          <p:nvPr/>
        </p:nvSpPr>
        <p:spPr bwMode="auto">
          <a:xfrm>
            <a:off x="1260748" y="1335873"/>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defRPr/>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0</a:t>
            </a:r>
          </a:p>
        </p:txBody>
      </p:sp>
      <p:sp>
        <p:nvSpPr>
          <p:cNvPr id="41" name="AutoShape 49">
            <a:extLst>
              <a:ext uri="{FF2B5EF4-FFF2-40B4-BE49-F238E27FC236}">
                <a16:creationId xmlns:a16="http://schemas.microsoft.com/office/drawing/2014/main" id="{2CFCA44E-BEFE-4917-B9E6-267017E3473C}"/>
              </a:ext>
            </a:extLst>
          </p:cNvPr>
          <p:cNvSpPr>
            <a:spLocks noChangeArrowheads="1"/>
          </p:cNvSpPr>
          <p:nvPr/>
        </p:nvSpPr>
        <p:spPr bwMode="auto">
          <a:xfrm>
            <a:off x="2629173"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bp</a:t>
            </a:r>
            <a:r>
              <a:rPr lang="en-US" altLang="zh-CN" sz="2000" kern="0" baseline="-25000" dirty="0">
                <a:solidFill>
                  <a:srgbClr val="FF0000"/>
                </a:solidFill>
                <a:latin typeface="Times New Roman"/>
                <a:ea typeface="宋体"/>
              </a:rPr>
              <a:t>1</a:t>
            </a:r>
            <a:endParaRPr lang="en-US" altLang="zh-CN" sz="2000" kern="0" dirty="0">
              <a:solidFill>
                <a:srgbClr val="000000"/>
              </a:solidFill>
              <a:latin typeface="Times New Roman"/>
              <a:ea typeface="宋体"/>
            </a:endParaRPr>
          </a:p>
        </p:txBody>
      </p:sp>
      <p:sp>
        <p:nvSpPr>
          <p:cNvPr id="42" name="AutoShape 50">
            <a:extLst>
              <a:ext uri="{FF2B5EF4-FFF2-40B4-BE49-F238E27FC236}">
                <a16:creationId xmlns:a16="http://schemas.microsoft.com/office/drawing/2014/main" id="{4EA31CA2-70FD-4F95-BA69-614220B98ED9}"/>
              </a:ext>
            </a:extLst>
          </p:cNvPr>
          <p:cNvSpPr>
            <a:spLocks noChangeArrowheads="1"/>
          </p:cNvSpPr>
          <p:nvPr/>
        </p:nvSpPr>
        <p:spPr bwMode="auto">
          <a:xfrm>
            <a:off x="2629173" y="2416961"/>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13</a:t>
            </a:r>
          </a:p>
        </p:txBody>
      </p:sp>
      <p:sp>
        <p:nvSpPr>
          <p:cNvPr id="43" name="AutoShape 51">
            <a:extLst>
              <a:ext uri="{FF2B5EF4-FFF2-40B4-BE49-F238E27FC236}">
                <a16:creationId xmlns:a16="http://schemas.microsoft.com/office/drawing/2014/main" id="{F42D31CE-8F58-4A7E-A465-52C96417188C}"/>
              </a:ext>
            </a:extLst>
          </p:cNvPr>
          <p:cNvSpPr>
            <a:spLocks noChangeArrowheads="1"/>
          </p:cNvSpPr>
          <p:nvPr/>
        </p:nvSpPr>
        <p:spPr bwMode="auto">
          <a:xfrm>
            <a:off x="2629173" y="2056598"/>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9</a:t>
            </a:r>
          </a:p>
        </p:txBody>
      </p:sp>
      <p:sp>
        <p:nvSpPr>
          <p:cNvPr id="44" name="AutoShape 52">
            <a:extLst>
              <a:ext uri="{FF2B5EF4-FFF2-40B4-BE49-F238E27FC236}">
                <a16:creationId xmlns:a16="http://schemas.microsoft.com/office/drawing/2014/main" id="{79E2CD7E-A6C5-409E-AF85-3C28A1E2B175}"/>
              </a:ext>
            </a:extLst>
          </p:cNvPr>
          <p:cNvSpPr>
            <a:spLocks noChangeArrowheads="1"/>
          </p:cNvSpPr>
          <p:nvPr/>
        </p:nvSpPr>
        <p:spPr bwMode="auto">
          <a:xfrm>
            <a:off x="2629173" y="1696236"/>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5</a:t>
            </a:r>
          </a:p>
        </p:txBody>
      </p:sp>
      <p:sp>
        <p:nvSpPr>
          <p:cNvPr id="45" name="AutoShape 53">
            <a:extLst>
              <a:ext uri="{FF2B5EF4-FFF2-40B4-BE49-F238E27FC236}">
                <a16:creationId xmlns:a16="http://schemas.microsoft.com/office/drawing/2014/main" id="{611AB0A5-AC23-4DA9-AE64-7E2C01DBF782}"/>
              </a:ext>
            </a:extLst>
          </p:cNvPr>
          <p:cNvSpPr>
            <a:spLocks noChangeArrowheads="1"/>
          </p:cNvSpPr>
          <p:nvPr/>
        </p:nvSpPr>
        <p:spPr bwMode="auto">
          <a:xfrm>
            <a:off x="2629173" y="1335873"/>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a:t>
            </a:r>
          </a:p>
        </p:txBody>
      </p:sp>
      <p:sp>
        <p:nvSpPr>
          <p:cNvPr id="46" name="AutoShape 54">
            <a:extLst>
              <a:ext uri="{FF2B5EF4-FFF2-40B4-BE49-F238E27FC236}">
                <a16:creationId xmlns:a16="http://schemas.microsoft.com/office/drawing/2014/main" id="{2EBDD666-3116-4A45-8DE3-42DDA36081C3}"/>
              </a:ext>
            </a:extLst>
          </p:cNvPr>
          <p:cNvSpPr>
            <a:spLocks noChangeArrowheads="1"/>
          </p:cNvSpPr>
          <p:nvPr/>
        </p:nvSpPr>
        <p:spPr bwMode="auto">
          <a:xfrm>
            <a:off x="3997598"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bp</a:t>
            </a:r>
            <a:r>
              <a:rPr lang="en-US" altLang="zh-CN" sz="2000" kern="0" baseline="-25000" dirty="0">
                <a:solidFill>
                  <a:srgbClr val="FF0000"/>
                </a:solidFill>
                <a:latin typeface="Times New Roman"/>
                <a:ea typeface="宋体"/>
              </a:rPr>
              <a:t>2</a:t>
            </a:r>
            <a:endParaRPr lang="en-US" altLang="zh-CN" sz="2000" kern="0" dirty="0">
              <a:solidFill>
                <a:srgbClr val="000000"/>
              </a:solidFill>
              <a:latin typeface="Times New Roman"/>
              <a:ea typeface="宋体"/>
            </a:endParaRPr>
          </a:p>
        </p:txBody>
      </p:sp>
      <p:sp>
        <p:nvSpPr>
          <p:cNvPr id="47" name="AutoShape 55">
            <a:extLst>
              <a:ext uri="{FF2B5EF4-FFF2-40B4-BE49-F238E27FC236}">
                <a16:creationId xmlns:a16="http://schemas.microsoft.com/office/drawing/2014/main" id="{A3179AF8-773D-44C2-93EB-534CD03CF774}"/>
              </a:ext>
            </a:extLst>
          </p:cNvPr>
          <p:cNvSpPr>
            <a:spLocks noChangeArrowheads="1"/>
          </p:cNvSpPr>
          <p:nvPr/>
        </p:nvSpPr>
        <p:spPr bwMode="auto">
          <a:xfrm>
            <a:off x="3997598" y="2416961"/>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14</a:t>
            </a:r>
          </a:p>
        </p:txBody>
      </p:sp>
      <p:sp>
        <p:nvSpPr>
          <p:cNvPr id="48" name="AutoShape 56">
            <a:extLst>
              <a:ext uri="{FF2B5EF4-FFF2-40B4-BE49-F238E27FC236}">
                <a16:creationId xmlns:a16="http://schemas.microsoft.com/office/drawing/2014/main" id="{E9DDD062-0C85-45C4-9DF2-5313E53463CF}"/>
              </a:ext>
            </a:extLst>
          </p:cNvPr>
          <p:cNvSpPr>
            <a:spLocks noChangeArrowheads="1"/>
          </p:cNvSpPr>
          <p:nvPr/>
        </p:nvSpPr>
        <p:spPr bwMode="auto">
          <a:xfrm>
            <a:off x="3997598" y="2056598"/>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10</a:t>
            </a:r>
          </a:p>
        </p:txBody>
      </p:sp>
      <p:sp>
        <p:nvSpPr>
          <p:cNvPr id="49" name="AutoShape 57">
            <a:extLst>
              <a:ext uri="{FF2B5EF4-FFF2-40B4-BE49-F238E27FC236}">
                <a16:creationId xmlns:a16="http://schemas.microsoft.com/office/drawing/2014/main" id="{BC9A1795-F9E9-4770-8070-9A0045D91D98}"/>
              </a:ext>
            </a:extLst>
          </p:cNvPr>
          <p:cNvSpPr>
            <a:spLocks noChangeArrowheads="1"/>
          </p:cNvSpPr>
          <p:nvPr/>
        </p:nvSpPr>
        <p:spPr bwMode="auto">
          <a:xfrm>
            <a:off x="3997598" y="1696236"/>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6</a:t>
            </a:r>
          </a:p>
        </p:txBody>
      </p:sp>
      <p:sp>
        <p:nvSpPr>
          <p:cNvPr id="50" name="AutoShape 58">
            <a:extLst>
              <a:ext uri="{FF2B5EF4-FFF2-40B4-BE49-F238E27FC236}">
                <a16:creationId xmlns:a16="http://schemas.microsoft.com/office/drawing/2014/main" id="{E23C1BC1-0B9B-4136-A5AF-190CEFB94912}"/>
              </a:ext>
            </a:extLst>
          </p:cNvPr>
          <p:cNvSpPr>
            <a:spLocks noChangeArrowheads="1"/>
          </p:cNvSpPr>
          <p:nvPr/>
        </p:nvSpPr>
        <p:spPr bwMode="auto">
          <a:xfrm>
            <a:off x="3997598" y="1335873"/>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2</a:t>
            </a:r>
          </a:p>
        </p:txBody>
      </p:sp>
      <p:sp>
        <p:nvSpPr>
          <p:cNvPr id="51" name="AutoShape 59">
            <a:extLst>
              <a:ext uri="{FF2B5EF4-FFF2-40B4-BE49-F238E27FC236}">
                <a16:creationId xmlns:a16="http://schemas.microsoft.com/office/drawing/2014/main" id="{C2A689C3-7A0A-49F5-944B-66F0B9DD67B3}"/>
              </a:ext>
            </a:extLst>
          </p:cNvPr>
          <p:cNvSpPr>
            <a:spLocks noChangeArrowheads="1"/>
          </p:cNvSpPr>
          <p:nvPr/>
        </p:nvSpPr>
        <p:spPr bwMode="auto">
          <a:xfrm>
            <a:off x="5364435"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bp</a:t>
            </a:r>
            <a:r>
              <a:rPr lang="en-US" altLang="zh-CN" sz="2000" kern="0" baseline="-25000" dirty="0">
                <a:solidFill>
                  <a:srgbClr val="FF0000"/>
                </a:solidFill>
                <a:latin typeface="Times New Roman"/>
                <a:ea typeface="宋体"/>
              </a:rPr>
              <a:t>3</a:t>
            </a:r>
            <a:endParaRPr lang="en-US" altLang="zh-CN" sz="2000" kern="0" dirty="0">
              <a:solidFill>
                <a:srgbClr val="000000"/>
              </a:solidFill>
              <a:latin typeface="Times New Roman"/>
              <a:ea typeface="宋体"/>
            </a:endParaRPr>
          </a:p>
        </p:txBody>
      </p:sp>
      <p:sp>
        <p:nvSpPr>
          <p:cNvPr id="52" name="AutoShape 60">
            <a:extLst>
              <a:ext uri="{FF2B5EF4-FFF2-40B4-BE49-F238E27FC236}">
                <a16:creationId xmlns:a16="http://schemas.microsoft.com/office/drawing/2014/main" id="{22CD6B74-DC21-4ABD-8038-8617A89DD09E}"/>
              </a:ext>
            </a:extLst>
          </p:cNvPr>
          <p:cNvSpPr>
            <a:spLocks noChangeArrowheads="1"/>
          </p:cNvSpPr>
          <p:nvPr/>
        </p:nvSpPr>
        <p:spPr bwMode="auto">
          <a:xfrm>
            <a:off x="5364435" y="2416961"/>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15</a:t>
            </a:r>
          </a:p>
        </p:txBody>
      </p:sp>
      <p:sp>
        <p:nvSpPr>
          <p:cNvPr id="53" name="AutoShape 61">
            <a:extLst>
              <a:ext uri="{FF2B5EF4-FFF2-40B4-BE49-F238E27FC236}">
                <a16:creationId xmlns:a16="http://schemas.microsoft.com/office/drawing/2014/main" id="{E7B0169F-717D-4F79-A71E-869FA38250CD}"/>
              </a:ext>
            </a:extLst>
          </p:cNvPr>
          <p:cNvSpPr>
            <a:spLocks noChangeArrowheads="1"/>
          </p:cNvSpPr>
          <p:nvPr/>
        </p:nvSpPr>
        <p:spPr bwMode="auto">
          <a:xfrm>
            <a:off x="5364435" y="2056598"/>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11</a:t>
            </a:r>
          </a:p>
        </p:txBody>
      </p:sp>
      <p:sp>
        <p:nvSpPr>
          <p:cNvPr id="54" name="AutoShape 62">
            <a:extLst>
              <a:ext uri="{FF2B5EF4-FFF2-40B4-BE49-F238E27FC236}">
                <a16:creationId xmlns:a16="http://schemas.microsoft.com/office/drawing/2014/main" id="{FC6E0ADA-6344-4EC0-BA2D-B05D439B5E6A}"/>
              </a:ext>
            </a:extLst>
          </p:cNvPr>
          <p:cNvSpPr>
            <a:spLocks noChangeArrowheads="1"/>
          </p:cNvSpPr>
          <p:nvPr/>
        </p:nvSpPr>
        <p:spPr bwMode="auto">
          <a:xfrm>
            <a:off x="5364435" y="1696236"/>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7</a:t>
            </a:r>
          </a:p>
        </p:txBody>
      </p:sp>
      <p:sp>
        <p:nvSpPr>
          <p:cNvPr id="55" name="AutoShape 63">
            <a:extLst>
              <a:ext uri="{FF2B5EF4-FFF2-40B4-BE49-F238E27FC236}">
                <a16:creationId xmlns:a16="http://schemas.microsoft.com/office/drawing/2014/main" id="{8AF17C34-47F1-47DE-BCD9-ADAE36578981}"/>
              </a:ext>
            </a:extLst>
          </p:cNvPr>
          <p:cNvSpPr>
            <a:spLocks noChangeArrowheads="1"/>
          </p:cNvSpPr>
          <p:nvPr/>
        </p:nvSpPr>
        <p:spPr bwMode="auto">
          <a:xfrm>
            <a:off x="5364435" y="1335873"/>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3</a:t>
            </a:r>
          </a:p>
        </p:txBody>
      </p:sp>
      <p:sp>
        <p:nvSpPr>
          <p:cNvPr id="56" name="AutoShape 65">
            <a:extLst>
              <a:ext uri="{FF2B5EF4-FFF2-40B4-BE49-F238E27FC236}">
                <a16:creationId xmlns:a16="http://schemas.microsoft.com/office/drawing/2014/main" id="{CE7168CB-C1AB-41A7-8855-300B5014BA21}"/>
              </a:ext>
            </a:extLst>
          </p:cNvPr>
          <p:cNvSpPr>
            <a:spLocks noChangeArrowheads="1"/>
          </p:cNvSpPr>
          <p:nvPr/>
        </p:nvSpPr>
        <p:spPr bwMode="auto">
          <a:xfrm>
            <a:off x="6732860" y="2775736"/>
            <a:ext cx="1079500" cy="504825"/>
          </a:xfrm>
          <a:prstGeom prst="can">
            <a:avLst>
              <a:gd name="adj" fmla="val 25000"/>
            </a:avLst>
          </a:prstGeom>
          <a:solidFill>
            <a:srgbClr val="FFCCFF"/>
          </a:solidFill>
          <a:ln w="19050">
            <a:solidFill>
              <a:srgbClr val="000000"/>
            </a:solidFill>
            <a:prstDash val="dash"/>
            <a:round/>
            <a:headEnd/>
            <a:tailEnd/>
          </a:ln>
        </p:spPr>
        <p:txBody>
          <a:bodyPr wrap="none"/>
          <a:lstStyle/>
          <a:p>
            <a:pPr algn="ctr">
              <a:spcBef>
                <a:spcPct val="50000"/>
              </a:spcBef>
              <a:defRPr/>
            </a:pPr>
            <a:r>
              <a:rPr lang="en-US" altLang="zh-CN" sz="2000" kern="0" dirty="0">
                <a:solidFill>
                  <a:srgbClr val="FF0000"/>
                </a:solidFill>
                <a:latin typeface="Times New Roman"/>
                <a:ea typeface="宋体"/>
              </a:rPr>
              <a:t>P(bp)</a:t>
            </a:r>
          </a:p>
        </p:txBody>
      </p:sp>
      <p:sp>
        <p:nvSpPr>
          <p:cNvPr id="57" name="AutoShape 66">
            <a:extLst>
              <a:ext uri="{FF2B5EF4-FFF2-40B4-BE49-F238E27FC236}">
                <a16:creationId xmlns:a16="http://schemas.microsoft.com/office/drawing/2014/main" id="{030C848B-A073-437D-9356-0B1AB5E10C1B}"/>
              </a:ext>
            </a:extLst>
          </p:cNvPr>
          <p:cNvSpPr>
            <a:spLocks noChangeArrowheads="1"/>
          </p:cNvSpPr>
          <p:nvPr/>
        </p:nvSpPr>
        <p:spPr bwMode="auto">
          <a:xfrm>
            <a:off x="6732860" y="2416961"/>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P(12~15)</a:t>
            </a:r>
          </a:p>
        </p:txBody>
      </p:sp>
      <p:sp>
        <p:nvSpPr>
          <p:cNvPr id="58" name="AutoShape 67">
            <a:extLst>
              <a:ext uri="{FF2B5EF4-FFF2-40B4-BE49-F238E27FC236}">
                <a16:creationId xmlns:a16="http://schemas.microsoft.com/office/drawing/2014/main" id="{A98B88AF-F2D4-4E4B-B40E-EB7817220FAA}"/>
              </a:ext>
            </a:extLst>
          </p:cNvPr>
          <p:cNvSpPr>
            <a:spLocks noChangeArrowheads="1"/>
          </p:cNvSpPr>
          <p:nvPr/>
        </p:nvSpPr>
        <p:spPr bwMode="auto">
          <a:xfrm>
            <a:off x="6732860" y="2056598"/>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P(8~11)</a:t>
            </a:r>
          </a:p>
        </p:txBody>
      </p:sp>
      <p:sp>
        <p:nvSpPr>
          <p:cNvPr id="59" name="AutoShape 68">
            <a:extLst>
              <a:ext uri="{FF2B5EF4-FFF2-40B4-BE49-F238E27FC236}">
                <a16:creationId xmlns:a16="http://schemas.microsoft.com/office/drawing/2014/main" id="{4B8FDADE-3305-4FDD-AD8D-7958086637F2}"/>
              </a:ext>
            </a:extLst>
          </p:cNvPr>
          <p:cNvSpPr>
            <a:spLocks noChangeArrowheads="1"/>
          </p:cNvSpPr>
          <p:nvPr/>
        </p:nvSpPr>
        <p:spPr bwMode="auto">
          <a:xfrm>
            <a:off x="6732860" y="1696236"/>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P(4~7)</a:t>
            </a:r>
          </a:p>
        </p:txBody>
      </p:sp>
      <p:sp>
        <p:nvSpPr>
          <p:cNvPr id="60" name="AutoShape 69">
            <a:extLst>
              <a:ext uri="{FF2B5EF4-FFF2-40B4-BE49-F238E27FC236}">
                <a16:creationId xmlns:a16="http://schemas.microsoft.com/office/drawing/2014/main" id="{681163CD-3A03-4F75-BED2-70F0D51EF4AE}"/>
              </a:ext>
            </a:extLst>
          </p:cNvPr>
          <p:cNvSpPr>
            <a:spLocks noChangeArrowheads="1"/>
          </p:cNvSpPr>
          <p:nvPr/>
        </p:nvSpPr>
        <p:spPr bwMode="auto">
          <a:xfrm>
            <a:off x="6732860" y="1335873"/>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P(0~3)</a:t>
            </a:r>
          </a:p>
        </p:txBody>
      </p:sp>
      <p:sp>
        <p:nvSpPr>
          <p:cNvPr id="61" name="Line 101">
            <a:extLst>
              <a:ext uri="{FF2B5EF4-FFF2-40B4-BE49-F238E27FC236}">
                <a16:creationId xmlns:a16="http://schemas.microsoft.com/office/drawing/2014/main" id="{6D0618DE-E7BF-4D6C-9764-61A366C69C73}"/>
              </a:ext>
            </a:extLst>
          </p:cNvPr>
          <p:cNvSpPr>
            <a:spLocks noChangeShapeType="1"/>
          </p:cNvSpPr>
          <p:nvPr/>
        </p:nvSpPr>
        <p:spPr bwMode="auto">
          <a:xfrm flipV="1">
            <a:off x="1802190" y="1174100"/>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62" name="Line 101">
            <a:extLst>
              <a:ext uri="{FF2B5EF4-FFF2-40B4-BE49-F238E27FC236}">
                <a16:creationId xmlns:a16="http://schemas.microsoft.com/office/drawing/2014/main" id="{57D8F974-3576-4F8E-B89E-962C1861AF73}"/>
              </a:ext>
            </a:extLst>
          </p:cNvPr>
          <p:cNvSpPr>
            <a:spLocks noChangeShapeType="1"/>
          </p:cNvSpPr>
          <p:nvPr/>
        </p:nvSpPr>
        <p:spPr bwMode="auto">
          <a:xfrm flipV="1">
            <a:off x="7266006" y="1174100"/>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63" name="Line 101">
            <a:extLst>
              <a:ext uri="{FF2B5EF4-FFF2-40B4-BE49-F238E27FC236}">
                <a16:creationId xmlns:a16="http://schemas.microsoft.com/office/drawing/2014/main" id="{6404696C-B3F1-4FAE-A7F6-B8D1C94EA02E}"/>
              </a:ext>
            </a:extLst>
          </p:cNvPr>
          <p:cNvSpPr>
            <a:spLocks noChangeShapeType="1"/>
          </p:cNvSpPr>
          <p:nvPr/>
        </p:nvSpPr>
        <p:spPr bwMode="auto">
          <a:xfrm flipV="1">
            <a:off x="5900052" y="1174100"/>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64" name="Line 101">
            <a:extLst>
              <a:ext uri="{FF2B5EF4-FFF2-40B4-BE49-F238E27FC236}">
                <a16:creationId xmlns:a16="http://schemas.microsoft.com/office/drawing/2014/main" id="{CE9F6646-BAD8-45F3-BC97-A012EF92ED7A}"/>
              </a:ext>
            </a:extLst>
          </p:cNvPr>
          <p:cNvSpPr>
            <a:spLocks noChangeShapeType="1"/>
          </p:cNvSpPr>
          <p:nvPr/>
        </p:nvSpPr>
        <p:spPr bwMode="auto">
          <a:xfrm flipV="1">
            <a:off x="4534098" y="1017053"/>
            <a:ext cx="0" cy="372947"/>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65" name="Line 101">
            <a:extLst>
              <a:ext uri="{FF2B5EF4-FFF2-40B4-BE49-F238E27FC236}">
                <a16:creationId xmlns:a16="http://schemas.microsoft.com/office/drawing/2014/main" id="{E3404E76-810E-43A2-8A2E-CBA27ABD818F}"/>
              </a:ext>
            </a:extLst>
          </p:cNvPr>
          <p:cNvSpPr>
            <a:spLocks noChangeShapeType="1"/>
          </p:cNvSpPr>
          <p:nvPr/>
        </p:nvSpPr>
        <p:spPr bwMode="auto">
          <a:xfrm flipV="1">
            <a:off x="3168144" y="1174100"/>
            <a:ext cx="0" cy="215900"/>
          </a:xfrm>
          <a:prstGeom prst="line">
            <a:avLst/>
          </a:prstGeom>
          <a:noFill/>
          <a:ln w="38100" cap="rnd">
            <a:solidFill>
              <a:srgbClr val="66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66" name="矩形 65">
            <a:extLst>
              <a:ext uri="{FF2B5EF4-FFF2-40B4-BE49-F238E27FC236}">
                <a16:creationId xmlns:a16="http://schemas.microsoft.com/office/drawing/2014/main" id="{F84DD830-F585-410B-9407-6D43222DBACA}"/>
              </a:ext>
            </a:extLst>
          </p:cNvPr>
          <p:cNvSpPr/>
          <p:nvPr/>
        </p:nvSpPr>
        <p:spPr bwMode="auto">
          <a:xfrm>
            <a:off x="3670362" y="620688"/>
            <a:ext cx="1728167" cy="396365"/>
          </a:xfrm>
          <a:prstGeom prst="rect">
            <a:avLst/>
          </a:prstGeom>
          <a:solidFill>
            <a:srgbClr val="C9FFFF"/>
          </a:solidFill>
          <a:ln w="19050">
            <a:solidFill>
              <a:srgbClr val="000000"/>
            </a:solidFill>
            <a:round/>
            <a:headEnd/>
            <a:tailEnd/>
          </a:ln>
        </p:spPr>
        <p:txBody>
          <a:bodyPr wrap="none" anchor="ctr" anchorCtr="0"/>
          <a:lstStyle/>
          <a:p>
            <a:pPr algn="ctr">
              <a:spcBef>
                <a:spcPts val="0"/>
              </a:spcBef>
            </a:pPr>
            <a:r>
              <a:rPr lang="en-US" altLang="zh-CN" sz="2000" kern="0" dirty="0">
                <a:solidFill>
                  <a:srgbClr val="000000"/>
                </a:solidFill>
                <a:latin typeface="Times New Roman"/>
                <a:ea typeface="宋体"/>
              </a:rPr>
              <a:t>RAID</a:t>
            </a:r>
            <a:r>
              <a:rPr lang="zh-CN" altLang="en-US" sz="2000" kern="0" dirty="0">
                <a:solidFill>
                  <a:srgbClr val="000000"/>
                </a:solidFill>
                <a:latin typeface="Times New Roman"/>
                <a:ea typeface="宋体"/>
              </a:rPr>
              <a:t>控制器</a:t>
            </a:r>
            <a:endParaRPr lang="en-US" altLang="zh-CN" sz="2000" kern="0" dirty="0">
              <a:solidFill>
                <a:srgbClr val="000000"/>
              </a:solidFill>
              <a:latin typeface="Times New Roman"/>
              <a:ea typeface="宋体"/>
            </a:endParaRPr>
          </a:p>
        </p:txBody>
      </p:sp>
      <p:cxnSp>
        <p:nvCxnSpPr>
          <p:cNvPr id="67" name="直接连接符 66">
            <a:extLst>
              <a:ext uri="{FF2B5EF4-FFF2-40B4-BE49-F238E27FC236}">
                <a16:creationId xmlns:a16="http://schemas.microsoft.com/office/drawing/2014/main" id="{24F621A3-6434-409A-9DA7-1DA2C0722CFC}"/>
              </a:ext>
            </a:extLst>
          </p:cNvPr>
          <p:cNvCxnSpPr>
            <a:endCxn id="62" idx="1"/>
          </p:cNvCxnSpPr>
          <p:nvPr/>
        </p:nvCxnSpPr>
        <p:spPr bwMode="auto">
          <a:xfrm>
            <a:off x="1802190" y="1174100"/>
            <a:ext cx="5463817" cy="0"/>
          </a:xfrm>
          <a:prstGeom prst="line">
            <a:avLst/>
          </a:prstGeom>
          <a:solidFill>
            <a:srgbClr val="9999FF"/>
          </a:solidFill>
          <a:ln w="38100" cap="rnd" cmpd="sng" algn="ctr">
            <a:solidFill>
              <a:srgbClr val="6699FF"/>
            </a:solidFill>
            <a:prstDash val="solid"/>
            <a:round/>
            <a:headEnd type="none" w="med" len="med"/>
            <a:tailEnd type="none" w="med" len="med"/>
          </a:ln>
          <a:effectLst/>
        </p:spPr>
      </p:cxn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p:spPr>
        <p:txBody>
          <a:bodyPr/>
          <a:lstStyle/>
          <a:p>
            <a:fld id="{AF80310E-AAD4-46CF-9E8C-62DB9063E3A6}" type="slidenum">
              <a:rPr lang="zh-CN" altLang="en-US" smtClean="0">
                <a:ea typeface="宋体" charset="-122"/>
              </a:rPr>
              <a:pPr/>
              <a:t>42</a:t>
            </a:fld>
            <a:endParaRPr lang="en-US" altLang="zh-CN">
              <a:ea typeface="宋体" charset="-122"/>
            </a:endParaRPr>
          </a:p>
        </p:txBody>
      </p:sp>
      <p:sp>
        <p:nvSpPr>
          <p:cNvPr id="52227"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52254" name="Rectangle 107"/>
          <p:cNvSpPr>
            <a:spLocks noGrp="1" noChangeArrowheads="1"/>
          </p:cNvSpPr>
          <p:nvPr>
            <p:ph type="body" idx="1"/>
          </p:nvPr>
        </p:nvSpPr>
        <p:spPr>
          <a:xfrm>
            <a:off x="457200" y="3717032"/>
            <a:ext cx="8507413" cy="2566987"/>
          </a:xfrm>
        </p:spPr>
        <p:txBody>
          <a:bodyPr/>
          <a:lstStyle/>
          <a:p>
            <a:pPr eaLnBrk="1" hangingPunct="1"/>
            <a:r>
              <a:rPr lang="zh-CN" altLang="en-US" sz="2400" dirty="0"/>
              <a:t>一个</a:t>
            </a:r>
            <a:r>
              <a:rPr lang="en-US" altLang="zh-CN" sz="2400" dirty="0"/>
              <a:t>Segment</a:t>
            </a:r>
            <a:r>
              <a:rPr lang="zh-CN" altLang="en-US" sz="2400" dirty="0"/>
              <a:t>比较大，平均</a:t>
            </a:r>
            <a:r>
              <a:rPr lang="en-US" altLang="zh-CN" sz="2400" dirty="0"/>
              <a:t>I/O Size</a:t>
            </a:r>
            <a:r>
              <a:rPr lang="zh-CN" altLang="en-US" sz="2400" dirty="0"/>
              <a:t>总是小于</a:t>
            </a:r>
            <a:r>
              <a:rPr lang="en-US" altLang="zh-CN" sz="2400" dirty="0"/>
              <a:t>Stripe Size</a:t>
            </a:r>
            <a:r>
              <a:rPr lang="zh-CN" altLang="en-US" sz="2400" dirty="0"/>
              <a:t>，</a:t>
            </a:r>
            <a:br>
              <a:rPr lang="en-US" altLang="zh-CN" sz="2400" dirty="0"/>
            </a:br>
            <a:r>
              <a:rPr lang="zh-CN" altLang="en-US" sz="2400" dirty="0"/>
              <a:t>保证每个</a:t>
            </a:r>
            <a:r>
              <a:rPr lang="en-US" altLang="zh-CN" sz="2400" dirty="0"/>
              <a:t>I/O</a:t>
            </a:r>
            <a:r>
              <a:rPr lang="zh-CN" altLang="en-US" sz="2400" dirty="0"/>
              <a:t>少占用磁盘，甚至一个</a:t>
            </a:r>
            <a:r>
              <a:rPr lang="en-US" altLang="zh-CN" sz="2400" dirty="0"/>
              <a:t>I/O</a:t>
            </a:r>
            <a:r>
              <a:rPr lang="zh-CN" altLang="en-US" sz="2400" dirty="0"/>
              <a:t>只占用一个磁盘。</a:t>
            </a:r>
          </a:p>
          <a:p>
            <a:pPr eaLnBrk="1" hangingPunct="1"/>
            <a:r>
              <a:rPr lang="zh-CN" altLang="en-US" sz="2400" dirty="0">
                <a:solidFill>
                  <a:srgbClr val="FF0000"/>
                </a:solidFill>
                <a:ea typeface="黑体" pitchFamily="49" charset="-122"/>
              </a:rPr>
              <a:t>校验盘争用</a:t>
            </a:r>
            <a:r>
              <a:rPr lang="zh-CN" altLang="en-US" sz="2400" dirty="0"/>
              <a:t>问题。</a:t>
            </a:r>
          </a:p>
          <a:p>
            <a:pPr eaLnBrk="1" hangingPunct="1"/>
            <a:r>
              <a:rPr lang="zh-CN" altLang="en-US" sz="2400" dirty="0"/>
              <a:t>要使用</a:t>
            </a:r>
            <a:r>
              <a:rPr lang="en-US" altLang="zh-CN" sz="2400" dirty="0"/>
              <a:t>RAID4</a:t>
            </a:r>
            <a:r>
              <a:rPr lang="zh-CN" altLang="en-US" sz="2400" dirty="0"/>
              <a:t>，必须进行优化：</a:t>
            </a:r>
            <a:br>
              <a:rPr lang="zh-CN" altLang="en-US" sz="2400" dirty="0"/>
            </a:br>
            <a:r>
              <a:rPr lang="en-US" altLang="zh-CN" sz="2400" dirty="0"/>
              <a:t>NetApp</a:t>
            </a:r>
            <a:r>
              <a:rPr lang="zh-CN" altLang="en-US" sz="2400" dirty="0"/>
              <a:t>公司的</a:t>
            </a:r>
            <a:r>
              <a:rPr lang="en-US" altLang="zh-CN" sz="2400" dirty="0"/>
              <a:t>WAFL</a:t>
            </a:r>
            <a:r>
              <a:rPr lang="zh-CN" altLang="en-US" sz="2400" dirty="0"/>
              <a:t>文件系统，</a:t>
            </a:r>
            <a:br>
              <a:rPr lang="en-US" altLang="zh-CN" sz="2400" dirty="0"/>
            </a:br>
            <a:r>
              <a:rPr lang="zh-CN" altLang="en-US" sz="2400" dirty="0"/>
              <a:t>确保能够最大限度地实现</a:t>
            </a:r>
            <a:r>
              <a:rPr lang="zh-CN" altLang="en-US" sz="2400" dirty="0">
                <a:solidFill>
                  <a:srgbClr val="0000FF"/>
                </a:solidFill>
              </a:rPr>
              <a:t>整条写</a:t>
            </a:r>
            <a:r>
              <a:rPr lang="zh-CN" altLang="en-US" sz="2400" dirty="0"/>
              <a:t>操作。</a:t>
            </a:r>
          </a:p>
        </p:txBody>
      </p:sp>
      <p:sp>
        <p:nvSpPr>
          <p:cNvPr id="31" name="矩形 30">
            <a:extLst>
              <a:ext uri="{FF2B5EF4-FFF2-40B4-BE49-F238E27FC236}">
                <a16:creationId xmlns:a16="http://schemas.microsoft.com/office/drawing/2014/main" id="{9C04CA0C-297B-4BA4-9DDF-4B76F13D1BB3}"/>
              </a:ext>
            </a:extLst>
          </p:cNvPr>
          <p:cNvSpPr/>
          <p:nvPr/>
        </p:nvSpPr>
        <p:spPr>
          <a:xfrm>
            <a:off x="4364311" y="44624"/>
            <a:ext cx="3807453" cy="523220"/>
          </a:xfrm>
          <a:prstGeom prst="rect">
            <a:avLst/>
          </a:prstGeom>
        </p:spPr>
        <p:txBody>
          <a:bodyPr wrap="none">
            <a:spAutoFit/>
          </a:bodyPr>
          <a:lstStyle/>
          <a:p>
            <a:r>
              <a:rPr lang="en-US" altLang="zh-CN" dirty="0">
                <a:solidFill>
                  <a:srgbClr val="0000FF"/>
                </a:solidFill>
              </a:rPr>
              <a:t>RAID4</a:t>
            </a:r>
            <a:r>
              <a:rPr lang="zh-CN" altLang="en-US" dirty="0">
                <a:solidFill>
                  <a:srgbClr val="0000FF"/>
                </a:solidFill>
              </a:rPr>
              <a:t>：块级奇偶校验</a:t>
            </a:r>
            <a:endParaRPr lang="zh-CN" altLang="en-US" dirty="0"/>
          </a:p>
        </p:txBody>
      </p:sp>
      <p:sp>
        <p:nvSpPr>
          <p:cNvPr id="32" name="AutoShape 44">
            <a:extLst>
              <a:ext uri="{FF2B5EF4-FFF2-40B4-BE49-F238E27FC236}">
                <a16:creationId xmlns:a16="http://schemas.microsoft.com/office/drawing/2014/main" id="{49E49D88-CC5C-4351-8667-54AE96B73CE1}"/>
              </a:ext>
            </a:extLst>
          </p:cNvPr>
          <p:cNvSpPr>
            <a:spLocks noChangeArrowheads="1"/>
          </p:cNvSpPr>
          <p:nvPr/>
        </p:nvSpPr>
        <p:spPr bwMode="auto">
          <a:xfrm>
            <a:off x="1260748"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33" name="AutoShape 47">
            <a:extLst>
              <a:ext uri="{FF2B5EF4-FFF2-40B4-BE49-F238E27FC236}">
                <a16:creationId xmlns:a16="http://schemas.microsoft.com/office/drawing/2014/main" id="{EEDBE7F8-DCD8-4EEE-BBE4-AF9289009FC1}"/>
              </a:ext>
            </a:extLst>
          </p:cNvPr>
          <p:cNvSpPr>
            <a:spLocks noChangeArrowheads="1"/>
          </p:cNvSpPr>
          <p:nvPr/>
        </p:nvSpPr>
        <p:spPr bwMode="auto">
          <a:xfrm>
            <a:off x="1260748" y="2054887"/>
            <a:ext cx="1079500" cy="863795"/>
          </a:xfrm>
          <a:prstGeom prst="can">
            <a:avLst>
              <a:gd name="adj" fmla="val 15839"/>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4</a:t>
            </a:r>
          </a:p>
        </p:txBody>
      </p:sp>
      <p:sp>
        <p:nvSpPr>
          <p:cNvPr id="34" name="AutoShape 48">
            <a:extLst>
              <a:ext uri="{FF2B5EF4-FFF2-40B4-BE49-F238E27FC236}">
                <a16:creationId xmlns:a16="http://schemas.microsoft.com/office/drawing/2014/main" id="{4CF58262-C298-4BD0-9F38-6BE354FB67CA}"/>
              </a:ext>
            </a:extLst>
          </p:cNvPr>
          <p:cNvSpPr>
            <a:spLocks noChangeArrowheads="1"/>
          </p:cNvSpPr>
          <p:nvPr/>
        </p:nvSpPr>
        <p:spPr bwMode="auto">
          <a:xfrm>
            <a:off x="1260748" y="1335873"/>
            <a:ext cx="1079500" cy="863795"/>
          </a:xfrm>
          <a:prstGeom prst="can">
            <a:avLst>
              <a:gd name="adj" fmla="val 15839"/>
            </a:avLst>
          </a:prstGeom>
          <a:solidFill>
            <a:srgbClr val="CCFF99"/>
          </a:solidFill>
          <a:ln w="19050">
            <a:solidFill>
              <a:srgbClr val="000000"/>
            </a:solidFill>
            <a:round/>
            <a:headEnd/>
            <a:tailEnd/>
          </a:ln>
        </p:spPr>
        <p:txBody>
          <a:bodyPr wrap="none" anchor="ctr" anchorCtr="0"/>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a:ln>
                  <a:noFill/>
                </a:ln>
                <a:effectLst/>
                <a:uLnTx/>
                <a:uFillTx/>
              </a:rPr>
              <a:t>条带</a:t>
            </a:r>
            <a:r>
              <a:rPr kumimoji="0" lang="en-US" altLang="zh-CN" sz="2000" b="1" i="0" u="none" strike="noStrike" kern="0" cap="none" spc="0" normalizeH="0" baseline="0" noProof="0" dirty="0">
                <a:ln>
                  <a:noFill/>
                </a:ln>
                <a:effectLst/>
                <a:uLnTx/>
                <a:uFillTx/>
              </a:rPr>
              <a:t>0</a:t>
            </a:r>
          </a:p>
        </p:txBody>
      </p:sp>
      <p:sp>
        <p:nvSpPr>
          <p:cNvPr id="35" name="AutoShape 49">
            <a:extLst>
              <a:ext uri="{FF2B5EF4-FFF2-40B4-BE49-F238E27FC236}">
                <a16:creationId xmlns:a16="http://schemas.microsoft.com/office/drawing/2014/main" id="{AB425482-72F6-4684-84CB-5719CFE3DDC6}"/>
              </a:ext>
            </a:extLst>
          </p:cNvPr>
          <p:cNvSpPr>
            <a:spLocks noChangeArrowheads="1"/>
          </p:cNvSpPr>
          <p:nvPr/>
        </p:nvSpPr>
        <p:spPr bwMode="auto">
          <a:xfrm>
            <a:off x="2629173"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36" name="AutoShape 52">
            <a:extLst>
              <a:ext uri="{FF2B5EF4-FFF2-40B4-BE49-F238E27FC236}">
                <a16:creationId xmlns:a16="http://schemas.microsoft.com/office/drawing/2014/main" id="{64D07061-652E-4E32-BE74-7F55EF6A5533}"/>
              </a:ext>
            </a:extLst>
          </p:cNvPr>
          <p:cNvSpPr>
            <a:spLocks noChangeArrowheads="1"/>
          </p:cNvSpPr>
          <p:nvPr/>
        </p:nvSpPr>
        <p:spPr bwMode="auto">
          <a:xfrm>
            <a:off x="2629173" y="2054887"/>
            <a:ext cx="1079500" cy="863790"/>
          </a:xfrm>
          <a:prstGeom prst="can">
            <a:avLst>
              <a:gd name="adj" fmla="val 15839"/>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5</a:t>
            </a:r>
          </a:p>
        </p:txBody>
      </p:sp>
      <p:sp>
        <p:nvSpPr>
          <p:cNvPr id="37" name="AutoShape 53">
            <a:extLst>
              <a:ext uri="{FF2B5EF4-FFF2-40B4-BE49-F238E27FC236}">
                <a16:creationId xmlns:a16="http://schemas.microsoft.com/office/drawing/2014/main" id="{7638D6E8-71B8-460E-AC66-3587972815AD}"/>
              </a:ext>
            </a:extLst>
          </p:cNvPr>
          <p:cNvSpPr>
            <a:spLocks noChangeArrowheads="1"/>
          </p:cNvSpPr>
          <p:nvPr/>
        </p:nvSpPr>
        <p:spPr bwMode="auto">
          <a:xfrm>
            <a:off x="2629173" y="1335873"/>
            <a:ext cx="1079500" cy="863790"/>
          </a:xfrm>
          <a:prstGeom prst="can">
            <a:avLst>
              <a:gd name="adj" fmla="val 15839"/>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a:t>
            </a:r>
          </a:p>
        </p:txBody>
      </p:sp>
      <p:sp>
        <p:nvSpPr>
          <p:cNvPr id="38" name="AutoShape 54">
            <a:extLst>
              <a:ext uri="{FF2B5EF4-FFF2-40B4-BE49-F238E27FC236}">
                <a16:creationId xmlns:a16="http://schemas.microsoft.com/office/drawing/2014/main" id="{0B87D45D-41CB-4493-96B1-F6B7267F6868}"/>
              </a:ext>
            </a:extLst>
          </p:cNvPr>
          <p:cNvSpPr>
            <a:spLocks noChangeArrowheads="1"/>
          </p:cNvSpPr>
          <p:nvPr/>
        </p:nvSpPr>
        <p:spPr bwMode="auto">
          <a:xfrm>
            <a:off x="3997598"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39" name="AutoShape 57">
            <a:extLst>
              <a:ext uri="{FF2B5EF4-FFF2-40B4-BE49-F238E27FC236}">
                <a16:creationId xmlns:a16="http://schemas.microsoft.com/office/drawing/2014/main" id="{7E04BDD3-2350-4C69-BFA6-E23142EA6C4E}"/>
              </a:ext>
            </a:extLst>
          </p:cNvPr>
          <p:cNvSpPr>
            <a:spLocks noChangeArrowheads="1"/>
          </p:cNvSpPr>
          <p:nvPr/>
        </p:nvSpPr>
        <p:spPr bwMode="auto">
          <a:xfrm>
            <a:off x="3997598" y="2054887"/>
            <a:ext cx="1079500" cy="863787"/>
          </a:xfrm>
          <a:prstGeom prst="can">
            <a:avLst>
              <a:gd name="adj" fmla="val 14821"/>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6</a:t>
            </a:r>
          </a:p>
        </p:txBody>
      </p:sp>
      <p:sp>
        <p:nvSpPr>
          <p:cNvPr id="40" name="AutoShape 58">
            <a:extLst>
              <a:ext uri="{FF2B5EF4-FFF2-40B4-BE49-F238E27FC236}">
                <a16:creationId xmlns:a16="http://schemas.microsoft.com/office/drawing/2014/main" id="{85666DEA-03BC-404E-A297-9A91DF4F9A16}"/>
              </a:ext>
            </a:extLst>
          </p:cNvPr>
          <p:cNvSpPr>
            <a:spLocks noChangeArrowheads="1"/>
          </p:cNvSpPr>
          <p:nvPr/>
        </p:nvSpPr>
        <p:spPr bwMode="auto">
          <a:xfrm>
            <a:off x="3997598" y="1335873"/>
            <a:ext cx="1079500" cy="863787"/>
          </a:xfrm>
          <a:prstGeom prst="can">
            <a:avLst>
              <a:gd name="adj" fmla="val 13804"/>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2</a:t>
            </a:r>
          </a:p>
        </p:txBody>
      </p:sp>
      <p:sp>
        <p:nvSpPr>
          <p:cNvPr id="41" name="AutoShape 59">
            <a:extLst>
              <a:ext uri="{FF2B5EF4-FFF2-40B4-BE49-F238E27FC236}">
                <a16:creationId xmlns:a16="http://schemas.microsoft.com/office/drawing/2014/main" id="{7E4F133E-971E-457C-8ABF-013CD83ACA93}"/>
              </a:ext>
            </a:extLst>
          </p:cNvPr>
          <p:cNvSpPr>
            <a:spLocks noChangeArrowheads="1"/>
          </p:cNvSpPr>
          <p:nvPr/>
        </p:nvSpPr>
        <p:spPr bwMode="auto">
          <a:xfrm>
            <a:off x="5364435" y="2775736"/>
            <a:ext cx="1079500" cy="504825"/>
          </a:xfrm>
          <a:prstGeom prst="can">
            <a:avLst>
              <a:gd name="adj" fmla="val 25000"/>
            </a:avLst>
          </a:prstGeom>
          <a:solidFill>
            <a:srgbClr val="CCFF99"/>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42" name="AutoShape 62">
            <a:extLst>
              <a:ext uri="{FF2B5EF4-FFF2-40B4-BE49-F238E27FC236}">
                <a16:creationId xmlns:a16="http://schemas.microsoft.com/office/drawing/2014/main" id="{3F0631ED-161D-4CCA-B696-E2F1954DF9E8}"/>
              </a:ext>
            </a:extLst>
          </p:cNvPr>
          <p:cNvSpPr>
            <a:spLocks noChangeArrowheads="1"/>
          </p:cNvSpPr>
          <p:nvPr/>
        </p:nvSpPr>
        <p:spPr bwMode="auto">
          <a:xfrm>
            <a:off x="5364435" y="2054887"/>
            <a:ext cx="1079500" cy="863783"/>
          </a:xfrm>
          <a:prstGeom prst="can">
            <a:avLst>
              <a:gd name="adj" fmla="val 14821"/>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7</a:t>
            </a:r>
          </a:p>
        </p:txBody>
      </p:sp>
      <p:sp>
        <p:nvSpPr>
          <p:cNvPr id="43" name="AutoShape 63">
            <a:extLst>
              <a:ext uri="{FF2B5EF4-FFF2-40B4-BE49-F238E27FC236}">
                <a16:creationId xmlns:a16="http://schemas.microsoft.com/office/drawing/2014/main" id="{5267F21B-666D-4579-9DC8-5FFF444E2CF3}"/>
              </a:ext>
            </a:extLst>
          </p:cNvPr>
          <p:cNvSpPr>
            <a:spLocks noChangeArrowheads="1"/>
          </p:cNvSpPr>
          <p:nvPr/>
        </p:nvSpPr>
        <p:spPr bwMode="auto">
          <a:xfrm>
            <a:off x="5364435" y="1335873"/>
            <a:ext cx="1079500" cy="863783"/>
          </a:xfrm>
          <a:prstGeom prst="can">
            <a:avLst>
              <a:gd name="adj" fmla="val 15839"/>
            </a:avLst>
          </a:prstGeom>
          <a:solidFill>
            <a:srgbClr val="CCFF99"/>
          </a:solidFill>
          <a:ln w="19050">
            <a:solidFill>
              <a:srgbClr val="000000"/>
            </a:solidFill>
            <a:round/>
            <a:headEnd/>
            <a:tailEnd/>
          </a:ln>
        </p:spPr>
        <p:txBody>
          <a:bodyPr wrap="none" anchor="ctr" anchorCtr="0"/>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3</a:t>
            </a:r>
          </a:p>
        </p:txBody>
      </p:sp>
      <p:sp>
        <p:nvSpPr>
          <p:cNvPr id="44" name="AutoShape 65">
            <a:extLst>
              <a:ext uri="{FF2B5EF4-FFF2-40B4-BE49-F238E27FC236}">
                <a16:creationId xmlns:a16="http://schemas.microsoft.com/office/drawing/2014/main" id="{DE3D6EBB-0ADD-449F-AA15-4C55C9629609}"/>
              </a:ext>
            </a:extLst>
          </p:cNvPr>
          <p:cNvSpPr>
            <a:spLocks noChangeArrowheads="1"/>
          </p:cNvSpPr>
          <p:nvPr/>
        </p:nvSpPr>
        <p:spPr bwMode="auto">
          <a:xfrm>
            <a:off x="6732860" y="2775736"/>
            <a:ext cx="1079500" cy="504825"/>
          </a:xfrm>
          <a:prstGeom prst="can">
            <a:avLst>
              <a:gd name="adj" fmla="val 25000"/>
            </a:avLst>
          </a:prstGeom>
          <a:solidFill>
            <a:srgbClr val="FFCCFF"/>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45" name="AutoShape 68">
            <a:extLst>
              <a:ext uri="{FF2B5EF4-FFF2-40B4-BE49-F238E27FC236}">
                <a16:creationId xmlns:a16="http://schemas.microsoft.com/office/drawing/2014/main" id="{220D9564-9903-438B-8A93-73487BE26D75}"/>
              </a:ext>
            </a:extLst>
          </p:cNvPr>
          <p:cNvSpPr>
            <a:spLocks noChangeArrowheads="1"/>
          </p:cNvSpPr>
          <p:nvPr/>
        </p:nvSpPr>
        <p:spPr bwMode="auto">
          <a:xfrm>
            <a:off x="6732860" y="2054887"/>
            <a:ext cx="1079500" cy="863779"/>
          </a:xfrm>
          <a:prstGeom prst="can">
            <a:avLst>
              <a:gd name="adj" fmla="val 16857"/>
            </a:avLst>
          </a:prstGeom>
          <a:solidFill>
            <a:srgbClr val="FFCCFF"/>
          </a:solidFill>
          <a:ln w="19050">
            <a:solidFill>
              <a:srgbClr val="000000"/>
            </a:solidFill>
            <a:round/>
            <a:headEnd/>
            <a:tailEnd/>
          </a:ln>
        </p:spPr>
        <p:txBody>
          <a:bodyPr wrap="none" anchor="ctr" anchorCtr="0"/>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effectLst/>
                <a:uLnTx/>
                <a:uFillTx/>
              </a:rPr>
              <a:t>P(4~7)</a:t>
            </a:r>
          </a:p>
        </p:txBody>
      </p:sp>
      <p:sp>
        <p:nvSpPr>
          <p:cNvPr id="46" name="AutoShape 69">
            <a:extLst>
              <a:ext uri="{FF2B5EF4-FFF2-40B4-BE49-F238E27FC236}">
                <a16:creationId xmlns:a16="http://schemas.microsoft.com/office/drawing/2014/main" id="{08B02794-104D-45CB-936C-7A1519B93E6E}"/>
              </a:ext>
            </a:extLst>
          </p:cNvPr>
          <p:cNvSpPr>
            <a:spLocks noChangeArrowheads="1"/>
          </p:cNvSpPr>
          <p:nvPr/>
        </p:nvSpPr>
        <p:spPr bwMode="auto">
          <a:xfrm>
            <a:off x="6732860" y="1335873"/>
            <a:ext cx="1079500" cy="863779"/>
          </a:xfrm>
          <a:prstGeom prst="can">
            <a:avLst>
              <a:gd name="adj" fmla="val 14821"/>
            </a:avLst>
          </a:prstGeom>
          <a:solidFill>
            <a:srgbClr val="FFCCFF"/>
          </a:solidFill>
          <a:ln w="19050">
            <a:solidFill>
              <a:srgbClr val="000000"/>
            </a:solidFill>
            <a:round/>
            <a:headEnd/>
            <a:tailEnd/>
          </a:ln>
        </p:spPr>
        <p:txBody>
          <a:bodyPr wrap="none" anchor="ctr" anchorCtr="0"/>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effectLst/>
                <a:uLnTx/>
                <a:uFillTx/>
              </a:rPr>
              <a:t>P(0~3)</a:t>
            </a:r>
          </a:p>
        </p:txBody>
      </p:sp>
      <p:sp>
        <p:nvSpPr>
          <p:cNvPr id="47" name="Line 101">
            <a:extLst>
              <a:ext uri="{FF2B5EF4-FFF2-40B4-BE49-F238E27FC236}">
                <a16:creationId xmlns:a16="http://schemas.microsoft.com/office/drawing/2014/main" id="{C070A49A-93E0-49F3-941D-CA60904723AA}"/>
              </a:ext>
            </a:extLst>
          </p:cNvPr>
          <p:cNvSpPr>
            <a:spLocks noChangeShapeType="1"/>
          </p:cNvSpPr>
          <p:nvPr/>
        </p:nvSpPr>
        <p:spPr bwMode="auto">
          <a:xfrm flipV="1">
            <a:off x="1802190" y="1174100"/>
            <a:ext cx="0" cy="215900"/>
          </a:xfrm>
          <a:prstGeom prst="line">
            <a:avLst/>
          </a:prstGeom>
          <a:noFill/>
          <a:ln w="38100" cap="rnd">
            <a:solidFill>
              <a:srgbClr val="66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48" name="Line 101">
            <a:extLst>
              <a:ext uri="{FF2B5EF4-FFF2-40B4-BE49-F238E27FC236}">
                <a16:creationId xmlns:a16="http://schemas.microsoft.com/office/drawing/2014/main" id="{F7B63480-BC29-4117-9F04-FAC8CC1B2B93}"/>
              </a:ext>
            </a:extLst>
          </p:cNvPr>
          <p:cNvSpPr>
            <a:spLocks noChangeShapeType="1"/>
          </p:cNvSpPr>
          <p:nvPr/>
        </p:nvSpPr>
        <p:spPr bwMode="auto">
          <a:xfrm flipV="1">
            <a:off x="7266006" y="1174100"/>
            <a:ext cx="0" cy="215900"/>
          </a:xfrm>
          <a:prstGeom prst="line">
            <a:avLst/>
          </a:prstGeom>
          <a:noFill/>
          <a:ln w="38100" cap="rnd">
            <a:solidFill>
              <a:srgbClr val="66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49" name="Line 101">
            <a:extLst>
              <a:ext uri="{FF2B5EF4-FFF2-40B4-BE49-F238E27FC236}">
                <a16:creationId xmlns:a16="http://schemas.microsoft.com/office/drawing/2014/main" id="{11E2ED3B-5A34-4C5E-98D1-D13BD71B4B60}"/>
              </a:ext>
            </a:extLst>
          </p:cNvPr>
          <p:cNvSpPr>
            <a:spLocks noChangeShapeType="1"/>
          </p:cNvSpPr>
          <p:nvPr/>
        </p:nvSpPr>
        <p:spPr bwMode="auto">
          <a:xfrm flipV="1">
            <a:off x="5900052" y="1174100"/>
            <a:ext cx="0" cy="215900"/>
          </a:xfrm>
          <a:prstGeom prst="line">
            <a:avLst/>
          </a:prstGeom>
          <a:noFill/>
          <a:ln w="38100" cap="rnd">
            <a:solidFill>
              <a:srgbClr val="66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50" name="Line 101">
            <a:extLst>
              <a:ext uri="{FF2B5EF4-FFF2-40B4-BE49-F238E27FC236}">
                <a16:creationId xmlns:a16="http://schemas.microsoft.com/office/drawing/2014/main" id="{2D948C3F-D24F-42AC-A2A9-C0E08C5982AB}"/>
              </a:ext>
            </a:extLst>
          </p:cNvPr>
          <p:cNvSpPr>
            <a:spLocks noChangeShapeType="1"/>
          </p:cNvSpPr>
          <p:nvPr/>
        </p:nvSpPr>
        <p:spPr bwMode="auto">
          <a:xfrm flipV="1">
            <a:off x="4534098" y="1017053"/>
            <a:ext cx="0" cy="372947"/>
          </a:xfrm>
          <a:prstGeom prst="line">
            <a:avLst/>
          </a:prstGeom>
          <a:noFill/>
          <a:ln w="38100" cap="rnd">
            <a:solidFill>
              <a:srgbClr val="66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51" name="Line 101">
            <a:extLst>
              <a:ext uri="{FF2B5EF4-FFF2-40B4-BE49-F238E27FC236}">
                <a16:creationId xmlns:a16="http://schemas.microsoft.com/office/drawing/2014/main" id="{42F4ED16-4997-454C-BDB8-3E31914D325F}"/>
              </a:ext>
            </a:extLst>
          </p:cNvPr>
          <p:cNvSpPr>
            <a:spLocks noChangeShapeType="1"/>
          </p:cNvSpPr>
          <p:nvPr/>
        </p:nvSpPr>
        <p:spPr bwMode="auto">
          <a:xfrm flipV="1">
            <a:off x="3168144" y="1174100"/>
            <a:ext cx="0" cy="215900"/>
          </a:xfrm>
          <a:prstGeom prst="line">
            <a:avLst/>
          </a:prstGeom>
          <a:noFill/>
          <a:ln w="38100" cap="rnd">
            <a:solidFill>
              <a:srgbClr val="66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52" name="矩形 51">
            <a:extLst>
              <a:ext uri="{FF2B5EF4-FFF2-40B4-BE49-F238E27FC236}">
                <a16:creationId xmlns:a16="http://schemas.microsoft.com/office/drawing/2014/main" id="{672A530C-9397-448D-803D-E68031EA708A}"/>
              </a:ext>
            </a:extLst>
          </p:cNvPr>
          <p:cNvSpPr/>
          <p:nvPr/>
        </p:nvSpPr>
        <p:spPr bwMode="auto">
          <a:xfrm>
            <a:off x="3670362" y="620688"/>
            <a:ext cx="1728167" cy="396365"/>
          </a:xfrm>
          <a:prstGeom prst="rect">
            <a:avLst/>
          </a:prstGeom>
          <a:solidFill>
            <a:srgbClr val="C9FFFF"/>
          </a:solidFill>
          <a:ln w="19050">
            <a:solidFill>
              <a:srgbClr val="000000"/>
            </a:solidFill>
            <a:round/>
            <a:headEnd/>
            <a:tailEnd/>
          </a:ln>
        </p:spPr>
        <p:txBody>
          <a:bodyPr wrap="none" anchor="ctr" anchorCtr="0"/>
          <a:lstStyle/>
          <a:p>
            <a:pPr algn="ctr" fontAlgn="base">
              <a:spcAft>
                <a:spcPct val="0"/>
              </a:spcAft>
            </a:pPr>
            <a:r>
              <a:rPr lang="en-US" altLang="zh-CN" sz="2000" b="1" kern="0" dirty="0"/>
              <a:t>RAID</a:t>
            </a:r>
            <a:r>
              <a:rPr lang="zh-CN" altLang="en-US" sz="2000" b="1" kern="0" dirty="0"/>
              <a:t>控制器</a:t>
            </a:r>
            <a:endParaRPr lang="en-US" altLang="zh-CN" sz="2000" b="1" kern="0" dirty="0"/>
          </a:p>
        </p:txBody>
      </p:sp>
      <p:cxnSp>
        <p:nvCxnSpPr>
          <p:cNvPr id="53" name="直接连接符 52">
            <a:extLst>
              <a:ext uri="{FF2B5EF4-FFF2-40B4-BE49-F238E27FC236}">
                <a16:creationId xmlns:a16="http://schemas.microsoft.com/office/drawing/2014/main" id="{59C572CC-B254-44C8-AF49-DE1C0B61CAAC}"/>
              </a:ext>
            </a:extLst>
          </p:cNvPr>
          <p:cNvCxnSpPr>
            <a:endCxn id="48" idx="1"/>
          </p:cNvCxnSpPr>
          <p:nvPr/>
        </p:nvCxnSpPr>
        <p:spPr bwMode="auto">
          <a:xfrm>
            <a:off x="1802190" y="1174100"/>
            <a:ext cx="5463817" cy="0"/>
          </a:xfrm>
          <a:prstGeom prst="line">
            <a:avLst/>
          </a:prstGeom>
          <a:solidFill>
            <a:schemeClr val="accent1"/>
          </a:solidFill>
          <a:ln w="38100" cap="rnd" cmpd="sng" algn="ctr">
            <a:solidFill>
              <a:srgbClr val="6699FF"/>
            </a:solidFill>
            <a:prstDash val="solid"/>
            <a:round/>
            <a:headEnd type="none" w="med" len="med"/>
            <a:tailEnd type="none" w="med" len="med"/>
          </a:ln>
          <a:effectLst/>
        </p:spPr>
      </p:cxnSp>
      <p:sp>
        <p:nvSpPr>
          <p:cNvPr id="54" name="矩形 53">
            <a:extLst>
              <a:ext uri="{FF2B5EF4-FFF2-40B4-BE49-F238E27FC236}">
                <a16:creationId xmlns:a16="http://schemas.microsoft.com/office/drawing/2014/main" id="{661B71DB-F33A-487A-8521-FCC00F617556}"/>
              </a:ext>
            </a:extLst>
          </p:cNvPr>
          <p:cNvSpPr/>
          <p:nvPr/>
        </p:nvSpPr>
        <p:spPr>
          <a:xfrm>
            <a:off x="1451684" y="2879682"/>
            <a:ext cx="697628" cy="400110"/>
          </a:xfrm>
          <a:prstGeom prst="rect">
            <a:avLst/>
          </a:prstGeom>
          <a:noFill/>
        </p:spPr>
        <p:txBody>
          <a:bodyPr wrap="none">
            <a:spAutoFit/>
          </a:bodyPr>
          <a:lstStyle/>
          <a:p>
            <a:pPr algn="ctr"/>
            <a:r>
              <a:rPr lang="en-US" altLang="zh-CN" sz="2000" b="1" kern="0" dirty="0">
                <a:latin typeface="+mn-ea"/>
              </a:rPr>
              <a:t>……</a:t>
            </a:r>
            <a:endParaRPr lang="zh-CN" altLang="en-US" sz="2000" b="1" dirty="0">
              <a:latin typeface="+mn-ea"/>
            </a:endParaRPr>
          </a:p>
        </p:txBody>
      </p:sp>
      <p:sp>
        <p:nvSpPr>
          <p:cNvPr id="55" name="矩形 54">
            <a:extLst>
              <a:ext uri="{FF2B5EF4-FFF2-40B4-BE49-F238E27FC236}">
                <a16:creationId xmlns:a16="http://schemas.microsoft.com/office/drawing/2014/main" id="{E1DD7B02-9E73-4A9C-BC08-E03042B2B81B}"/>
              </a:ext>
            </a:extLst>
          </p:cNvPr>
          <p:cNvSpPr/>
          <p:nvPr/>
        </p:nvSpPr>
        <p:spPr>
          <a:xfrm>
            <a:off x="2819330" y="2879682"/>
            <a:ext cx="697628" cy="400110"/>
          </a:xfrm>
          <a:prstGeom prst="rect">
            <a:avLst/>
          </a:prstGeom>
          <a:noFill/>
        </p:spPr>
        <p:txBody>
          <a:bodyPr wrap="none">
            <a:spAutoFit/>
          </a:bodyPr>
          <a:lstStyle/>
          <a:p>
            <a:pPr algn="ctr"/>
            <a:r>
              <a:rPr lang="en-US" altLang="zh-CN" sz="2000" b="1" kern="0" dirty="0">
                <a:latin typeface="+mn-ea"/>
              </a:rPr>
              <a:t>……</a:t>
            </a:r>
            <a:endParaRPr lang="zh-CN" altLang="en-US" sz="2000" b="1" dirty="0">
              <a:latin typeface="+mn-ea"/>
            </a:endParaRPr>
          </a:p>
        </p:txBody>
      </p:sp>
      <p:sp>
        <p:nvSpPr>
          <p:cNvPr id="56" name="矩形 55">
            <a:extLst>
              <a:ext uri="{FF2B5EF4-FFF2-40B4-BE49-F238E27FC236}">
                <a16:creationId xmlns:a16="http://schemas.microsoft.com/office/drawing/2014/main" id="{B891C1CF-5611-4183-A045-564FB09AC236}"/>
              </a:ext>
            </a:extLst>
          </p:cNvPr>
          <p:cNvSpPr/>
          <p:nvPr/>
        </p:nvSpPr>
        <p:spPr>
          <a:xfrm>
            <a:off x="4186976" y="2879682"/>
            <a:ext cx="697628" cy="400110"/>
          </a:xfrm>
          <a:prstGeom prst="rect">
            <a:avLst/>
          </a:prstGeom>
          <a:noFill/>
        </p:spPr>
        <p:txBody>
          <a:bodyPr wrap="none">
            <a:spAutoFit/>
          </a:bodyPr>
          <a:lstStyle/>
          <a:p>
            <a:pPr algn="ctr"/>
            <a:r>
              <a:rPr lang="en-US" altLang="zh-CN" sz="2000" b="1" kern="0" dirty="0">
                <a:latin typeface="+mn-ea"/>
              </a:rPr>
              <a:t>……</a:t>
            </a:r>
            <a:endParaRPr lang="zh-CN" altLang="en-US" sz="2000" b="1" dirty="0">
              <a:latin typeface="+mn-ea"/>
            </a:endParaRPr>
          </a:p>
        </p:txBody>
      </p:sp>
      <p:sp>
        <p:nvSpPr>
          <p:cNvPr id="57" name="矩形 56">
            <a:extLst>
              <a:ext uri="{FF2B5EF4-FFF2-40B4-BE49-F238E27FC236}">
                <a16:creationId xmlns:a16="http://schemas.microsoft.com/office/drawing/2014/main" id="{0A3EBFB6-CDCD-4100-A9A0-58820404674A}"/>
              </a:ext>
            </a:extLst>
          </p:cNvPr>
          <p:cNvSpPr/>
          <p:nvPr/>
        </p:nvSpPr>
        <p:spPr>
          <a:xfrm>
            <a:off x="5554622" y="2879682"/>
            <a:ext cx="697628" cy="400110"/>
          </a:xfrm>
          <a:prstGeom prst="rect">
            <a:avLst/>
          </a:prstGeom>
          <a:noFill/>
        </p:spPr>
        <p:txBody>
          <a:bodyPr wrap="none">
            <a:spAutoFit/>
          </a:bodyPr>
          <a:lstStyle/>
          <a:p>
            <a:pPr algn="ctr"/>
            <a:r>
              <a:rPr lang="en-US" altLang="zh-CN" sz="2000" b="1" kern="0" dirty="0">
                <a:latin typeface="+mn-ea"/>
              </a:rPr>
              <a:t>……</a:t>
            </a:r>
            <a:endParaRPr lang="zh-CN" altLang="en-US" sz="2000" b="1" dirty="0">
              <a:latin typeface="+mn-ea"/>
            </a:endParaRPr>
          </a:p>
        </p:txBody>
      </p:sp>
      <p:sp>
        <p:nvSpPr>
          <p:cNvPr id="58" name="矩形 57">
            <a:extLst>
              <a:ext uri="{FF2B5EF4-FFF2-40B4-BE49-F238E27FC236}">
                <a16:creationId xmlns:a16="http://schemas.microsoft.com/office/drawing/2014/main" id="{6DF4EAB3-3239-4F38-8F5C-66450874B255}"/>
              </a:ext>
            </a:extLst>
          </p:cNvPr>
          <p:cNvSpPr/>
          <p:nvPr/>
        </p:nvSpPr>
        <p:spPr>
          <a:xfrm>
            <a:off x="6923796" y="2880451"/>
            <a:ext cx="697628" cy="400110"/>
          </a:xfrm>
          <a:prstGeom prst="rect">
            <a:avLst/>
          </a:prstGeom>
        </p:spPr>
        <p:txBody>
          <a:bodyPr wrap="none">
            <a:spAutoFit/>
          </a:bodyPr>
          <a:lstStyle/>
          <a:p>
            <a:pPr algn="ctr"/>
            <a:r>
              <a:rPr lang="en-US" altLang="zh-CN" sz="2000" b="1" kern="0" dirty="0">
                <a:latin typeface="+mn-ea"/>
              </a:rPr>
              <a:t>……</a:t>
            </a:r>
            <a:endParaRPr lang="zh-CN" altLang="en-US" sz="2000" b="1" dirty="0">
              <a:latin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54">
                                            <p:txEl>
                                              <p:pRg st="1" end="1"/>
                                            </p:txEl>
                                          </p:spTgt>
                                        </p:tgtEl>
                                        <p:attrNameLst>
                                          <p:attrName>style.visibility</p:attrName>
                                        </p:attrNameLst>
                                      </p:cBhvr>
                                      <p:to>
                                        <p:strVal val="visible"/>
                                      </p:to>
                                    </p:set>
                                    <p:animEffect transition="in" filter="wipe(left)">
                                      <p:cBhvr>
                                        <p:cTn id="7" dur="500"/>
                                        <p:tgtEl>
                                          <p:spTgt spid="522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54">
                                            <p:txEl>
                                              <p:pRg st="2" end="2"/>
                                            </p:txEl>
                                          </p:spTgt>
                                        </p:tgtEl>
                                        <p:attrNameLst>
                                          <p:attrName>style.visibility</p:attrName>
                                        </p:attrNameLst>
                                      </p:cBhvr>
                                      <p:to>
                                        <p:strVal val="visible"/>
                                      </p:to>
                                    </p:set>
                                    <p:animEffect transition="in" filter="wipe(left)">
                                      <p:cBhvr>
                                        <p:cTn id="12" dur="500"/>
                                        <p:tgtEl>
                                          <p:spTgt spid="522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p:spPr>
        <p:txBody>
          <a:bodyPr/>
          <a:lstStyle/>
          <a:p>
            <a:fld id="{D4EF71D6-508A-4CA2-ADD5-E7B4938A75DD}" type="slidenum">
              <a:rPr lang="zh-CN" altLang="en-US" smtClean="0">
                <a:ea typeface="宋体" charset="-122"/>
              </a:rPr>
              <a:pPr/>
              <a:t>43</a:t>
            </a:fld>
            <a:endParaRPr lang="en-US" altLang="zh-CN">
              <a:ea typeface="宋体" charset="-122"/>
            </a:endParaRPr>
          </a:p>
        </p:txBody>
      </p:sp>
      <p:sp>
        <p:nvSpPr>
          <p:cNvPr id="54285" name="Rectangle 1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54307" name="Rectangle 60"/>
          <p:cNvSpPr>
            <a:spLocks noChangeArrowheads="1"/>
          </p:cNvSpPr>
          <p:nvPr/>
        </p:nvSpPr>
        <p:spPr bwMode="auto">
          <a:xfrm>
            <a:off x="611188" y="4724400"/>
            <a:ext cx="8208962" cy="1296988"/>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n"/>
            </a:pPr>
            <a:r>
              <a:rPr lang="zh-CN" altLang="en-US" dirty="0"/>
              <a:t>至少需要</a:t>
            </a:r>
            <a:r>
              <a:rPr lang="en-US" altLang="zh-CN" dirty="0"/>
              <a:t>3</a:t>
            </a:r>
            <a:r>
              <a:rPr lang="zh-CN" altLang="en-US" dirty="0"/>
              <a:t>个硬盘。</a:t>
            </a:r>
          </a:p>
          <a:p>
            <a:pPr marL="342900" indent="-342900">
              <a:spcBef>
                <a:spcPct val="20000"/>
              </a:spcBef>
              <a:buClr>
                <a:schemeClr val="bg2"/>
              </a:buClr>
              <a:buSzPct val="75000"/>
              <a:buFont typeface="Wingdings" pitchFamily="2" charset="2"/>
              <a:buChar char="n"/>
            </a:pPr>
            <a:r>
              <a:rPr lang="zh-CN" altLang="en-US" dirty="0"/>
              <a:t>是目前采用最多、最流行的方式。</a:t>
            </a:r>
          </a:p>
        </p:txBody>
      </p:sp>
      <p:sp>
        <p:nvSpPr>
          <p:cNvPr id="36" name="矩形 35">
            <a:extLst>
              <a:ext uri="{FF2B5EF4-FFF2-40B4-BE49-F238E27FC236}">
                <a16:creationId xmlns:a16="http://schemas.microsoft.com/office/drawing/2014/main" id="{2D746CAE-C36D-4F1A-B391-46DC249DA909}"/>
              </a:ext>
            </a:extLst>
          </p:cNvPr>
          <p:cNvSpPr/>
          <p:nvPr/>
        </p:nvSpPr>
        <p:spPr>
          <a:xfrm>
            <a:off x="4364311" y="44624"/>
            <a:ext cx="4528804" cy="523220"/>
          </a:xfrm>
          <a:prstGeom prst="rect">
            <a:avLst/>
          </a:prstGeom>
        </p:spPr>
        <p:txBody>
          <a:bodyPr wrap="none">
            <a:spAutoFit/>
          </a:bodyPr>
          <a:lstStyle/>
          <a:p>
            <a:r>
              <a:rPr lang="en-US" altLang="zh-CN" dirty="0">
                <a:solidFill>
                  <a:srgbClr val="0000FF"/>
                </a:solidFill>
              </a:rPr>
              <a:t>RAID5</a:t>
            </a:r>
            <a:r>
              <a:rPr lang="zh-CN" altLang="en-US" dirty="0">
                <a:solidFill>
                  <a:srgbClr val="0000FF"/>
                </a:solidFill>
              </a:rPr>
              <a:t>：块分布式奇偶校验</a:t>
            </a:r>
            <a:endParaRPr lang="zh-CN" altLang="en-US" dirty="0"/>
          </a:p>
        </p:txBody>
      </p:sp>
      <p:sp>
        <p:nvSpPr>
          <p:cNvPr id="39" name="AutoShape 2">
            <a:extLst>
              <a:ext uri="{FF2B5EF4-FFF2-40B4-BE49-F238E27FC236}">
                <a16:creationId xmlns:a16="http://schemas.microsoft.com/office/drawing/2014/main" id="{EAB01971-BE7C-4B07-8316-6F2A278E218E}"/>
              </a:ext>
            </a:extLst>
          </p:cNvPr>
          <p:cNvSpPr>
            <a:spLocks noChangeArrowheads="1"/>
          </p:cNvSpPr>
          <p:nvPr/>
        </p:nvSpPr>
        <p:spPr bwMode="auto">
          <a:xfrm>
            <a:off x="2654991" y="3708240"/>
            <a:ext cx="1079500" cy="504825"/>
          </a:xfrm>
          <a:prstGeom prst="can">
            <a:avLst>
              <a:gd name="adj" fmla="val 25000"/>
            </a:avLst>
          </a:prstGeom>
          <a:solidFill>
            <a:srgbClr val="FFFFFF"/>
          </a:solidFill>
          <a:ln w="19050">
            <a:solidFill>
              <a:srgbClr val="000000"/>
            </a:solidFill>
            <a:prstDash val="dash"/>
            <a:round/>
            <a:headEnd/>
            <a:tailEnd/>
          </a:ln>
        </p:spPr>
        <p:txBody>
          <a:bodyPr wrap="none"/>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Times New Roman"/>
              <a:ea typeface="宋体"/>
            </a:endParaRPr>
          </a:p>
        </p:txBody>
      </p:sp>
      <p:sp>
        <p:nvSpPr>
          <p:cNvPr id="40" name="AutoShape 3">
            <a:extLst>
              <a:ext uri="{FF2B5EF4-FFF2-40B4-BE49-F238E27FC236}">
                <a16:creationId xmlns:a16="http://schemas.microsoft.com/office/drawing/2014/main" id="{E2609A51-DAD7-464E-B243-77E9F0505036}"/>
              </a:ext>
            </a:extLst>
          </p:cNvPr>
          <p:cNvSpPr>
            <a:spLocks noChangeArrowheads="1"/>
          </p:cNvSpPr>
          <p:nvPr/>
        </p:nvSpPr>
        <p:spPr bwMode="auto">
          <a:xfrm>
            <a:off x="2653403" y="33494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16</a:t>
            </a:r>
          </a:p>
        </p:txBody>
      </p:sp>
      <p:sp>
        <p:nvSpPr>
          <p:cNvPr id="41" name="AutoShape 4">
            <a:extLst>
              <a:ext uri="{FF2B5EF4-FFF2-40B4-BE49-F238E27FC236}">
                <a16:creationId xmlns:a16="http://schemas.microsoft.com/office/drawing/2014/main" id="{4AC52B91-2014-42E0-B7EF-A21B4EF11726}"/>
              </a:ext>
            </a:extLst>
          </p:cNvPr>
          <p:cNvSpPr>
            <a:spLocks noChangeArrowheads="1"/>
          </p:cNvSpPr>
          <p:nvPr/>
        </p:nvSpPr>
        <p:spPr bwMode="auto">
          <a:xfrm>
            <a:off x="4023416" y="3708240"/>
            <a:ext cx="1079500" cy="504825"/>
          </a:xfrm>
          <a:prstGeom prst="can">
            <a:avLst>
              <a:gd name="adj" fmla="val 25000"/>
            </a:avLst>
          </a:prstGeom>
          <a:solidFill>
            <a:srgbClr val="FFFFFF"/>
          </a:solidFill>
          <a:ln w="19050">
            <a:solidFill>
              <a:srgbClr val="000000"/>
            </a:solidFill>
            <a:prstDash val="dash"/>
            <a:round/>
            <a:headEnd/>
            <a:tailEnd/>
          </a:ln>
        </p:spPr>
        <p:txBody>
          <a:bodyPr wrap="none"/>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Times New Roman"/>
              <a:ea typeface="宋体"/>
            </a:endParaRPr>
          </a:p>
        </p:txBody>
      </p:sp>
      <p:sp>
        <p:nvSpPr>
          <p:cNvPr id="42" name="AutoShape 5">
            <a:extLst>
              <a:ext uri="{FF2B5EF4-FFF2-40B4-BE49-F238E27FC236}">
                <a16:creationId xmlns:a16="http://schemas.microsoft.com/office/drawing/2014/main" id="{1ED76A3F-6395-407E-BEFA-D2DF8C5942C9}"/>
              </a:ext>
            </a:extLst>
          </p:cNvPr>
          <p:cNvSpPr>
            <a:spLocks noChangeArrowheads="1"/>
          </p:cNvSpPr>
          <p:nvPr/>
        </p:nvSpPr>
        <p:spPr bwMode="auto">
          <a:xfrm>
            <a:off x="4021828" y="33494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17</a:t>
            </a:r>
          </a:p>
        </p:txBody>
      </p:sp>
      <p:sp>
        <p:nvSpPr>
          <p:cNvPr id="43" name="AutoShape 6">
            <a:extLst>
              <a:ext uri="{FF2B5EF4-FFF2-40B4-BE49-F238E27FC236}">
                <a16:creationId xmlns:a16="http://schemas.microsoft.com/office/drawing/2014/main" id="{A2CDA3B2-EC44-4146-8CCB-FE8278A7A1D7}"/>
              </a:ext>
            </a:extLst>
          </p:cNvPr>
          <p:cNvSpPr>
            <a:spLocks noChangeArrowheads="1"/>
          </p:cNvSpPr>
          <p:nvPr/>
        </p:nvSpPr>
        <p:spPr bwMode="auto">
          <a:xfrm>
            <a:off x="5390253" y="3708240"/>
            <a:ext cx="1079500" cy="504825"/>
          </a:xfrm>
          <a:prstGeom prst="can">
            <a:avLst>
              <a:gd name="adj" fmla="val 25000"/>
            </a:avLst>
          </a:prstGeom>
          <a:solidFill>
            <a:srgbClr val="FFFFFF"/>
          </a:solidFill>
          <a:ln w="19050">
            <a:solidFill>
              <a:srgbClr val="000000"/>
            </a:solidFill>
            <a:prstDash val="dash"/>
            <a:round/>
            <a:headEnd/>
            <a:tailEnd/>
          </a:ln>
        </p:spPr>
        <p:txBody>
          <a:bodyPr wrap="none"/>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Times New Roman"/>
              <a:ea typeface="宋体"/>
            </a:endParaRPr>
          </a:p>
        </p:txBody>
      </p:sp>
      <p:sp>
        <p:nvSpPr>
          <p:cNvPr id="44" name="AutoShape 7">
            <a:extLst>
              <a:ext uri="{FF2B5EF4-FFF2-40B4-BE49-F238E27FC236}">
                <a16:creationId xmlns:a16="http://schemas.microsoft.com/office/drawing/2014/main" id="{E1369677-DE84-4DCE-BC3B-303EBA77CA6B}"/>
              </a:ext>
            </a:extLst>
          </p:cNvPr>
          <p:cNvSpPr>
            <a:spLocks noChangeArrowheads="1"/>
          </p:cNvSpPr>
          <p:nvPr/>
        </p:nvSpPr>
        <p:spPr bwMode="auto">
          <a:xfrm>
            <a:off x="5390253" y="33494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18</a:t>
            </a:r>
          </a:p>
        </p:txBody>
      </p:sp>
      <p:sp>
        <p:nvSpPr>
          <p:cNvPr id="45" name="AutoShape 8">
            <a:extLst>
              <a:ext uri="{FF2B5EF4-FFF2-40B4-BE49-F238E27FC236}">
                <a16:creationId xmlns:a16="http://schemas.microsoft.com/office/drawing/2014/main" id="{223F62F1-5629-429C-900A-3594FECA9F4F}"/>
              </a:ext>
            </a:extLst>
          </p:cNvPr>
          <p:cNvSpPr>
            <a:spLocks noChangeArrowheads="1"/>
          </p:cNvSpPr>
          <p:nvPr/>
        </p:nvSpPr>
        <p:spPr bwMode="auto">
          <a:xfrm>
            <a:off x="6758678" y="3708240"/>
            <a:ext cx="1079500" cy="504825"/>
          </a:xfrm>
          <a:prstGeom prst="can">
            <a:avLst>
              <a:gd name="adj" fmla="val 25000"/>
            </a:avLst>
          </a:prstGeom>
          <a:solidFill>
            <a:srgbClr val="FFFFFF"/>
          </a:solidFill>
          <a:ln w="19050">
            <a:solidFill>
              <a:srgbClr val="000000"/>
            </a:solidFill>
            <a:prstDash val="dash"/>
            <a:round/>
            <a:headEnd/>
            <a:tailEnd/>
          </a:ln>
        </p:spPr>
        <p:txBody>
          <a:bodyPr wrap="none"/>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Times New Roman"/>
              <a:ea typeface="宋体"/>
            </a:endParaRPr>
          </a:p>
        </p:txBody>
      </p:sp>
      <p:sp>
        <p:nvSpPr>
          <p:cNvPr id="46" name="AutoShape 9">
            <a:extLst>
              <a:ext uri="{FF2B5EF4-FFF2-40B4-BE49-F238E27FC236}">
                <a16:creationId xmlns:a16="http://schemas.microsoft.com/office/drawing/2014/main" id="{5B74AE17-7472-49A4-81BF-C4034E80953A}"/>
              </a:ext>
            </a:extLst>
          </p:cNvPr>
          <p:cNvSpPr>
            <a:spLocks noChangeArrowheads="1"/>
          </p:cNvSpPr>
          <p:nvPr/>
        </p:nvSpPr>
        <p:spPr bwMode="auto">
          <a:xfrm>
            <a:off x="6758678" y="33494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19</a:t>
            </a:r>
          </a:p>
        </p:txBody>
      </p:sp>
      <p:sp>
        <p:nvSpPr>
          <p:cNvPr id="47" name="AutoShape 10">
            <a:extLst>
              <a:ext uri="{FF2B5EF4-FFF2-40B4-BE49-F238E27FC236}">
                <a16:creationId xmlns:a16="http://schemas.microsoft.com/office/drawing/2014/main" id="{39FC576C-6A83-47F2-8366-25196E7FFC45}"/>
              </a:ext>
            </a:extLst>
          </p:cNvPr>
          <p:cNvSpPr>
            <a:spLocks noChangeArrowheads="1"/>
          </p:cNvSpPr>
          <p:nvPr/>
        </p:nvSpPr>
        <p:spPr bwMode="auto">
          <a:xfrm>
            <a:off x="1286566" y="3709827"/>
            <a:ext cx="1079500" cy="504825"/>
          </a:xfrm>
          <a:prstGeom prst="can">
            <a:avLst>
              <a:gd name="adj" fmla="val 25000"/>
            </a:avLst>
          </a:prstGeom>
          <a:solidFill>
            <a:srgbClr val="FFFFFF"/>
          </a:solidFill>
          <a:ln w="19050">
            <a:solidFill>
              <a:srgbClr val="000000"/>
            </a:solidFill>
            <a:prstDash val="dash"/>
            <a:round/>
            <a:headEnd/>
            <a:tailEnd/>
          </a:ln>
        </p:spPr>
        <p:txBody>
          <a:bodyPr wrap="none"/>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altLang="zh-CN" sz="2000" b="0" i="0" u="none" strike="noStrike" kern="0" cap="none" spc="0" normalizeH="0" baseline="0" noProof="0">
              <a:ln>
                <a:noFill/>
              </a:ln>
              <a:solidFill>
                <a:srgbClr val="000000"/>
              </a:solidFill>
              <a:effectLst/>
              <a:uLnTx/>
              <a:uFillTx/>
              <a:latin typeface="Times New Roman"/>
              <a:ea typeface="宋体"/>
            </a:endParaRPr>
          </a:p>
        </p:txBody>
      </p:sp>
      <p:sp>
        <p:nvSpPr>
          <p:cNvPr id="48" name="AutoShape 11">
            <a:extLst>
              <a:ext uri="{FF2B5EF4-FFF2-40B4-BE49-F238E27FC236}">
                <a16:creationId xmlns:a16="http://schemas.microsoft.com/office/drawing/2014/main" id="{61CF7663-440F-4700-B4F4-A11176A9C07E}"/>
              </a:ext>
            </a:extLst>
          </p:cNvPr>
          <p:cNvSpPr>
            <a:spLocks noChangeArrowheads="1"/>
          </p:cNvSpPr>
          <p:nvPr/>
        </p:nvSpPr>
        <p:spPr bwMode="auto">
          <a:xfrm>
            <a:off x="1286566" y="3349465"/>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dirty="0">
                <a:solidFill>
                  <a:srgbClr val="000000"/>
                </a:solidFill>
                <a:latin typeface="Times New Roman"/>
                <a:ea typeface="宋体"/>
              </a:rPr>
              <a:t>P(16~19)</a:t>
            </a:r>
          </a:p>
        </p:txBody>
      </p:sp>
      <p:sp>
        <p:nvSpPr>
          <p:cNvPr id="49" name="AutoShape 40">
            <a:extLst>
              <a:ext uri="{FF2B5EF4-FFF2-40B4-BE49-F238E27FC236}">
                <a16:creationId xmlns:a16="http://schemas.microsoft.com/office/drawing/2014/main" id="{08C81474-A074-4C0B-BBB6-8FCF5E425843}"/>
              </a:ext>
            </a:extLst>
          </p:cNvPr>
          <p:cNvSpPr>
            <a:spLocks noChangeArrowheads="1"/>
          </p:cNvSpPr>
          <p:nvPr/>
        </p:nvSpPr>
        <p:spPr bwMode="auto">
          <a:xfrm>
            <a:off x="1286566" y="2990690"/>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12</a:t>
            </a:r>
          </a:p>
        </p:txBody>
      </p:sp>
      <p:sp>
        <p:nvSpPr>
          <p:cNvPr id="50" name="AutoShape 41">
            <a:extLst>
              <a:ext uri="{FF2B5EF4-FFF2-40B4-BE49-F238E27FC236}">
                <a16:creationId xmlns:a16="http://schemas.microsoft.com/office/drawing/2014/main" id="{257D90EE-1769-4E0D-903C-1426663A8239}"/>
              </a:ext>
            </a:extLst>
          </p:cNvPr>
          <p:cNvSpPr>
            <a:spLocks noChangeArrowheads="1"/>
          </p:cNvSpPr>
          <p:nvPr/>
        </p:nvSpPr>
        <p:spPr bwMode="auto">
          <a:xfrm>
            <a:off x="1286566" y="2630327"/>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8</a:t>
            </a:r>
          </a:p>
        </p:txBody>
      </p:sp>
      <p:sp>
        <p:nvSpPr>
          <p:cNvPr id="51" name="AutoShape 42">
            <a:extLst>
              <a:ext uri="{FF2B5EF4-FFF2-40B4-BE49-F238E27FC236}">
                <a16:creationId xmlns:a16="http://schemas.microsoft.com/office/drawing/2014/main" id="{1E444932-4881-43F7-AFBD-2EC45977E367}"/>
              </a:ext>
            </a:extLst>
          </p:cNvPr>
          <p:cNvSpPr>
            <a:spLocks noChangeArrowheads="1"/>
          </p:cNvSpPr>
          <p:nvPr/>
        </p:nvSpPr>
        <p:spPr bwMode="auto">
          <a:xfrm>
            <a:off x="1286566" y="22699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4</a:t>
            </a:r>
          </a:p>
        </p:txBody>
      </p:sp>
      <p:sp>
        <p:nvSpPr>
          <p:cNvPr id="52" name="AutoShape 43">
            <a:extLst>
              <a:ext uri="{FF2B5EF4-FFF2-40B4-BE49-F238E27FC236}">
                <a16:creationId xmlns:a16="http://schemas.microsoft.com/office/drawing/2014/main" id="{A3850D02-BA6D-499A-AE89-CDDF4343F367}"/>
              </a:ext>
            </a:extLst>
          </p:cNvPr>
          <p:cNvSpPr>
            <a:spLocks noChangeArrowheads="1"/>
          </p:cNvSpPr>
          <p:nvPr/>
        </p:nvSpPr>
        <p:spPr bwMode="auto">
          <a:xfrm>
            <a:off x="1286566" y="1909602"/>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0</a:t>
            </a:r>
          </a:p>
        </p:txBody>
      </p:sp>
      <p:sp>
        <p:nvSpPr>
          <p:cNvPr id="53" name="AutoShape 44">
            <a:extLst>
              <a:ext uri="{FF2B5EF4-FFF2-40B4-BE49-F238E27FC236}">
                <a16:creationId xmlns:a16="http://schemas.microsoft.com/office/drawing/2014/main" id="{0B855EA3-D5C2-406E-8385-20E47CAC8479}"/>
              </a:ext>
            </a:extLst>
          </p:cNvPr>
          <p:cNvSpPr>
            <a:spLocks noChangeArrowheads="1"/>
          </p:cNvSpPr>
          <p:nvPr/>
        </p:nvSpPr>
        <p:spPr bwMode="auto">
          <a:xfrm>
            <a:off x="2654991" y="2990690"/>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P(12~15)</a:t>
            </a:r>
          </a:p>
        </p:txBody>
      </p:sp>
      <p:sp>
        <p:nvSpPr>
          <p:cNvPr id="54" name="AutoShape 45">
            <a:extLst>
              <a:ext uri="{FF2B5EF4-FFF2-40B4-BE49-F238E27FC236}">
                <a16:creationId xmlns:a16="http://schemas.microsoft.com/office/drawing/2014/main" id="{CB7C5017-F1E1-4F8E-AFCA-FC95DB9914E8}"/>
              </a:ext>
            </a:extLst>
          </p:cNvPr>
          <p:cNvSpPr>
            <a:spLocks noChangeArrowheads="1"/>
          </p:cNvSpPr>
          <p:nvPr/>
        </p:nvSpPr>
        <p:spPr bwMode="auto">
          <a:xfrm>
            <a:off x="2654991" y="2630327"/>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9</a:t>
            </a:r>
          </a:p>
        </p:txBody>
      </p:sp>
      <p:sp>
        <p:nvSpPr>
          <p:cNvPr id="55" name="AutoShape 46">
            <a:extLst>
              <a:ext uri="{FF2B5EF4-FFF2-40B4-BE49-F238E27FC236}">
                <a16:creationId xmlns:a16="http://schemas.microsoft.com/office/drawing/2014/main" id="{7C6BDBA1-7B13-4EA2-A261-C2439A33A848}"/>
              </a:ext>
            </a:extLst>
          </p:cNvPr>
          <p:cNvSpPr>
            <a:spLocks noChangeArrowheads="1"/>
          </p:cNvSpPr>
          <p:nvPr/>
        </p:nvSpPr>
        <p:spPr bwMode="auto">
          <a:xfrm>
            <a:off x="2654991" y="22699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5</a:t>
            </a:r>
          </a:p>
        </p:txBody>
      </p:sp>
      <p:sp>
        <p:nvSpPr>
          <p:cNvPr id="56" name="AutoShape 47">
            <a:extLst>
              <a:ext uri="{FF2B5EF4-FFF2-40B4-BE49-F238E27FC236}">
                <a16:creationId xmlns:a16="http://schemas.microsoft.com/office/drawing/2014/main" id="{336B2C76-A10C-4068-A6E7-50B1974513B3}"/>
              </a:ext>
            </a:extLst>
          </p:cNvPr>
          <p:cNvSpPr>
            <a:spLocks noChangeArrowheads="1"/>
          </p:cNvSpPr>
          <p:nvPr/>
        </p:nvSpPr>
        <p:spPr bwMode="auto">
          <a:xfrm>
            <a:off x="2654991" y="1909602"/>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a:t>
            </a:r>
          </a:p>
        </p:txBody>
      </p:sp>
      <p:sp>
        <p:nvSpPr>
          <p:cNvPr id="57" name="AutoShape 48">
            <a:extLst>
              <a:ext uri="{FF2B5EF4-FFF2-40B4-BE49-F238E27FC236}">
                <a16:creationId xmlns:a16="http://schemas.microsoft.com/office/drawing/2014/main" id="{CD66FD2E-B235-43BE-8EC8-8B250454FE64}"/>
              </a:ext>
            </a:extLst>
          </p:cNvPr>
          <p:cNvSpPr>
            <a:spLocks noChangeArrowheads="1"/>
          </p:cNvSpPr>
          <p:nvPr/>
        </p:nvSpPr>
        <p:spPr bwMode="auto">
          <a:xfrm>
            <a:off x="4023416" y="2990690"/>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13</a:t>
            </a:r>
          </a:p>
        </p:txBody>
      </p:sp>
      <p:sp>
        <p:nvSpPr>
          <p:cNvPr id="58" name="AutoShape 49">
            <a:extLst>
              <a:ext uri="{FF2B5EF4-FFF2-40B4-BE49-F238E27FC236}">
                <a16:creationId xmlns:a16="http://schemas.microsoft.com/office/drawing/2014/main" id="{DDAC1C32-CD5A-4D55-B084-5E387B061CAD}"/>
              </a:ext>
            </a:extLst>
          </p:cNvPr>
          <p:cNvSpPr>
            <a:spLocks noChangeArrowheads="1"/>
          </p:cNvSpPr>
          <p:nvPr/>
        </p:nvSpPr>
        <p:spPr bwMode="auto">
          <a:xfrm>
            <a:off x="4023416" y="2630327"/>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P(8~11)</a:t>
            </a:r>
          </a:p>
        </p:txBody>
      </p:sp>
      <p:sp>
        <p:nvSpPr>
          <p:cNvPr id="59" name="AutoShape 50">
            <a:extLst>
              <a:ext uri="{FF2B5EF4-FFF2-40B4-BE49-F238E27FC236}">
                <a16:creationId xmlns:a16="http://schemas.microsoft.com/office/drawing/2014/main" id="{0212701F-FD0F-4ECD-AF4E-0826589D01BB}"/>
              </a:ext>
            </a:extLst>
          </p:cNvPr>
          <p:cNvSpPr>
            <a:spLocks noChangeArrowheads="1"/>
          </p:cNvSpPr>
          <p:nvPr/>
        </p:nvSpPr>
        <p:spPr bwMode="auto">
          <a:xfrm>
            <a:off x="4023416" y="22699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6</a:t>
            </a:r>
          </a:p>
        </p:txBody>
      </p:sp>
      <p:sp>
        <p:nvSpPr>
          <p:cNvPr id="60" name="AutoShape 51">
            <a:extLst>
              <a:ext uri="{FF2B5EF4-FFF2-40B4-BE49-F238E27FC236}">
                <a16:creationId xmlns:a16="http://schemas.microsoft.com/office/drawing/2014/main" id="{5DCE0339-6DA5-4FF9-8C63-941D63D7A1AA}"/>
              </a:ext>
            </a:extLst>
          </p:cNvPr>
          <p:cNvSpPr>
            <a:spLocks noChangeArrowheads="1"/>
          </p:cNvSpPr>
          <p:nvPr/>
        </p:nvSpPr>
        <p:spPr bwMode="auto">
          <a:xfrm>
            <a:off x="4023416" y="1909602"/>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2</a:t>
            </a:r>
          </a:p>
        </p:txBody>
      </p:sp>
      <p:sp>
        <p:nvSpPr>
          <p:cNvPr id="61" name="AutoShape 52">
            <a:extLst>
              <a:ext uri="{FF2B5EF4-FFF2-40B4-BE49-F238E27FC236}">
                <a16:creationId xmlns:a16="http://schemas.microsoft.com/office/drawing/2014/main" id="{328A0DE4-5962-4E30-9D64-F8BF55874BB0}"/>
              </a:ext>
            </a:extLst>
          </p:cNvPr>
          <p:cNvSpPr>
            <a:spLocks noChangeArrowheads="1"/>
          </p:cNvSpPr>
          <p:nvPr/>
        </p:nvSpPr>
        <p:spPr bwMode="auto">
          <a:xfrm>
            <a:off x="5390253" y="2990690"/>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14</a:t>
            </a:r>
          </a:p>
        </p:txBody>
      </p:sp>
      <p:sp>
        <p:nvSpPr>
          <p:cNvPr id="62" name="AutoShape 53">
            <a:extLst>
              <a:ext uri="{FF2B5EF4-FFF2-40B4-BE49-F238E27FC236}">
                <a16:creationId xmlns:a16="http://schemas.microsoft.com/office/drawing/2014/main" id="{686E8C5E-16D4-44CB-AF0D-41DA3A6D57BA}"/>
              </a:ext>
            </a:extLst>
          </p:cNvPr>
          <p:cNvSpPr>
            <a:spLocks noChangeArrowheads="1"/>
          </p:cNvSpPr>
          <p:nvPr/>
        </p:nvSpPr>
        <p:spPr bwMode="auto">
          <a:xfrm>
            <a:off x="5390253" y="2630327"/>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10</a:t>
            </a:r>
          </a:p>
        </p:txBody>
      </p:sp>
      <p:sp>
        <p:nvSpPr>
          <p:cNvPr id="63" name="AutoShape 54">
            <a:extLst>
              <a:ext uri="{FF2B5EF4-FFF2-40B4-BE49-F238E27FC236}">
                <a16:creationId xmlns:a16="http://schemas.microsoft.com/office/drawing/2014/main" id="{20F839AF-8C43-41BE-BA5D-AC1BD14A27CB}"/>
              </a:ext>
            </a:extLst>
          </p:cNvPr>
          <p:cNvSpPr>
            <a:spLocks noChangeArrowheads="1"/>
          </p:cNvSpPr>
          <p:nvPr/>
        </p:nvSpPr>
        <p:spPr bwMode="auto">
          <a:xfrm>
            <a:off x="5390253" y="2269965"/>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P(4~7)</a:t>
            </a:r>
          </a:p>
        </p:txBody>
      </p:sp>
      <p:sp>
        <p:nvSpPr>
          <p:cNvPr id="64" name="AutoShape 55">
            <a:extLst>
              <a:ext uri="{FF2B5EF4-FFF2-40B4-BE49-F238E27FC236}">
                <a16:creationId xmlns:a16="http://schemas.microsoft.com/office/drawing/2014/main" id="{0D34EF1C-77CA-4A33-885F-A9267A6F26CC}"/>
              </a:ext>
            </a:extLst>
          </p:cNvPr>
          <p:cNvSpPr>
            <a:spLocks noChangeArrowheads="1"/>
          </p:cNvSpPr>
          <p:nvPr/>
        </p:nvSpPr>
        <p:spPr bwMode="auto">
          <a:xfrm>
            <a:off x="5390253" y="1909602"/>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3</a:t>
            </a:r>
          </a:p>
        </p:txBody>
      </p:sp>
      <p:sp>
        <p:nvSpPr>
          <p:cNvPr id="65" name="AutoShape 56">
            <a:extLst>
              <a:ext uri="{FF2B5EF4-FFF2-40B4-BE49-F238E27FC236}">
                <a16:creationId xmlns:a16="http://schemas.microsoft.com/office/drawing/2014/main" id="{0DCD6C12-5A3A-4332-9356-3C4CCAF56096}"/>
              </a:ext>
            </a:extLst>
          </p:cNvPr>
          <p:cNvSpPr>
            <a:spLocks noChangeArrowheads="1"/>
          </p:cNvSpPr>
          <p:nvPr/>
        </p:nvSpPr>
        <p:spPr bwMode="auto">
          <a:xfrm>
            <a:off x="6758678" y="2990690"/>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15</a:t>
            </a:r>
          </a:p>
        </p:txBody>
      </p:sp>
      <p:sp>
        <p:nvSpPr>
          <p:cNvPr id="66" name="AutoShape 57">
            <a:extLst>
              <a:ext uri="{FF2B5EF4-FFF2-40B4-BE49-F238E27FC236}">
                <a16:creationId xmlns:a16="http://schemas.microsoft.com/office/drawing/2014/main" id="{9EE9A503-4303-458B-976A-E2E33E497027}"/>
              </a:ext>
            </a:extLst>
          </p:cNvPr>
          <p:cNvSpPr>
            <a:spLocks noChangeArrowheads="1"/>
          </p:cNvSpPr>
          <p:nvPr/>
        </p:nvSpPr>
        <p:spPr bwMode="auto">
          <a:xfrm>
            <a:off x="6758678" y="2630327"/>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11</a:t>
            </a:r>
          </a:p>
        </p:txBody>
      </p:sp>
      <p:sp>
        <p:nvSpPr>
          <p:cNvPr id="67" name="AutoShape 58">
            <a:extLst>
              <a:ext uri="{FF2B5EF4-FFF2-40B4-BE49-F238E27FC236}">
                <a16:creationId xmlns:a16="http://schemas.microsoft.com/office/drawing/2014/main" id="{13240EBB-0E90-444F-9083-35247236713A}"/>
              </a:ext>
            </a:extLst>
          </p:cNvPr>
          <p:cNvSpPr>
            <a:spLocks noChangeArrowheads="1"/>
          </p:cNvSpPr>
          <p:nvPr/>
        </p:nvSpPr>
        <p:spPr bwMode="auto">
          <a:xfrm>
            <a:off x="6758678" y="2269965"/>
            <a:ext cx="1079500" cy="504825"/>
          </a:xfrm>
          <a:prstGeom prst="can">
            <a:avLst>
              <a:gd name="adj" fmla="val 25000"/>
            </a:avLst>
          </a:prstGeom>
          <a:solidFill>
            <a:srgbClr val="CCFF99"/>
          </a:solidFill>
          <a:ln w="19050">
            <a:solidFill>
              <a:srgbClr val="000000"/>
            </a:solidFill>
            <a:round/>
            <a:headEnd/>
            <a:tailEnd/>
          </a:ln>
        </p:spPr>
        <p:txBody>
          <a:bodyPr wrap="none"/>
          <a:lstStyle/>
          <a:p>
            <a:pPr algn="ctr">
              <a:spcBef>
                <a:spcPct val="50000"/>
              </a:spcBef>
            </a:pPr>
            <a:r>
              <a:rPr lang="zh-CN" altLang="en-US" sz="2000" kern="0" dirty="0">
                <a:solidFill>
                  <a:srgbClr val="000000"/>
                </a:solidFill>
                <a:latin typeface="Times New Roman"/>
                <a:ea typeface="宋体"/>
              </a:rPr>
              <a:t>条带</a:t>
            </a:r>
            <a:r>
              <a:rPr lang="en-US" altLang="zh-CN" sz="2000" kern="0" dirty="0">
                <a:solidFill>
                  <a:srgbClr val="000000"/>
                </a:solidFill>
                <a:latin typeface="Times New Roman"/>
                <a:ea typeface="宋体"/>
              </a:rPr>
              <a:t>7</a:t>
            </a:r>
          </a:p>
        </p:txBody>
      </p:sp>
      <p:sp>
        <p:nvSpPr>
          <p:cNvPr id="68" name="AutoShape 59">
            <a:extLst>
              <a:ext uri="{FF2B5EF4-FFF2-40B4-BE49-F238E27FC236}">
                <a16:creationId xmlns:a16="http://schemas.microsoft.com/office/drawing/2014/main" id="{5EEBAAA9-206F-45EF-990E-3F57591C90BD}"/>
              </a:ext>
            </a:extLst>
          </p:cNvPr>
          <p:cNvSpPr>
            <a:spLocks noChangeArrowheads="1"/>
          </p:cNvSpPr>
          <p:nvPr/>
        </p:nvSpPr>
        <p:spPr bwMode="auto">
          <a:xfrm>
            <a:off x="6758678" y="1909602"/>
            <a:ext cx="1079500" cy="504825"/>
          </a:xfrm>
          <a:prstGeom prst="can">
            <a:avLst>
              <a:gd name="adj" fmla="val 25000"/>
            </a:avLst>
          </a:prstGeom>
          <a:solidFill>
            <a:srgbClr val="FFCCFF"/>
          </a:solidFill>
          <a:ln w="19050">
            <a:solidFill>
              <a:srgbClr val="000000"/>
            </a:solidFill>
            <a:round/>
            <a:headEnd/>
            <a:tailEnd/>
          </a:ln>
        </p:spPr>
        <p:txBody>
          <a:bodyPr wrap="none"/>
          <a:lstStyle/>
          <a:p>
            <a:pPr algn="ctr">
              <a:spcBef>
                <a:spcPct val="50000"/>
              </a:spcBef>
              <a:defRPr/>
            </a:pPr>
            <a:r>
              <a:rPr lang="en-US" altLang="zh-CN" sz="2000" kern="0">
                <a:solidFill>
                  <a:srgbClr val="000000"/>
                </a:solidFill>
                <a:latin typeface="Times New Roman"/>
                <a:ea typeface="宋体"/>
              </a:rPr>
              <a:t>P(0~3)</a:t>
            </a:r>
          </a:p>
        </p:txBody>
      </p:sp>
      <p:sp>
        <p:nvSpPr>
          <p:cNvPr id="69" name="Line 101">
            <a:extLst>
              <a:ext uri="{FF2B5EF4-FFF2-40B4-BE49-F238E27FC236}">
                <a16:creationId xmlns:a16="http://schemas.microsoft.com/office/drawing/2014/main" id="{26C4D6C5-612F-47DB-98A9-CB3C91C4EF8A}"/>
              </a:ext>
            </a:extLst>
          </p:cNvPr>
          <p:cNvSpPr>
            <a:spLocks noChangeShapeType="1"/>
          </p:cNvSpPr>
          <p:nvPr/>
        </p:nvSpPr>
        <p:spPr bwMode="auto">
          <a:xfrm flipV="1">
            <a:off x="1820888" y="1750164"/>
            <a:ext cx="0" cy="215900"/>
          </a:xfrm>
          <a:prstGeom prst="line">
            <a:avLst/>
          </a:prstGeom>
          <a:noFill/>
          <a:ln w="38100" cap="rnd">
            <a:solidFill>
              <a:srgbClr val="33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0" name="Line 101">
            <a:extLst>
              <a:ext uri="{FF2B5EF4-FFF2-40B4-BE49-F238E27FC236}">
                <a16:creationId xmlns:a16="http://schemas.microsoft.com/office/drawing/2014/main" id="{2A034C76-BD9C-4166-AB51-634090D0149A}"/>
              </a:ext>
            </a:extLst>
          </p:cNvPr>
          <p:cNvSpPr>
            <a:spLocks noChangeShapeType="1"/>
          </p:cNvSpPr>
          <p:nvPr/>
        </p:nvSpPr>
        <p:spPr bwMode="auto">
          <a:xfrm flipV="1">
            <a:off x="7284704" y="1750164"/>
            <a:ext cx="0" cy="215900"/>
          </a:xfrm>
          <a:prstGeom prst="line">
            <a:avLst/>
          </a:prstGeom>
          <a:noFill/>
          <a:ln w="38100" cap="rnd">
            <a:solidFill>
              <a:srgbClr val="33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1" name="Line 101">
            <a:extLst>
              <a:ext uri="{FF2B5EF4-FFF2-40B4-BE49-F238E27FC236}">
                <a16:creationId xmlns:a16="http://schemas.microsoft.com/office/drawing/2014/main" id="{E459CF60-14CF-42D3-87AE-8C538C3A301B}"/>
              </a:ext>
            </a:extLst>
          </p:cNvPr>
          <p:cNvSpPr>
            <a:spLocks noChangeShapeType="1"/>
          </p:cNvSpPr>
          <p:nvPr/>
        </p:nvSpPr>
        <p:spPr bwMode="auto">
          <a:xfrm flipV="1">
            <a:off x="5918750" y="1750164"/>
            <a:ext cx="0" cy="215900"/>
          </a:xfrm>
          <a:prstGeom prst="line">
            <a:avLst/>
          </a:prstGeom>
          <a:noFill/>
          <a:ln w="38100" cap="rnd">
            <a:solidFill>
              <a:srgbClr val="33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2" name="Line 101">
            <a:extLst>
              <a:ext uri="{FF2B5EF4-FFF2-40B4-BE49-F238E27FC236}">
                <a16:creationId xmlns:a16="http://schemas.microsoft.com/office/drawing/2014/main" id="{B2E4CAF8-EDA2-4BA1-AC71-4F69A99C2A13}"/>
              </a:ext>
            </a:extLst>
          </p:cNvPr>
          <p:cNvSpPr>
            <a:spLocks noChangeShapeType="1"/>
          </p:cNvSpPr>
          <p:nvPr/>
        </p:nvSpPr>
        <p:spPr bwMode="auto">
          <a:xfrm flipV="1">
            <a:off x="4552796" y="1593117"/>
            <a:ext cx="0" cy="372947"/>
          </a:xfrm>
          <a:prstGeom prst="line">
            <a:avLst/>
          </a:prstGeom>
          <a:noFill/>
          <a:ln w="38100" cap="rnd">
            <a:solidFill>
              <a:srgbClr val="33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3" name="Line 101">
            <a:extLst>
              <a:ext uri="{FF2B5EF4-FFF2-40B4-BE49-F238E27FC236}">
                <a16:creationId xmlns:a16="http://schemas.microsoft.com/office/drawing/2014/main" id="{12BD0856-23A5-4229-AF5C-F7B6D2F22D54}"/>
              </a:ext>
            </a:extLst>
          </p:cNvPr>
          <p:cNvSpPr>
            <a:spLocks noChangeShapeType="1"/>
          </p:cNvSpPr>
          <p:nvPr/>
        </p:nvSpPr>
        <p:spPr bwMode="auto">
          <a:xfrm flipV="1">
            <a:off x="3186842" y="1750164"/>
            <a:ext cx="0" cy="215900"/>
          </a:xfrm>
          <a:prstGeom prst="line">
            <a:avLst/>
          </a:prstGeom>
          <a:noFill/>
          <a:ln w="38100" cap="rnd">
            <a:solidFill>
              <a:srgbClr val="3399FF"/>
            </a:solidFill>
            <a:round/>
            <a:headEnd/>
            <a:tailEnd/>
          </a:ln>
        </p:spPr>
        <p:txBody>
          <a:bodyPr wrap="none" anchor="ctr"/>
          <a:lstStyle/>
          <a:p>
            <a:pPr>
              <a:defRPr/>
            </a:pPr>
            <a:endParaRPr lang="zh-CN" altLang="en-US" kern="0">
              <a:solidFill>
                <a:srgbClr val="000000"/>
              </a:solidFill>
              <a:latin typeface="Times New Roman"/>
              <a:ea typeface="宋体"/>
            </a:endParaRPr>
          </a:p>
        </p:txBody>
      </p:sp>
      <p:sp>
        <p:nvSpPr>
          <p:cNvPr id="74" name="矩形 73">
            <a:extLst>
              <a:ext uri="{FF2B5EF4-FFF2-40B4-BE49-F238E27FC236}">
                <a16:creationId xmlns:a16="http://schemas.microsoft.com/office/drawing/2014/main" id="{8032B09F-F418-41BA-BE9B-6C5D9F6311C5}"/>
              </a:ext>
            </a:extLst>
          </p:cNvPr>
          <p:cNvSpPr/>
          <p:nvPr/>
        </p:nvSpPr>
        <p:spPr bwMode="auto">
          <a:xfrm>
            <a:off x="3689060" y="1196752"/>
            <a:ext cx="1728167" cy="396365"/>
          </a:xfrm>
          <a:prstGeom prst="rect">
            <a:avLst/>
          </a:prstGeom>
          <a:solidFill>
            <a:srgbClr val="C9FFFF"/>
          </a:solidFill>
          <a:ln w="19050">
            <a:solidFill>
              <a:srgbClr val="000000"/>
            </a:solidFill>
            <a:round/>
            <a:headEnd/>
            <a:tailEnd/>
          </a:ln>
        </p:spPr>
        <p:txBody>
          <a:bodyPr wrap="none" anchor="ctr" anchorCtr="0"/>
          <a:lstStyle/>
          <a:p>
            <a:pPr algn="ctr">
              <a:spcBef>
                <a:spcPts val="0"/>
              </a:spcBef>
            </a:pPr>
            <a:r>
              <a:rPr lang="en-US" altLang="zh-CN" sz="2000" kern="0" dirty="0">
                <a:solidFill>
                  <a:srgbClr val="000000"/>
                </a:solidFill>
                <a:latin typeface="Times New Roman"/>
                <a:ea typeface="宋体"/>
              </a:rPr>
              <a:t>RAID</a:t>
            </a:r>
            <a:r>
              <a:rPr lang="zh-CN" altLang="en-US" sz="2000" kern="0" dirty="0">
                <a:solidFill>
                  <a:srgbClr val="000000"/>
                </a:solidFill>
                <a:latin typeface="Times New Roman"/>
                <a:ea typeface="宋体"/>
              </a:rPr>
              <a:t>控制器</a:t>
            </a:r>
            <a:endParaRPr lang="en-US" altLang="zh-CN" sz="2000" kern="0" dirty="0">
              <a:solidFill>
                <a:srgbClr val="000000"/>
              </a:solidFill>
              <a:latin typeface="Times New Roman"/>
              <a:ea typeface="宋体"/>
            </a:endParaRPr>
          </a:p>
        </p:txBody>
      </p:sp>
      <p:cxnSp>
        <p:nvCxnSpPr>
          <p:cNvPr id="75" name="直接连接符 74">
            <a:extLst>
              <a:ext uri="{FF2B5EF4-FFF2-40B4-BE49-F238E27FC236}">
                <a16:creationId xmlns:a16="http://schemas.microsoft.com/office/drawing/2014/main" id="{DD934748-7A4C-4306-BE05-A17DEE124626}"/>
              </a:ext>
            </a:extLst>
          </p:cNvPr>
          <p:cNvCxnSpPr>
            <a:endCxn id="70" idx="1"/>
          </p:cNvCxnSpPr>
          <p:nvPr/>
        </p:nvCxnSpPr>
        <p:spPr bwMode="auto">
          <a:xfrm>
            <a:off x="1820888" y="1750164"/>
            <a:ext cx="5463817" cy="0"/>
          </a:xfrm>
          <a:prstGeom prst="line">
            <a:avLst/>
          </a:prstGeom>
          <a:solidFill>
            <a:srgbClr val="9999FF"/>
          </a:solidFill>
          <a:ln w="38100" cap="rnd" cmpd="sng" algn="ctr">
            <a:solidFill>
              <a:srgbClr val="3399FF"/>
            </a:solidFill>
            <a:prstDash val="solid"/>
            <a:round/>
            <a:headEnd type="none" w="med" len="med"/>
            <a:tailEnd type="none" w="med" len="med"/>
          </a:ln>
          <a:effectLst/>
        </p:spPr>
      </p:cxnSp>
      <p:sp>
        <p:nvSpPr>
          <p:cNvPr id="76" name="矩形 75">
            <a:extLst>
              <a:ext uri="{FF2B5EF4-FFF2-40B4-BE49-F238E27FC236}">
                <a16:creationId xmlns:a16="http://schemas.microsoft.com/office/drawing/2014/main" id="{0EBF8C8A-21BC-4E6D-9292-6907D3AA16F1}"/>
              </a:ext>
            </a:extLst>
          </p:cNvPr>
          <p:cNvSpPr/>
          <p:nvPr/>
        </p:nvSpPr>
        <p:spPr bwMode="auto">
          <a:xfrm>
            <a:off x="5319561" y="2079131"/>
            <a:ext cx="2592288" cy="288807"/>
          </a:xfrm>
          <a:prstGeom prst="rect">
            <a:avLst/>
          </a:prstGeom>
          <a:noFill/>
          <a:ln w="19050"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77" name="矩形 76">
            <a:extLst>
              <a:ext uri="{FF2B5EF4-FFF2-40B4-BE49-F238E27FC236}">
                <a16:creationId xmlns:a16="http://schemas.microsoft.com/office/drawing/2014/main" id="{D62C5790-B774-4735-AE83-1EB68D25679F}"/>
              </a:ext>
            </a:extLst>
          </p:cNvPr>
          <p:cNvSpPr/>
          <p:nvPr/>
        </p:nvSpPr>
        <p:spPr bwMode="auto">
          <a:xfrm>
            <a:off x="1213690" y="3168516"/>
            <a:ext cx="2592288" cy="288807"/>
          </a:xfrm>
          <a:prstGeom prst="rect">
            <a:avLst/>
          </a:prstGeom>
          <a:noFill/>
          <a:ln w="19050"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sp>
        <p:nvSpPr>
          <p:cNvPr id="78" name="矩形 77">
            <a:extLst>
              <a:ext uri="{FF2B5EF4-FFF2-40B4-BE49-F238E27FC236}">
                <a16:creationId xmlns:a16="http://schemas.microsoft.com/office/drawing/2014/main" id="{5FF71261-E5CB-40AE-AD20-DD41EDCAA9FF}"/>
              </a:ext>
            </a:extLst>
          </p:cNvPr>
          <p:cNvSpPr/>
          <p:nvPr/>
        </p:nvSpPr>
        <p:spPr>
          <a:xfrm>
            <a:off x="100240" y="3105488"/>
            <a:ext cx="1140056" cy="400110"/>
          </a:xfrm>
          <a:prstGeom prst="rect">
            <a:avLst/>
          </a:prstGeom>
        </p:spPr>
        <p:txBody>
          <a:bodyPr wrap="none">
            <a:spAutoFit/>
          </a:bodyPr>
          <a:lstStyle/>
          <a:p>
            <a:pPr algn="r" fontAlgn="auto">
              <a:spcBef>
                <a:spcPts val="0"/>
              </a:spcBef>
              <a:spcAft>
                <a:spcPts val="0"/>
              </a:spcAft>
            </a:pPr>
            <a:r>
              <a:rPr lang="zh-CN" altLang="en-US" sz="2000" kern="0" dirty="0">
                <a:solidFill>
                  <a:srgbClr val="FF0000"/>
                </a:solidFill>
                <a:latin typeface="Times New Roman"/>
                <a:ea typeface="宋体"/>
              </a:rPr>
              <a:t>进程</a:t>
            </a:r>
            <a:r>
              <a:rPr lang="en-US" altLang="zh-CN" sz="2000" kern="0" dirty="0">
                <a:solidFill>
                  <a:srgbClr val="FF0000"/>
                </a:solidFill>
                <a:latin typeface="Times New Roman"/>
                <a:ea typeface="宋体"/>
              </a:rPr>
              <a:t>C</a:t>
            </a:r>
            <a:r>
              <a:rPr lang="zh-CN" altLang="en-US" sz="2000" kern="0" dirty="0">
                <a:solidFill>
                  <a:srgbClr val="FF0000"/>
                </a:solidFill>
                <a:latin typeface="Times New Roman"/>
                <a:ea typeface="宋体"/>
              </a:rPr>
              <a:t>写</a:t>
            </a:r>
            <a:endParaRPr lang="zh-CN" altLang="en-US" sz="2000" dirty="0">
              <a:solidFill>
                <a:srgbClr val="FF0000"/>
              </a:solidFill>
              <a:latin typeface="Times New Roman"/>
              <a:ea typeface="宋体"/>
            </a:endParaRPr>
          </a:p>
        </p:txBody>
      </p:sp>
      <p:sp>
        <p:nvSpPr>
          <p:cNvPr id="79" name="矩形 78">
            <a:extLst>
              <a:ext uri="{FF2B5EF4-FFF2-40B4-BE49-F238E27FC236}">
                <a16:creationId xmlns:a16="http://schemas.microsoft.com/office/drawing/2014/main" id="{412076CE-1D59-4383-B0AD-39AC9373A196}"/>
              </a:ext>
            </a:extLst>
          </p:cNvPr>
          <p:cNvSpPr/>
          <p:nvPr/>
        </p:nvSpPr>
        <p:spPr>
          <a:xfrm>
            <a:off x="7896440" y="2023479"/>
            <a:ext cx="1140056" cy="400110"/>
          </a:xfrm>
          <a:prstGeom prst="rect">
            <a:avLst/>
          </a:prstGeom>
        </p:spPr>
        <p:txBody>
          <a:bodyPr wrap="none">
            <a:spAutoFit/>
          </a:bodyPr>
          <a:lstStyle/>
          <a:p>
            <a:pPr fontAlgn="auto">
              <a:spcBef>
                <a:spcPts val="0"/>
              </a:spcBef>
              <a:spcAft>
                <a:spcPts val="0"/>
              </a:spcAft>
            </a:pPr>
            <a:r>
              <a:rPr lang="zh-CN" altLang="en-US" sz="2000" kern="0" dirty="0">
                <a:solidFill>
                  <a:srgbClr val="FF0000"/>
                </a:solidFill>
                <a:latin typeface="Times New Roman"/>
                <a:ea typeface="宋体"/>
              </a:rPr>
              <a:t>进程</a:t>
            </a:r>
            <a:r>
              <a:rPr lang="en-US" altLang="zh-CN" sz="2000" kern="0" dirty="0">
                <a:solidFill>
                  <a:srgbClr val="FF0000"/>
                </a:solidFill>
                <a:latin typeface="Times New Roman"/>
                <a:ea typeface="宋体"/>
              </a:rPr>
              <a:t>A</a:t>
            </a:r>
            <a:r>
              <a:rPr lang="zh-CN" altLang="en-US" sz="2000" kern="0" dirty="0">
                <a:solidFill>
                  <a:srgbClr val="FF0000"/>
                </a:solidFill>
                <a:latin typeface="Times New Roman"/>
                <a:ea typeface="宋体"/>
              </a:rPr>
              <a:t>写</a:t>
            </a:r>
            <a:endParaRPr lang="zh-CN" altLang="en-US" sz="2000" dirty="0">
              <a:solidFill>
                <a:srgbClr val="FF0000"/>
              </a:solidFill>
              <a:latin typeface="Times New Roman"/>
              <a:ea typeface="宋体"/>
            </a:endParaRPr>
          </a:p>
        </p:txBody>
      </p:sp>
      <p:sp>
        <p:nvSpPr>
          <p:cNvPr id="80" name="矩形 79">
            <a:extLst>
              <a:ext uri="{FF2B5EF4-FFF2-40B4-BE49-F238E27FC236}">
                <a16:creationId xmlns:a16="http://schemas.microsoft.com/office/drawing/2014/main" id="{0DED0225-C88A-4B37-BBF9-ADD7D1064FF5}"/>
              </a:ext>
            </a:extLst>
          </p:cNvPr>
          <p:cNvSpPr/>
          <p:nvPr/>
        </p:nvSpPr>
        <p:spPr bwMode="auto">
          <a:xfrm>
            <a:off x="2573424" y="2809548"/>
            <a:ext cx="2615351" cy="288807"/>
          </a:xfrm>
          <a:prstGeom prst="rect">
            <a:avLst/>
          </a:prstGeom>
          <a:noFill/>
          <a:ln w="19050"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solidFill>
                <a:srgbClr val="000000"/>
              </a:solidFill>
              <a:ea typeface="宋体" pitchFamily="2" charset="-122"/>
            </a:endParaRPr>
          </a:p>
        </p:txBody>
      </p:sp>
      <p:cxnSp>
        <p:nvCxnSpPr>
          <p:cNvPr id="81" name="直接连接符 80">
            <a:extLst>
              <a:ext uri="{FF2B5EF4-FFF2-40B4-BE49-F238E27FC236}">
                <a16:creationId xmlns:a16="http://schemas.microsoft.com/office/drawing/2014/main" id="{6ED570F3-64A2-41B3-A337-9670C07B663A}"/>
              </a:ext>
            </a:extLst>
          </p:cNvPr>
          <p:cNvCxnSpPr>
            <a:cxnSpLocks/>
          </p:cNvCxnSpPr>
          <p:nvPr/>
        </p:nvCxnSpPr>
        <p:spPr bwMode="auto">
          <a:xfrm flipH="1">
            <a:off x="5242964" y="4356312"/>
            <a:ext cx="2655858" cy="0"/>
          </a:xfrm>
          <a:prstGeom prst="line">
            <a:avLst/>
          </a:prstGeom>
          <a:solidFill>
            <a:srgbClr val="9999FF"/>
          </a:solidFill>
          <a:ln w="19050" cap="rnd" cmpd="sng" algn="ctr">
            <a:solidFill>
              <a:srgbClr val="FF6600"/>
            </a:solidFill>
            <a:prstDash val="solid"/>
            <a:round/>
            <a:headEnd type="none" w="med" len="med"/>
            <a:tailEnd type="none" w="med" len="med"/>
          </a:ln>
          <a:effectLst/>
        </p:spPr>
      </p:cxnSp>
      <p:cxnSp>
        <p:nvCxnSpPr>
          <p:cNvPr id="82" name="直接连接符 81">
            <a:extLst>
              <a:ext uri="{FF2B5EF4-FFF2-40B4-BE49-F238E27FC236}">
                <a16:creationId xmlns:a16="http://schemas.microsoft.com/office/drawing/2014/main" id="{D7E0148A-557F-42EA-BAF6-AD3038F10F7F}"/>
              </a:ext>
            </a:extLst>
          </p:cNvPr>
          <p:cNvCxnSpPr>
            <a:cxnSpLocks/>
          </p:cNvCxnSpPr>
          <p:nvPr/>
        </p:nvCxnSpPr>
        <p:spPr bwMode="auto">
          <a:xfrm flipV="1">
            <a:off x="5243561" y="3456597"/>
            <a:ext cx="0" cy="899715"/>
          </a:xfrm>
          <a:prstGeom prst="line">
            <a:avLst/>
          </a:prstGeom>
          <a:solidFill>
            <a:srgbClr val="9999FF"/>
          </a:solidFill>
          <a:ln w="19050" cap="rnd" cmpd="sng" algn="ctr">
            <a:solidFill>
              <a:srgbClr val="FF6600"/>
            </a:solidFill>
            <a:prstDash val="solid"/>
            <a:round/>
            <a:headEnd type="none" w="med" len="med"/>
            <a:tailEnd type="none" w="med" len="med"/>
          </a:ln>
          <a:effectLst/>
        </p:spPr>
      </p:cxnSp>
      <p:cxnSp>
        <p:nvCxnSpPr>
          <p:cNvPr id="83" name="直接连接符 82">
            <a:extLst>
              <a:ext uri="{FF2B5EF4-FFF2-40B4-BE49-F238E27FC236}">
                <a16:creationId xmlns:a16="http://schemas.microsoft.com/office/drawing/2014/main" id="{5D580ACB-5C9F-4012-85B6-CAFA397B2761}"/>
              </a:ext>
            </a:extLst>
          </p:cNvPr>
          <p:cNvCxnSpPr>
            <a:cxnSpLocks/>
          </p:cNvCxnSpPr>
          <p:nvPr/>
        </p:nvCxnSpPr>
        <p:spPr bwMode="auto">
          <a:xfrm flipH="1" flipV="1">
            <a:off x="5175544" y="3102404"/>
            <a:ext cx="67420" cy="354192"/>
          </a:xfrm>
          <a:prstGeom prst="line">
            <a:avLst/>
          </a:prstGeom>
          <a:solidFill>
            <a:srgbClr val="9999FF"/>
          </a:solidFill>
          <a:ln w="19050" cap="rnd" cmpd="sng" algn="ctr">
            <a:solidFill>
              <a:srgbClr val="FF6600"/>
            </a:solidFill>
            <a:prstDash val="solid"/>
            <a:round/>
            <a:headEnd type="none" w="med" len="med"/>
            <a:tailEnd type="triangle" w="med" len="lg"/>
          </a:ln>
          <a:effectLst/>
        </p:spPr>
      </p:cxnSp>
      <p:sp>
        <p:nvSpPr>
          <p:cNvPr id="84" name="矩形 83">
            <a:extLst>
              <a:ext uri="{FF2B5EF4-FFF2-40B4-BE49-F238E27FC236}">
                <a16:creationId xmlns:a16="http://schemas.microsoft.com/office/drawing/2014/main" id="{8051B519-3A7B-48B3-A347-E3C5EA1919A2}"/>
              </a:ext>
            </a:extLst>
          </p:cNvPr>
          <p:cNvSpPr/>
          <p:nvPr/>
        </p:nvSpPr>
        <p:spPr>
          <a:xfrm>
            <a:off x="7897795" y="4134126"/>
            <a:ext cx="1125629" cy="400110"/>
          </a:xfrm>
          <a:prstGeom prst="rect">
            <a:avLst/>
          </a:prstGeom>
        </p:spPr>
        <p:txBody>
          <a:bodyPr wrap="none">
            <a:spAutoFit/>
          </a:bodyPr>
          <a:lstStyle/>
          <a:p>
            <a:pPr fontAlgn="auto">
              <a:spcBef>
                <a:spcPts val="0"/>
              </a:spcBef>
              <a:spcAft>
                <a:spcPts val="0"/>
              </a:spcAft>
            </a:pPr>
            <a:r>
              <a:rPr lang="zh-CN" altLang="en-US" sz="2000" kern="0" dirty="0">
                <a:solidFill>
                  <a:srgbClr val="FF0000"/>
                </a:solidFill>
                <a:latin typeface="Times New Roman"/>
                <a:ea typeface="宋体"/>
              </a:rPr>
              <a:t>进程</a:t>
            </a:r>
            <a:r>
              <a:rPr lang="en-US" altLang="zh-CN" sz="2000" kern="0" dirty="0">
                <a:solidFill>
                  <a:srgbClr val="FF0000"/>
                </a:solidFill>
                <a:latin typeface="Times New Roman"/>
                <a:ea typeface="宋体"/>
              </a:rPr>
              <a:t>B</a:t>
            </a:r>
            <a:r>
              <a:rPr lang="zh-CN" altLang="en-US" sz="2000" kern="0" dirty="0">
                <a:solidFill>
                  <a:srgbClr val="FF0000"/>
                </a:solidFill>
                <a:latin typeface="Times New Roman"/>
                <a:ea typeface="宋体"/>
              </a:rPr>
              <a:t>写</a:t>
            </a:r>
            <a:endParaRPr lang="zh-CN" altLang="en-US" sz="2000" dirty="0">
              <a:solidFill>
                <a:srgbClr val="FF0000"/>
              </a:solidFill>
              <a:latin typeface="Times New Roman"/>
              <a:ea typeface="宋体"/>
            </a:endParaRPr>
          </a:p>
        </p:txBody>
      </p:sp>
      <p:sp>
        <p:nvSpPr>
          <p:cNvPr id="87" name="动作按钮: 前进或下一项 86">
            <a:hlinkClick r:id="rId2" action="ppaction://hlinksldjump" highlightClick="1"/>
            <a:extLst>
              <a:ext uri="{FF2B5EF4-FFF2-40B4-BE49-F238E27FC236}">
                <a16:creationId xmlns:a16="http://schemas.microsoft.com/office/drawing/2014/main" id="{E823FDD0-F912-4D9B-9781-D4D910A93417}"/>
              </a:ext>
            </a:extLst>
          </p:cNvPr>
          <p:cNvSpPr/>
          <p:nvPr/>
        </p:nvSpPr>
        <p:spPr bwMode="auto">
          <a:xfrm>
            <a:off x="7812980" y="765697"/>
            <a:ext cx="1079500" cy="653688"/>
          </a:xfrm>
          <a:prstGeom prst="actionButtonForwardNex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4" name="爆炸形: 8 pt  3">
            <a:extLst>
              <a:ext uri="{FF2B5EF4-FFF2-40B4-BE49-F238E27FC236}">
                <a16:creationId xmlns:a16="http://schemas.microsoft.com/office/drawing/2014/main" id="{4AFDC420-A579-4B5E-B648-B01FA2B47DE0}"/>
              </a:ext>
            </a:extLst>
          </p:cNvPr>
          <p:cNvSpPr/>
          <p:nvPr/>
        </p:nvSpPr>
        <p:spPr bwMode="auto">
          <a:xfrm>
            <a:off x="6302695" y="4438783"/>
            <a:ext cx="1846936" cy="1403598"/>
          </a:xfrm>
          <a:prstGeom prst="irregularSeal1">
            <a:avLst/>
          </a:prstGeom>
          <a:solidFill>
            <a:srgbClr val="FFFFCC"/>
          </a:solidFill>
          <a:ln w="28575"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r>
              <a:rPr lang="zh-CN" altLang="en-US" sz="2400" dirty="0">
                <a:solidFill>
                  <a:srgbClr val="CC0000"/>
                </a:solidFill>
                <a:ea typeface="宋体" pitchFamily="2" charset="-122"/>
              </a:rPr>
              <a:t>并发</a:t>
            </a:r>
            <a:r>
              <a:rPr lang="en-US" altLang="zh-CN" sz="2400" dirty="0">
                <a:solidFill>
                  <a:srgbClr val="CC0000"/>
                </a:solidFill>
                <a:ea typeface="宋体" pitchFamily="2" charset="-122"/>
              </a:rPr>
              <a:t>I/O</a:t>
            </a:r>
            <a:endParaRPr kumimoji="0" lang="zh-CN" altLang="en-US" sz="2400" b="1" i="0" u="none" strike="noStrike" cap="none" normalizeH="0" baseline="0" dirty="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p:cTn id="13" dur="500" fill="hold"/>
                                        <p:tgtEl>
                                          <p:spTgt spid="76"/>
                                        </p:tgtEl>
                                        <p:attrNameLst>
                                          <p:attrName>ppt_w</p:attrName>
                                        </p:attrNameLst>
                                      </p:cBhvr>
                                      <p:tavLst>
                                        <p:tav tm="0">
                                          <p:val>
                                            <p:fltVal val="0"/>
                                          </p:val>
                                        </p:tav>
                                        <p:tav tm="100000">
                                          <p:val>
                                            <p:strVal val="#ppt_w"/>
                                          </p:val>
                                        </p:tav>
                                      </p:tavLst>
                                    </p:anim>
                                    <p:anim calcmode="lin" valueType="num">
                                      <p:cBhvr>
                                        <p:cTn id="14" dur="500" fill="hold"/>
                                        <p:tgtEl>
                                          <p:spTgt spid="76"/>
                                        </p:tgtEl>
                                        <p:attrNameLst>
                                          <p:attrName>ppt_h</p:attrName>
                                        </p:attrNameLst>
                                      </p:cBhvr>
                                      <p:tavLst>
                                        <p:tav tm="0">
                                          <p:val>
                                            <p:fltVal val="0"/>
                                          </p:val>
                                        </p:tav>
                                        <p:tav tm="100000">
                                          <p:val>
                                            <p:strVal val="#ppt_h"/>
                                          </p:val>
                                        </p:tav>
                                      </p:tavLst>
                                    </p:anim>
                                    <p:animEffect transition="in" filter="fad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4"/>
                                        </p:tgtEl>
                                        <p:attrNameLst>
                                          <p:attrName>style.visibility</p:attrName>
                                        </p:attrNameLst>
                                      </p:cBhvr>
                                      <p:to>
                                        <p:strVal val="visible"/>
                                      </p:to>
                                    </p:set>
                                    <p:anim calcmode="lin" valueType="num">
                                      <p:cBhvr>
                                        <p:cTn id="20" dur="500" fill="hold"/>
                                        <p:tgtEl>
                                          <p:spTgt spid="84"/>
                                        </p:tgtEl>
                                        <p:attrNameLst>
                                          <p:attrName>ppt_w</p:attrName>
                                        </p:attrNameLst>
                                      </p:cBhvr>
                                      <p:tavLst>
                                        <p:tav tm="0">
                                          <p:val>
                                            <p:fltVal val="0"/>
                                          </p:val>
                                        </p:tav>
                                        <p:tav tm="100000">
                                          <p:val>
                                            <p:strVal val="#ppt_w"/>
                                          </p:val>
                                        </p:tav>
                                      </p:tavLst>
                                    </p:anim>
                                    <p:anim calcmode="lin" valueType="num">
                                      <p:cBhvr>
                                        <p:cTn id="21" dur="500" fill="hold"/>
                                        <p:tgtEl>
                                          <p:spTgt spid="84"/>
                                        </p:tgtEl>
                                        <p:attrNameLst>
                                          <p:attrName>ppt_h</p:attrName>
                                        </p:attrNameLst>
                                      </p:cBhvr>
                                      <p:tavLst>
                                        <p:tav tm="0">
                                          <p:val>
                                            <p:fltVal val="0"/>
                                          </p:val>
                                        </p:tav>
                                        <p:tav tm="100000">
                                          <p:val>
                                            <p:strVal val="#ppt_h"/>
                                          </p:val>
                                        </p:tav>
                                      </p:tavLst>
                                    </p:anim>
                                    <p:animEffect transition="in" filter="fade">
                                      <p:cBhvr>
                                        <p:cTn id="22" dur="500"/>
                                        <p:tgtEl>
                                          <p:spTgt spid="84"/>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right)">
                                      <p:cBhvr>
                                        <p:cTn id="26" dur="500"/>
                                        <p:tgtEl>
                                          <p:spTgt spid="81"/>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down)">
                                      <p:cBhvr>
                                        <p:cTn id="30" dur="500"/>
                                        <p:tgtEl>
                                          <p:spTgt spid="82"/>
                                        </p:tgtEl>
                                      </p:cBhvr>
                                    </p:animEffect>
                                  </p:childTnLst>
                                </p:cTn>
                              </p:par>
                            </p:childTnLst>
                          </p:cTn>
                        </p:par>
                        <p:par>
                          <p:cTn id="31" fill="hold">
                            <p:stCondLst>
                              <p:cond delay="1500"/>
                            </p:stCondLst>
                            <p:childTnLst>
                              <p:par>
                                <p:cTn id="32" presetID="18" presetClass="entr" presetSubtype="9"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strips(upLeft)">
                                      <p:cBhvr>
                                        <p:cTn id="34" dur="500"/>
                                        <p:tgtEl>
                                          <p:spTgt spid="83"/>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500" fill="hold"/>
                                        <p:tgtEl>
                                          <p:spTgt spid="78"/>
                                        </p:tgtEl>
                                        <p:attrNameLst>
                                          <p:attrName>ppt_w</p:attrName>
                                        </p:attrNameLst>
                                      </p:cBhvr>
                                      <p:tavLst>
                                        <p:tav tm="0">
                                          <p:val>
                                            <p:fltVal val="0"/>
                                          </p:val>
                                        </p:tav>
                                        <p:tav tm="100000">
                                          <p:val>
                                            <p:strVal val="#ppt_w"/>
                                          </p:val>
                                        </p:tav>
                                      </p:tavLst>
                                    </p:anim>
                                    <p:anim calcmode="lin" valueType="num">
                                      <p:cBhvr>
                                        <p:cTn id="46" dur="500" fill="hold"/>
                                        <p:tgtEl>
                                          <p:spTgt spid="78"/>
                                        </p:tgtEl>
                                        <p:attrNameLst>
                                          <p:attrName>ppt_h</p:attrName>
                                        </p:attrNameLst>
                                      </p:cBhvr>
                                      <p:tavLst>
                                        <p:tav tm="0">
                                          <p:val>
                                            <p:fltVal val="0"/>
                                          </p:val>
                                        </p:tav>
                                        <p:tav tm="100000">
                                          <p:val>
                                            <p:strVal val="#ppt_h"/>
                                          </p:val>
                                        </p:tav>
                                      </p:tavLst>
                                    </p:anim>
                                    <p:animEffect transition="in" filter="fade">
                                      <p:cBhvr>
                                        <p:cTn id="47" dur="500"/>
                                        <p:tgtEl>
                                          <p:spTgt spid="78"/>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p:cTn id="51" dur="500" fill="hold"/>
                                        <p:tgtEl>
                                          <p:spTgt spid="77"/>
                                        </p:tgtEl>
                                        <p:attrNameLst>
                                          <p:attrName>ppt_w</p:attrName>
                                        </p:attrNameLst>
                                      </p:cBhvr>
                                      <p:tavLst>
                                        <p:tav tm="0">
                                          <p:val>
                                            <p:fltVal val="0"/>
                                          </p:val>
                                        </p:tav>
                                        <p:tav tm="100000">
                                          <p:val>
                                            <p:strVal val="#ppt_w"/>
                                          </p:val>
                                        </p:tav>
                                      </p:tavLst>
                                    </p:anim>
                                    <p:anim calcmode="lin" valueType="num">
                                      <p:cBhvr>
                                        <p:cTn id="52" dur="500" fill="hold"/>
                                        <p:tgtEl>
                                          <p:spTgt spid="77"/>
                                        </p:tgtEl>
                                        <p:attrNameLst>
                                          <p:attrName>ppt_h</p:attrName>
                                        </p:attrNameLst>
                                      </p:cBhvr>
                                      <p:tavLst>
                                        <p:tav tm="0">
                                          <p:val>
                                            <p:fltVal val="0"/>
                                          </p:val>
                                        </p:tav>
                                        <p:tav tm="100000">
                                          <p:val>
                                            <p:strVal val="#ppt_h"/>
                                          </p:val>
                                        </p:tav>
                                      </p:tavLst>
                                    </p:anim>
                                    <p:animEffect transition="in" filter="fade">
                                      <p:cBhvr>
                                        <p:cTn id="53" dur="500"/>
                                        <p:tgtEl>
                                          <p:spTgt spid="77"/>
                                        </p:tgtEl>
                                      </p:cBhvr>
                                    </p:animEffect>
                                  </p:childTnLst>
                                </p:cTn>
                              </p:par>
                            </p:childTnLst>
                          </p:cTn>
                        </p:par>
                      </p:childTnLst>
                    </p:cTn>
                  </p:par>
                  <p:par>
                    <p:cTn id="54" fill="hold">
                      <p:stCondLst>
                        <p:cond delay="indefinite"/>
                      </p:stCondLst>
                      <p:childTnLst>
                        <p:par>
                          <p:cTn id="55" fill="hold">
                            <p:stCondLst>
                              <p:cond delay="0"/>
                            </p:stCondLst>
                            <p:childTnLst>
                              <p:par>
                                <p:cTn id="56" presetID="49" presetClass="entr" presetSubtype="0" decel="10000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p:cTn id="58" dur="500" fill="hold"/>
                                        <p:tgtEl>
                                          <p:spTgt spid="4"/>
                                        </p:tgtEl>
                                        <p:attrNameLst>
                                          <p:attrName>ppt_w</p:attrName>
                                        </p:attrNameLst>
                                      </p:cBhvr>
                                      <p:tavLst>
                                        <p:tav tm="0">
                                          <p:val>
                                            <p:fltVal val="0"/>
                                          </p:val>
                                        </p:tav>
                                        <p:tav tm="100000">
                                          <p:val>
                                            <p:strVal val="#ppt_w"/>
                                          </p:val>
                                        </p:tav>
                                      </p:tavLst>
                                    </p:anim>
                                    <p:anim calcmode="lin" valueType="num">
                                      <p:cBhvr>
                                        <p:cTn id="59" dur="500" fill="hold"/>
                                        <p:tgtEl>
                                          <p:spTgt spid="4"/>
                                        </p:tgtEl>
                                        <p:attrNameLst>
                                          <p:attrName>ppt_h</p:attrName>
                                        </p:attrNameLst>
                                      </p:cBhvr>
                                      <p:tavLst>
                                        <p:tav tm="0">
                                          <p:val>
                                            <p:fltVal val="0"/>
                                          </p:val>
                                        </p:tav>
                                        <p:tav tm="100000">
                                          <p:val>
                                            <p:strVal val="#ppt_h"/>
                                          </p:val>
                                        </p:tav>
                                      </p:tavLst>
                                    </p:anim>
                                    <p:anim calcmode="lin" valueType="num">
                                      <p:cBhvr>
                                        <p:cTn id="60" dur="500" fill="hold"/>
                                        <p:tgtEl>
                                          <p:spTgt spid="4"/>
                                        </p:tgtEl>
                                        <p:attrNameLst>
                                          <p:attrName>style.rotation</p:attrName>
                                        </p:attrNameLst>
                                      </p:cBhvr>
                                      <p:tavLst>
                                        <p:tav tm="0">
                                          <p:val>
                                            <p:fltVal val="360"/>
                                          </p:val>
                                        </p:tav>
                                        <p:tav tm="100000">
                                          <p:val>
                                            <p:fltVal val="0"/>
                                          </p:val>
                                        </p:tav>
                                      </p:tavLst>
                                    </p:anim>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p:bldP spid="79" grpId="0"/>
      <p:bldP spid="80" grpId="0" animBg="1"/>
      <p:bldP spid="84" grpId="0"/>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p:spPr>
        <p:txBody>
          <a:bodyPr/>
          <a:lstStyle/>
          <a:p>
            <a:fld id="{DA54336C-806B-40F0-8653-A49757C4D861}" type="slidenum">
              <a:rPr lang="zh-CN" altLang="en-US" smtClean="0">
                <a:ea typeface="宋体" charset="-122"/>
              </a:rPr>
              <a:pPr/>
              <a:t>44</a:t>
            </a:fld>
            <a:endParaRPr lang="en-US" altLang="zh-CN">
              <a:ea typeface="宋体" charset="-122"/>
            </a:endParaRPr>
          </a:p>
        </p:txBody>
      </p:sp>
      <p:sp>
        <p:nvSpPr>
          <p:cNvPr id="56323" name="Rectangle 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56324" name="Rectangle 29"/>
          <p:cNvSpPr>
            <a:spLocks noGrp="1" noChangeArrowheads="1"/>
          </p:cNvSpPr>
          <p:nvPr>
            <p:ph type="body" idx="1"/>
          </p:nvPr>
        </p:nvSpPr>
        <p:spPr>
          <a:xfrm>
            <a:off x="250825" y="620713"/>
            <a:ext cx="8713788" cy="6022975"/>
          </a:xfrm>
        </p:spPr>
        <p:txBody>
          <a:bodyPr/>
          <a:lstStyle/>
          <a:p>
            <a:pPr eaLnBrk="1" hangingPunct="1"/>
            <a:r>
              <a:rPr lang="en-US" altLang="zh-CN" sz="2400" dirty="0"/>
              <a:t>RAID3</a:t>
            </a:r>
            <a:r>
              <a:rPr lang="zh-CN" altLang="en-US" sz="2400" dirty="0"/>
              <a:t>、</a:t>
            </a:r>
            <a:r>
              <a:rPr lang="en-US" altLang="zh-CN" sz="2400" dirty="0"/>
              <a:t>RAID4</a:t>
            </a:r>
            <a:r>
              <a:rPr lang="zh-CN" altLang="en-US" sz="2400" dirty="0"/>
              <a:t>、</a:t>
            </a:r>
            <a:r>
              <a:rPr lang="en-US" altLang="zh-CN" sz="2400" dirty="0"/>
              <a:t>RAID5</a:t>
            </a:r>
            <a:r>
              <a:rPr lang="zh-CN" altLang="en-US" sz="2400" dirty="0"/>
              <a:t>中</a:t>
            </a:r>
            <a:r>
              <a:rPr lang="zh-CN" altLang="en-US" sz="2400" dirty="0">
                <a:solidFill>
                  <a:srgbClr val="FF3300"/>
                </a:solidFill>
                <a:ea typeface="黑体" pitchFamily="49" charset="-122"/>
              </a:rPr>
              <a:t>校验数据</a:t>
            </a:r>
            <a:r>
              <a:rPr lang="zh-CN" altLang="en-US" sz="2400" dirty="0"/>
              <a:t>的生成：</a:t>
            </a:r>
          </a:p>
          <a:p>
            <a:pPr lvl="1" eaLnBrk="1" hangingPunct="1"/>
            <a:r>
              <a:rPr lang="zh-CN" altLang="en-US" sz="2400" dirty="0"/>
              <a:t>设磁盘阵列中共</a:t>
            </a:r>
            <a:r>
              <a:rPr lang="en-US" altLang="zh-CN" sz="2400" dirty="0"/>
              <a:t>5</a:t>
            </a:r>
            <a:r>
              <a:rPr lang="zh-CN" altLang="en-US" sz="2400" dirty="0"/>
              <a:t>个磁盘，</a:t>
            </a:r>
            <a:r>
              <a:rPr lang="en-US" altLang="zh-CN" sz="2400" dirty="0"/>
              <a:t>X0</a:t>
            </a:r>
            <a:r>
              <a:rPr lang="zh-CN" altLang="en-US" sz="2400" dirty="0"/>
              <a:t>、</a:t>
            </a:r>
            <a:r>
              <a:rPr lang="en-US" altLang="zh-CN" sz="2400" dirty="0"/>
              <a:t>X1</a:t>
            </a:r>
            <a:r>
              <a:rPr lang="zh-CN" altLang="en-US" sz="2400" dirty="0"/>
              <a:t>、</a:t>
            </a:r>
            <a:r>
              <a:rPr lang="en-US" altLang="zh-CN" sz="2400" dirty="0"/>
              <a:t>X2</a:t>
            </a:r>
            <a:r>
              <a:rPr lang="zh-CN" altLang="en-US" sz="2400" dirty="0"/>
              <a:t>、</a:t>
            </a:r>
            <a:r>
              <a:rPr lang="en-US" altLang="zh-CN" sz="2400" dirty="0"/>
              <a:t>X3</a:t>
            </a:r>
            <a:r>
              <a:rPr lang="zh-CN" altLang="en-US" sz="2400" dirty="0"/>
              <a:t>保存数据，</a:t>
            </a:r>
            <a:r>
              <a:rPr lang="en-US" altLang="zh-CN" sz="2400" dirty="0"/>
              <a:t>X4</a:t>
            </a:r>
            <a:r>
              <a:rPr lang="zh-CN" altLang="en-US" sz="2400" dirty="0"/>
              <a:t>是奇偶校验盘，奇偶校验的第</a:t>
            </a:r>
            <a:r>
              <a:rPr lang="en-US" altLang="zh-CN" sz="2400" i="1" dirty="0" err="1"/>
              <a:t>i</a:t>
            </a:r>
            <a:r>
              <a:rPr lang="zh-CN" altLang="en-US" sz="2400" dirty="0"/>
              <a:t>位计算公式为：</a:t>
            </a:r>
            <a:br>
              <a:rPr lang="zh-CN" altLang="en-US" sz="2400" dirty="0"/>
            </a:br>
            <a:r>
              <a:rPr lang="en-US" altLang="zh-CN" sz="2400" dirty="0">
                <a:solidFill>
                  <a:srgbClr val="0000FF"/>
                </a:solidFill>
              </a:rPr>
              <a:t>X4(</a:t>
            </a:r>
            <a:r>
              <a:rPr lang="en-US" altLang="zh-CN" sz="2400" i="1" dirty="0" err="1">
                <a:solidFill>
                  <a:srgbClr val="0000FF"/>
                </a:solidFill>
              </a:rPr>
              <a:t>i</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X3(</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X2(</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X1(</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X0(</a:t>
            </a:r>
            <a:r>
              <a:rPr lang="en-US" altLang="zh-CN" sz="2400" i="1" dirty="0" err="1">
                <a:solidFill>
                  <a:srgbClr val="0000FF"/>
                </a:solidFill>
              </a:rPr>
              <a:t>i</a:t>
            </a:r>
            <a:r>
              <a:rPr lang="en-US" altLang="zh-CN" sz="2400" dirty="0">
                <a:solidFill>
                  <a:srgbClr val="0000FF"/>
                </a:solidFill>
              </a:rPr>
              <a:t>)</a:t>
            </a:r>
          </a:p>
          <a:p>
            <a:pPr lvl="1" eaLnBrk="1" hangingPunct="1"/>
            <a:r>
              <a:rPr lang="zh-CN" altLang="en-US" sz="2400" dirty="0"/>
              <a:t>若磁盘</a:t>
            </a:r>
            <a:r>
              <a:rPr lang="en-US" altLang="zh-CN" sz="2400" dirty="0"/>
              <a:t>X1</a:t>
            </a:r>
            <a:r>
              <a:rPr lang="zh-CN" altLang="en-US" sz="2400" dirty="0"/>
              <a:t>损坏，上述等式两边同时异或</a:t>
            </a:r>
            <a:r>
              <a:rPr lang="en-US" altLang="zh-CN" sz="2400" dirty="0"/>
              <a:t>X4(</a:t>
            </a:r>
            <a:r>
              <a:rPr lang="en-US" altLang="zh-CN" sz="2400" i="1" dirty="0" err="1"/>
              <a:t>i</a:t>
            </a:r>
            <a:r>
              <a:rPr lang="en-US" altLang="zh-CN" sz="2400" dirty="0"/>
              <a:t>)</a:t>
            </a:r>
            <a:r>
              <a:rPr lang="en-US" altLang="zh-CN" sz="2400" dirty="0">
                <a:latin typeface="宋体" charset="-122"/>
              </a:rPr>
              <a:t>⊕</a:t>
            </a:r>
            <a:r>
              <a:rPr lang="en-US" altLang="zh-CN" sz="2400" dirty="0"/>
              <a:t>X1(</a:t>
            </a:r>
            <a:r>
              <a:rPr lang="en-US" altLang="zh-CN" sz="2400" i="1" dirty="0" err="1"/>
              <a:t>i</a:t>
            </a:r>
            <a:r>
              <a:rPr lang="en-US" altLang="zh-CN" sz="2400" dirty="0"/>
              <a:t>)</a:t>
            </a:r>
            <a:r>
              <a:rPr lang="zh-CN" altLang="en-US" sz="2400" dirty="0"/>
              <a:t>，得到如下等式：</a:t>
            </a:r>
            <a:br>
              <a:rPr lang="zh-CN" altLang="en-US" sz="2400" dirty="0"/>
            </a:br>
            <a:r>
              <a:rPr lang="en-US" altLang="zh-CN" sz="2400" dirty="0">
                <a:solidFill>
                  <a:srgbClr val="006600"/>
                </a:solidFill>
              </a:rPr>
              <a:t>X1(</a:t>
            </a:r>
            <a:r>
              <a:rPr lang="en-US" altLang="zh-CN" sz="2400" i="1" dirty="0" err="1">
                <a:solidFill>
                  <a:srgbClr val="006600"/>
                </a:solidFill>
              </a:rPr>
              <a:t>i</a:t>
            </a:r>
            <a:r>
              <a:rPr lang="en-US" altLang="zh-CN" sz="2400" dirty="0">
                <a:solidFill>
                  <a:srgbClr val="006600"/>
                </a:solidFill>
              </a:rPr>
              <a:t>)</a:t>
            </a:r>
            <a:r>
              <a:rPr lang="zh-CN" altLang="en-US" sz="2400" dirty="0">
                <a:solidFill>
                  <a:srgbClr val="006600"/>
                </a:solidFill>
              </a:rPr>
              <a:t>＝</a:t>
            </a:r>
            <a:r>
              <a:rPr lang="en-US" altLang="zh-CN" sz="2400" dirty="0">
                <a:solidFill>
                  <a:srgbClr val="006600"/>
                </a:solidFill>
              </a:rPr>
              <a:t>X4(</a:t>
            </a:r>
            <a:r>
              <a:rPr lang="en-US" altLang="zh-CN" sz="2400" i="1" dirty="0" err="1">
                <a:solidFill>
                  <a:srgbClr val="006600"/>
                </a:solidFill>
              </a:rPr>
              <a:t>i</a:t>
            </a:r>
            <a:r>
              <a:rPr lang="en-US" altLang="zh-CN" sz="2400" dirty="0">
                <a:solidFill>
                  <a:srgbClr val="006600"/>
                </a:solidFill>
              </a:rPr>
              <a:t>)</a:t>
            </a:r>
            <a:r>
              <a:rPr lang="en-US" altLang="zh-CN" sz="2400" dirty="0">
                <a:solidFill>
                  <a:srgbClr val="006600"/>
                </a:solidFill>
                <a:latin typeface="宋体" charset="-122"/>
              </a:rPr>
              <a:t>⊕</a:t>
            </a:r>
            <a:r>
              <a:rPr lang="en-US" altLang="zh-CN" sz="2400" dirty="0">
                <a:solidFill>
                  <a:srgbClr val="006600"/>
                </a:solidFill>
              </a:rPr>
              <a:t>X3(</a:t>
            </a:r>
            <a:r>
              <a:rPr lang="en-US" altLang="zh-CN" sz="2400" i="1" dirty="0" err="1">
                <a:solidFill>
                  <a:srgbClr val="006600"/>
                </a:solidFill>
              </a:rPr>
              <a:t>i</a:t>
            </a:r>
            <a:r>
              <a:rPr lang="en-US" altLang="zh-CN" sz="2400" dirty="0">
                <a:solidFill>
                  <a:srgbClr val="006600"/>
                </a:solidFill>
              </a:rPr>
              <a:t>)</a:t>
            </a:r>
            <a:r>
              <a:rPr lang="en-US" altLang="zh-CN" sz="2400" dirty="0">
                <a:solidFill>
                  <a:srgbClr val="006600"/>
                </a:solidFill>
                <a:latin typeface="宋体" charset="-122"/>
              </a:rPr>
              <a:t>⊕</a:t>
            </a:r>
            <a:r>
              <a:rPr lang="en-US" altLang="zh-CN" sz="2400" dirty="0">
                <a:solidFill>
                  <a:srgbClr val="006600"/>
                </a:solidFill>
              </a:rPr>
              <a:t>X2(</a:t>
            </a:r>
            <a:r>
              <a:rPr lang="en-US" altLang="zh-CN" sz="2400" i="1" dirty="0" err="1">
                <a:solidFill>
                  <a:srgbClr val="006600"/>
                </a:solidFill>
              </a:rPr>
              <a:t>i</a:t>
            </a:r>
            <a:r>
              <a:rPr lang="en-US" altLang="zh-CN" sz="2400" dirty="0">
                <a:solidFill>
                  <a:srgbClr val="006600"/>
                </a:solidFill>
              </a:rPr>
              <a:t>)</a:t>
            </a:r>
            <a:r>
              <a:rPr lang="en-US" altLang="zh-CN" sz="2400" dirty="0">
                <a:solidFill>
                  <a:srgbClr val="006600"/>
                </a:solidFill>
                <a:latin typeface="宋体" charset="-122"/>
              </a:rPr>
              <a:t>⊕</a:t>
            </a:r>
            <a:r>
              <a:rPr lang="en-US" altLang="zh-CN" sz="2400" dirty="0">
                <a:solidFill>
                  <a:srgbClr val="006600"/>
                </a:solidFill>
              </a:rPr>
              <a:t>X0(</a:t>
            </a:r>
            <a:r>
              <a:rPr lang="en-US" altLang="zh-CN" sz="2400" i="1" dirty="0" err="1">
                <a:solidFill>
                  <a:srgbClr val="006600"/>
                </a:solidFill>
              </a:rPr>
              <a:t>i</a:t>
            </a:r>
            <a:r>
              <a:rPr lang="en-US" altLang="zh-CN" sz="2400" dirty="0">
                <a:solidFill>
                  <a:srgbClr val="006600"/>
                </a:solidFill>
              </a:rPr>
              <a:t>)</a:t>
            </a:r>
          </a:p>
          <a:p>
            <a:pPr lvl="1" eaLnBrk="1" hangingPunct="1"/>
            <a:r>
              <a:rPr lang="zh-CN" altLang="en-US" sz="2400" dirty="0"/>
              <a:t>本原则适用于</a:t>
            </a:r>
            <a:r>
              <a:rPr lang="en-US" altLang="zh-CN" sz="2400" dirty="0"/>
              <a:t>RAID</a:t>
            </a:r>
            <a:r>
              <a:rPr lang="zh-CN" altLang="en-US" sz="2400" dirty="0"/>
              <a:t>第</a:t>
            </a:r>
            <a:r>
              <a:rPr lang="en-US" altLang="zh-CN" sz="2400" dirty="0"/>
              <a:t>3</a:t>
            </a:r>
            <a:r>
              <a:rPr lang="zh-CN" altLang="en-US" sz="2400" dirty="0"/>
              <a:t>、</a:t>
            </a:r>
            <a:r>
              <a:rPr lang="en-US" altLang="zh-CN" sz="2400" dirty="0"/>
              <a:t>4</a:t>
            </a:r>
            <a:r>
              <a:rPr lang="zh-CN" altLang="en-US" sz="2400" dirty="0"/>
              <a:t>、</a:t>
            </a:r>
            <a:r>
              <a:rPr lang="en-US" altLang="zh-CN" sz="2400" dirty="0"/>
              <a:t>5</a:t>
            </a:r>
            <a:r>
              <a:rPr lang="zh-CN" altLang="en-US" sz="2400" dirty="0"/>
              <a:t>、</a:t>
            </a:r>
            <a:r>
              <a:rPr lang="en-US" altLang="zh-CN" sz="2400" dirty="0"/>
              <a:t>6</a:t>
            </a:r>
            <a:r>
              <a:rPr lang="zh-CN" altLang="en-US" sz="2400" dirty="0"/>
              <a:t>级。</a:t>
            </a:r>
          </a:p>
          <a:p>
            <a:pPr eaLnBrk="1" hangingPunct="1"/>
            <a:r>
              <a:rPr lang="en-US" altLang="zh-CN" sz="2400" dirty="0"/>
              <a:t>RAID4</a:t>
            </a:r>
            <a:r>
              <a:rPr lang="zh-CN" altLang="en-US" sz="2400" dirty="0"/>
              <a:t>、</a:t>
            </a:r>
            <a:r>
              <a:rPr lang="en-US" altLang="zh-CN" sz="2400" dirty="0"/>
              <a:t>RAID5</a:t>
            </a:r>
            <a:r>
              <a:rPr lang="zh-CN" altLang="en-US" sz="2400" dirty="0"/>
              <a:t>的</a:t>
            </a:r>
            <a:r>
              <a:rPr lang="zh-CN" altLang="en-US" sz="2400" dirty="0">
                <a:solidFill>
                  <a:srgbClr val="FF3300"/>
                </a:solidFill>
                <a:ea typeface="黑体" pitchFamily="49" charset="-122"/>
              </a:rPr>
              <a:t>写损失</a:t>
            </a:r>
            <a:r>
              <a:rPr lang="zh-CN" altLang="en-US" sz="2400" dirty="0"/>
              <a:t>：</a:t>
            </a:r>
          </a:p>
          <a:p>
            <a:pPr lvl="1" eaLnBrk="1" hangingPunct="1">
              <a:buFont typeface="Wingdings" pitchFamily="2" charset="2"/>
              <a:buNone/>
            </a:pPr>
            <a:r>
              <a:rPr lang="zh-CN" altLang="en-US" sz="2400" dirty="0"/>
              <a:t>初始：</a:t>
            </a:r>
            <a:r>
              <a:rPr lang="en-US" altLang="zh-CN" sz="2400" dirty="0">
                <a:solidFill>
                  <a:srgbClr val="0000FF"/>
                </a:solidFill>
              </a:rPr>
              <a:t>X4(</a:t>
            </a:r>
            <a:r>
              <a:rPr lang="en-US" altLang="zh-CN" sz="2400" i="1" dirty="0" err="1">
                <a:solidFill>
                  <a:srgbClr val="0000FF"/>
                </a:solidFill>
              </a:rPr>
              <a:t>i</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X3(</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X2(</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X1(</a:t>
            </a:r>
            <a:r>
              <a:rPr lang="en-US" altLang="zh-CN" sz="2400" i="1" dirty="0" err="1">
                <a:solidFill>
                  <a:srgbClr val="0000FF"/>
                </a:solidFill>
              </a:rPr>
              <a:t>i</a:t>
            </a:r>
            <a:r>
              <a:rPr lang="en-US" altLang="zh-CN" sz="2400" dirty="0">
                <a:solidFill>
                  <a:srgbClr val="0000FF"/>
                </a:solidFill>
              </a:rPr>
              <a:t>)</a:t>
            </a:r>
            <a:r>
              <a:rPr lang="en-US" altLang="zh-CN" sz="2400" dirty="0">
                <a:solidFill>
                  <a:srgbClr val="0000FF"/>
                </a:solidFill>
                <a:latin typeface="宋体" charset="-122"/>
              </a:rPr>
              <a:t>⊕</a:t>
            </a:r>
            <a:r>
              <a:rPr lang="en-US" altLang="zh-CN" sz="2400" dirty="0">
                <a:solidFill>
                  <a:srgbClr val="0000FF"/>
                </a:solidFill>
              </a:rPr>
              <a:t>X0(</a:t>
            </a:r>
            <a:r>
              <a:rPr lang="en-US" altLang="zh-CN" sz="2400" i="1" dirty="0" err="1">
                <a:solidFill>
                  <a:srgbClr val="0000FF"/>
                </a:solidFill>
              </a:rPr>
              <a:t>i</a:t>
            </a:r>
            <a:r>
              <a:rPr lang="en-US" altLang="zh-CN" sz="2400" dirty="0">
                <a:solidFill>
                  <a:srgbClr val="0000FF"/>
                </a:solidFill>
              </a:rPr>
              <a:t>)</a:t>
            </a:r>
          </a:p>
          <a:p>
            <a:pPr lvl="1" eaLnBrk="1" hangingPunct="1">
              <a:buFont typeface="Wingdings" pitchFamily="2" charset="2"/>
              <a:buNone/>
            </a:pPr>
            <a:r>
              <a:rPr lang="zh-CN" altLang="en-US" sz="2400" dirty="0"/>
              <a:t>修改后，可能改变的位用撇号</a:t>
            </a:r>
            <a:r>
              <a:rPr lang="en-US" altLang="zh-CN" sz="2400" dirty="0">
                <a:latin typeface="宋体" charset="-122"/>
              </a:rPr>
              <a:t>(</a:t>
            </a:r>
            <a:r>
              <a:rPr lang="en-US" altLang="zh-CN" sz="2400" dirty="0"/>
              <a:t>'</a:t>
            </a:r>
            <a:r>
              <a:rPr lang="en-US" altLang="zh-CN" sz="2400" dirty="0">
                <a:latin typeface="宋体" charset="-122"/>
              </a:rPr>
              <a:t>)</a:t>
            </a:r>
            <a:r>
              <a:rPr lang="zh-CN" altLang="en-US" sz="2400" dirty="0"/>
              <a:t>表示：</a:t>
            </a:r>
          </a:p>
          <a:p>
            <a:pPr lvl="1" eaLnBrk="1" hangingPunct="1">
              <a:buFont typeface="Wingdings" pitchFamily="2" charset="2"/>
              <a:buNone/>
            </a:pPr>
            <a:r>
              <a:rPr lang="en-US" altLang="zh-CN" sz="2400" dirty="0">
                <a:solidFill>
                  <a:srgbClr val="FF0000"/>
                </a:solidFill>
              </a:rPr>
              <a:t>X4'(</a:t>
            </a:r>
            <a:r>
              <a:rPr lang="en-US" altLang="zh-CN" sz="2400" i="1" dirty="0" err="1">
                <a:solidFill>
                  <a:srgbClr val="FF0000"/>
                </a:solidFill>
              </a:rPr>
              <a:t>i</a:t>
            </a:r>
            <a:r>
              <a:rPr lang="en-US" altLang="zh-CN" sz="2400" dirty="0">
                <a:solidFill>
                  <a:srgbClr val="FF0000"/>
                </a:solidFill>
              </a:rPr>
              <a:t>)</a:t>
            </a:r>
            <a:r>
              <a:rPr lang="zh-CN" altLang="en-US" sz="2400" dirty="0"/>
              <a:t>＝</a:t>
            </a:r>
            <a:r>
              <a:rPr lang="en-US" altLang="zh-CN" sz="2400" dirty="0">
                <a:solidFill>
                  <a:srgbClr val="0000FF"/>
                </a:solidFill>
              </a:rPr>
              <a:t>X3(</a:t>
            </a:r>
            <a:r>
              <a:rPr lang="en-US" altLang="zh-CN" sz="2400" i="1" dirty="0" err="1">
                <a:solidFill>
                  <a:srgbClr val="0000FF"/>
                </a:solidFill>
              </a:rPr>
              <a:t>i</a:t>
            </a:r>
            <a:r>
              <a:rPr lang="en-US" altLang="zh-CN" sz="2400" dirty="0">
                <a:solidFill>
                  <a:srgbClr val="0000FF"/>
                </a:solidFill>
              </a:rPr>
              <a:t>)</a:t>
            </a:r>
            <a:r>
              <a:rPr lang="en-US" altLang="zh-CN" sz="2400" dirty="0">
                <a:latin typeface="宋体" charset="-122"/>
              </a:rPr>
              <a:t>⊕</a:t>
            </a:r>
            <a:r>
              <a:rPr lang="en-US" altLang="zh-CN" sz="2400" dirty="0">
                <a:solidFill>
                  <a:srgbClr val="0000FF"/>
                </a:solidFill>
              </a:rPr>
              <a:t>X2(</a:t>
            </a:r>
            <a:r>
              <a:rPr lang="en-US" altLang="zh-CN" sz="2400" i="1" dirty="0" err="1">
                <a:solidFill>
                  <a:srgbClr val="0000FF"/>
                </a:solidFill>
              </a:rPr>
              <a:t>i</a:t>
            </a:r>
            <a:r>
              <a:rPr lang="en-US" altLang="zh-CN" sz="2400" dirty="0">
                <a:solidFill>
                  <a:srgbClr val="0000FF"/>
                </a:solidFill>
              </a:rPr>
              <a:t>)</a:t>
            </a:r>
            <a:r>
              <a:rPr lang="en-US" altLang="zh-CN" sz="2400" dirty="0">
                <a:latin typeface="宋体" charset="-122"/>
              </a:rPr>
              <a:t>⊕</a:t>
            </a:r>
            <a:r>
              <a:rPr lang="en-US" altLang="zh-CN" sz="2400" dirty="0">
                <a:solidFill>
                  <a:srgbClr val="FF0000"/>
                </a:solidFill>
              </a:rPr>
              <a:t>X1'(</a:t>
            </a:r>
            <a:r>
              <a:rPr lang="en-US" altLang="zh-CN" sz="2400" i="1" dirty="0" err="1">
                <a:solidFill>
                  <a:srgbClr val="FF0000"/>
                </a:solidFill>
              </a:rPr>
              <a:t>i</a:t>
            </a:r>
            <a:r>
              <a:rPr lang="en-US" altLang="zh-CN" sz="2400" dirty="0">
                <a:solidFill>
                  <a:srgbClr val="FF0000"/>
                </a:solidFill>
              </a:rPr>
              <a:t>)</a:t>
            </a:r>
            <a:r>
              <a:rPr lang="en-US" altLang="zh-CN" sz="2400" dirty="0">
                <a:latin typeface="宋体" charset="-122"/>
              </a:rPr>
              <a:t>⊕</a:t>
            </a:r>
            <a:r>
              <a:rPr lang="en-US" altLang="zh-CN" sz="2400" dirty="0">
                <a:solidFill>
                  <a:srgbClr val="0000FF"/>
                </a:solidFill>
              </a:rPr>
              <a:t>X0(</a:t>
            </a:r>
            <a:r>
              <a:rPr lang="en-US" altLang="zh-CN" sz="2400" i="1" dirty="0" err="1">
                <a:solidFill>
                  <a:srgbClr val="0000FF"/>
                </a:solidFill>
              </a:rPr>
              <a:t>i</a:t>
            </a:r>
            <a:r>
              <a:rPr lang="en-US" altLang="zh-CN" sz="2400" dirty="0">
                <a:solidFill>
                  <a:srgbClr val="0000FF"/>
                </a:solidFill>
              </a:rPr>
              <a:t>)</a:t>
            </a:r>
          </a:p>
          <a:p>
            <a:pPr lvl="1" eaLnBrk="1" hangingPunct="1">
              <a:buFont typeface="Wingdings" pitchFamily="2" charset="2"/>
              <a:buNone/>
            </a:pPr>
            <a:r>
              <a:rPr lang="zh-CN" altLang="en-US" sz="2400" dirty="0"/>
              <a:t>        </a:t>
            </a:r>
            <a:r>
              <a:rPr lang="zh-CN" altLang="en-US" sz="2000" dirty="0"/>
              <a:t>  </a:t>
            </a:r>
            <a:r>
              <a:rPr lang="zh-CN" altLang="en-US" sz="2400" dirty="0"/>
              <a:t>＝</a:t>
            </a:r>
            <a:r>
              <a:rPr lang="en-US" altLang="zh-CN" sz="2400" u="sng" dirty="0">
                <a:solidFill>
                  <a:srgbClr val="0000FF"/>
                </a:solidFill>
              </a:rPr>
              <a:t>X3(</a:t>
            </a:r>
            <a:r>
              <a:rPr lang="en-US" altLang="zh-CN" sz="2400" i="1" u="sng" dirty="0" err="1">
                <a:solidFill>
                  <a:srgbClr val="0000FF"/>
                </a:solidFill>
              </a:rPr>
              <a:t>i</a:t>
            </a:r>
            <a:r>
              <a:rPr lang="en-US" altLang="zh-CN" sz="2400" u="sng" dirty="0">
                <a:solidFill>
                  <a:srgbClr val="0000FF"/>
                </a:solidFill>
              </a:rPr>
              <a:t>)</a:t>
            </a:r>
            <a:r>
              <a:rPr lang="en-US" altLang="zh-CN" sz="2400" u="sng" dirty="0">
                <a:latin typeface="宋体" charset="-122"/>
              </a:rPr>
              <a:t>⊕</a:t>
            </a:r>
            <a:r>
              <a:rPr lang="en-US" altLang="zh-CN" sz="2400" u="sng" dirty="0">
                <a:solidFill>
                  <a:srgbClr val="0000FF"/>
                </a:solidFill>
              </a:rPr>
              <a:t>X2(</a:t>
            </a:r>
            <a:r>
              <a:rPr lang="en-US" altLang="zh-CN" sz="2400" i="1" u="sng" dirty="0" err="1">
                <a:solidFill>
                  <a:srgbClr val="0000FF"/>
                </a:solidFill>
              </a:rPr>
              <a:t>i</a:t>
            </a:r>
            <a:r>
              <a:rPr lang="en-US" altLang="zh-CN" sz="2400" u="sng" dirty="0">
                <a:solidFill>
                  <a:srgbClr val="0000FF"/>
                </a:solidFill>
              </a:rPr>
              <a:t>)</a:t>
            </a:r>
            <a:r>
              <a:rPr lang="en-US" altLang="zh-CN" sz="2400" dirty="0">
                <a:latin typeface="宋体" charset="-122"/>
              </a:rPr>
              <a:t>⊕</a:t>
            </a:r>
            <a:r>
              <a:rPr lang="en-US" altLang="zh-CN" sz="2400" dirty="0">
                <a:solidFill>
                  <a:srgbClr val="FF0000"/>
                </a:solidFill>
              </a:rPr>
              <a:t>X1'(</a:t>
            </a:r>
            <a:r>
              <a:rPr lang="en-US" altLang="zh-CN" sz="2400" i="1" dirty="0" err="1">
                <a:solidFill>
                  <a:srgbClr val="FF0000"/>
                </a:solidFill>
              </a:rPr>
              <a:t>i</a:t>
            </a:r>
            <a:r>
              <a:rPr lang="en-US" altLang="zh-CN" sz="2400" dirty="0">
                <a:solidFill>
                  <a:srgbClr val="FF0000"/>
                </a:solidFill>
              </a:rPr>
              <a:t>)</a:t>
            </a:r>
            <a:r>
              <a:rPr lang="en-US" altLang="zh-CN" sz="2400" u="sng" dirty="0">
                <a:latin typeface="宋体" charset="-122"/>
              </a:rPr>
              <a:t>⊕</a:t>
            </a:r>
            <a:r>
              <a:rPr lang="en-US" altLang="zh-CN" sz="2400" u="sng" dirty="0">
                <a:solidFill>
                  <a:srgbClr val="0000FF"/>
                </a:solidFill>
              </a:rPr>
              <a:t>X0(</a:t>
            </a:r>
            <a:r>
              <a:rPr lang="en-US" altLang="zh-CN" sz="2400" i="1" u="sng" dirty="0" err="1">
                <a:solidFill>
                  <a:srgbClr val="0000FF"/>
                </a:solidFill>
              </a:rPr>
              <a:t>i</a:t>
            </a:r>
            <a:r>
              <a:rPr lang="en-US" altLang="zh-CN" sz="2400" u="sng" dirty="0">
                <a:solidFill>
                  <a:srgbClr val="0000FF"/>
                </a:solidFill>
              </a:rPr>
              <a:t>)</a:t>
            </a:r>
            <a:r>
              <a:rPr lang="en-US" altLang="zh-CN" sz="2400" u="sng" dirty="0">
                <a:solidFill>
                  <a:srgbClr val="D60093"/>
                </a:solidFill>
                <a:latin typeface="宋体" charset="-122"/>
              </a:rPr>
              <a:t>⊕</a:t>
            </a:r>
            <a:r>
              <a:rPr lang="en-US" altLang="zh-CN" sz="2400" u="sng" dirty="0">
                <a:solidFill>
                  <a:srgbClr val="D60093"/>
                </a:solidFill>
              </a:rPr>
              <a:t>X1(</a:t>
            </a:r>
            <a:r>
              <a:rPr lang="en-US" altLang="zh-CN" sz="2400" i="1" u="sng" dirty="0" err="1">
                <a:solidFill>
                  <a:srgbClr val="D60093"/>
                </a:solidFill>
              </a:rPr>
              <a:t>i</a:t>
            </a:r>
            <a:r>
              <a:rPr lang="en-US" altLang="zh-CN" sz="2400" u="sng" dirty="0">
                <a:solidFill>
                  <a:srgbClr val="D60093"/>
                </a:solidFill>
              </a:rPr>
              <a:t>)</a:t>
            </a:r>
            <a:r>
              <a:rPr lang="en-US" altLang="zh-CN" sz="2400" dirty="0">
                <a:solidFill>
                  <a:srgbClr val="D60093"/>
                </a:solidFill>
                <a:latin typeface="宋体" charset="-122"/>
              </a:rPr>
              <a:t>⊕</a:t>
            </a:r>
            <a:r>
              <a:rPr lang="en-US" altLang="zh-CN" sz="2400" dirty="0">
                <a:solidFill>
                  <a:srgbClr val="D60093"/>
                </a:solidFill>
              </a:rPr>
              <a:t>X1(</a:t>
            </a:r>
            <a:r>
              <a:rPr lang="en-US" altLang="zh-CN" sz="2400" i="1" dirty="0" err="1">
                <a:solidFill>
                  <a:srgbClr val="D60093"/>
                </a:solidFill>
              </a:rPr>
              <a:t>i</a:t>
            </a:r>
            <a:r>
              <a:rPr lang="en-US" altLang="zh-CN" sz="2400" dirty="0">
                <a:solidFill>
                  <a:srgbClr val="D60093"/>
                </a:solidFill>
              </a:rPr>
              <a:t>)</a:t>
            </a:r>
          </a:p>
          <a:p>
            <a:pPr lvl="1" eaLnBrk="1" hangingPunct="1">
              <a:buFont typeface="Wingdings" pitchFamily="2" charset="2"/>
              <a:buNone/>
            </a:pPr>
            <a:r>
              <a:rPr lang="zh-CN" altLang="en-US" sz="2400" dirty="0"/>
              <a:t>        </a:t>
            </a:r>
            <a:r>
              <a:rPr lang="zh-CN" altLang="en-US" sz="2000" dirty="0"/>
              <a:t>  </a:t>
            </a:r>
            <a:r>
              <a:rPr lang="zh-CN" altLang="en-US" sz="2400" dirty="0"/>
              <a:t>＝</a:t>
            </a:r>
            <a:r>
              <a:rPr lang="en-US" altLang="zh-CN" sz="2400" u="sng" dirty="0">
                <a:solidFill>
                  <a:srgbClr val="0000FF"/>
                </a:solidFill>
              </a:rPr>
              <a:t>X4(</a:t>
            </a:r>
            <a:r>
              <a:rPr lang="en-US" altLang="zh-CN" sz="2400" i="1" u="sng" dirty="0" err="1">
                <a:solidFill>
                  <a:srgbClr val="0000FF"/>
                </a:solidFill>
              </a:rPr>
              <a:t>i</a:t>
            </a:r>
            <a:r>
              <a:rPr lang="en-US" altLang="zh-CN" sz="2400" u="sng" dirty="0">
                <a:solidFill>
                  <a:srgbClr val="0000FF"/>
                </a:solidFill>
              </a:rPr>
              <a:t>)</a:t>
            </a:r>
            <a:r>
              <a:rPr lang="en-US" altLang="zh-CN" sz="2400" dirty="0">
                <a:latin typeface="宋体" charset="-122"/>
              </a:rPr>
              <a:t>⊕</a:t>
            </a:r>
            <a:r>
              <a:rPr lang="en-US" altLang="zh-CN" sz="2400" dirty="0">
                <a:solidFill>
                  <a:srgbClr val="CC0066"/>
                </a:solidFill>
              </a:rPr>
              <a:t>X1(</a:t>
            </a:r>
            <a:r>
              <a:rPr lang="en-US" altLang="zh-CN" sz="2400" i="1" dirty="0" err="1">
                <a:solidFill>
                  <a:srgbClr val="CC0066"/>
                </a:solidFill>
              </a:rPr>
              <a:t>i</a:t>
            </a:r>
            <a:r>
              <a:rPr lang="en-US" altLang="zh-CN" sz="2400" dirty="0">
                <a:solidFill>
                  <a:srgbClr val="CC0066"/>
                </a:solidFill>
              </a:rPr>
              <a:t>)</a:t>
            </a:r>
            <a:r>
              <a:rPr lang="en-US" altLang="zh-CN" sz="2400" dirty="0">
                <a:latin typeface="宋体" charset="-122"/>
              </a:rPr>
              <a:t>⊕</a:t>
            </a:r>
            <a:r>
              <a:rPr lang="en-US" altLang="zh-CN" sz="2400" dirty="0">
                <a:solidFill>
                  <a:srgbClr val="FF0000"/>
                </a:solidFill>
              </a:rPr>
              <a:t>X1'(</a:t>
            </a:r>
            <a:r>
              <a:rPr lang="en-US" altLang="zh-CN" sz="2400" i="1" dirty="0" err="1">
                <a:solidFill>
                  <a:srgbClr val="FF0000"/>
                </a:solidFill>
              </a:rPr>
              <a:t>i</a:t>
            </a:r>
            <a:r>
              <a:rPr lang="en-US" altLang="zh-CN" sz="2400" dirty="0">
                <a:solidFill>
                  <a:srgbClr val="FF0000"/>
                </a:solidFill>
              </a:rPr>
              <a:t>)</a:t>
            </a:r>
            <a:endParaRPr lang="zh-CN" altLang="en-US" sz="2400" dirty="0">
              <a:solidFill>
                <a:srgbClr val="FF0000"/>
              </a:solidFill>
            </a:endParaRPr>
          </a:p>
        </p:txBody>
      </p:sp>
      <p:sp>
        <p:nvSpPr>
          <p:cNvPr id="6" name="任意多边形 5"/>
          <p:cNvSpPr/>
          <p:nvPr/>
        </p:nvSpPr>
        <p:spPr bwMode="auto">
          <a:xfrm>
            <a:off x="2541834" y="5986914"/>
            <a:ext cx="316869" cy="610438"/>
          </a:xfrm>
          <a:custGeom>
            <a:avLst/>
            <a:gdLst>
              <a:gd name="connsiteX0" fmla="*/ 279132 w 279132"/>
              <a:gd name="connsiteY0" fmla="*/ 0 h 673768"/>
              <a:gd name="connsiteX1" fmla="*/ 231006 w 279132"/>
              <a:gd name="connsiteY1" fmla="*/ 548640 h 673768"/>
              <a:gd name="connsiteX2" fmla="*/ 0 w 279132"/>
              <a:gd name="connsiteY2" fmla="*/ 673768 h 673768"/>
            </a:gdLst>
            <a:ahLst/>
            <a:cxnLst>
              <a:cxn ang="0">
                <a:pos x="connsiteX0" y="connsiteY0"/>
              </a:cxn>
              <a:cxn ang="0">
                <a:pos x="connsiteX1" y="connsiteY1"/>
              </a:cxn>
              <a:cxn ang="0">
                <a:pos x="connsiteX2" y="connsiteY2"/>
              </a:cxn>
            </a:cxnLst>
            <a:rect l="l" t="t" r="r" b="b"/>
            <a:pathLst>
              <a:path w="279132" h="673768">
                <a:moveTo>
                  <a:pt x="279132" y="0"/>
                </a:moveTo>
                <a:cubicBezTo>
                  <a:pt x="278330" y="218172"/>
                  <a:pt x="277528" y="436345"/>
                  <a:pt x="231006" y="548640"/>
                </a:cubicBezTo>
                <a:cubicBezTo>
                  <a:pt x="184484" y="660935"/>
                  <a:pt x="92242" y="667351"/>
                  <a:pt x="0" y="673768"/>
                </a:cubicBezTo>
              </a:path>
            </a:pathLst>
          </a:custGeom>
          <a:noFill/>
          <a:ln w="19050"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ea typeface="宋体" pitchFamily="2" charset="-122"/>
            </a:endParaRPr>
          </a:p>
        </p:txBody>
      </p:sp>
      <p:cxnSp>
        <p:nvCxnSpPr>
          <p:cNvPr id="8" name="直接箭头连接符 7"/>
          <p:cNvCxnSpPr/>
          <p:nvPr/>
        </p:nvCxnSpPr>
        <p:spPr bwMode="auto">
          <a:xfrm>
            <a:off x="4067944" y="5949280"/>
            <a:ext cx="0" cy="216024"/>
          </a:xfrm>
          <a:prstGeom prst="straightConnector1">
            <a:avLst/>
          </a:prstGeom>
          <a:noFill/>
          <a:ln w="19050" cap="flat" cmpd="sng" algn="ctr">
            <a:solidFill>
              <a:srgbClr val="0066FF"/>
            </a:solidFill>
            <a:prstDash val="solid"/>
            <a:round/>
            <a:headEnd type="none" w="med" len="med"/>
            <a:tailEnd type="triangle" w="med" len="lg"/>
          </a:ln>
          <a:effectLst/>
        </p:spPr>
      </p:cxnSp>
      <p:sp>
        <p:nvSpPr>
          <p:cNvPr id="9" name="任意多边形 8"/>
          <p:cNvSpPr/>
          <p:nvPr/>
        </p:nvSpPr>
        <p:spPr bwMode="auto">
          <a:xfrm>
            <a:off x="3275856" y="6015789"/>
            <a:ext cx="3789087" cy="599976"/>
          </a:xfrm>
          <a:custGeom>
            <a:avLst/>
            <a:gdLst>
              <a:gd name="connsiteX0" fmla="*/ 4186989 w 4186989"/>
              <a:gd name="connsiteY0" fmla="*/ 0 h 599976"/>
              <a:gd name="connsiteX1" fmla="*/ 3205212 w 4186989"/>
              <a:gd name="connsiteY1" fmla="*/ 481264 h 599976"/>
              <a:gd name="connsiteX2" fmla="*/ 779646 w 4186989"/>
              <a:gd name="connsiteY2" fmla="*/ 587142 h 599976"/>
              <a:gd name="connsiteX3" fmla="*/ 0 w 4186989"/>
              <a:gd name="connsiteY3" fmla="*/ 404262 h 599976"/>
            </a:gdLst>
            <a:ahLst/>
            <a:cxnLst>
              <a:cxn ang="0">
                <a:pos x="connsiteX0" y="connsiteY0"/>
              </a:cxn>
              <a:cxn ang="0">
                <a:pos x="connsiteX1" y="connsiteY1"/>
              </a:cxn>
              <a:cxn ang="0">
                <a:pos x="connsiteX2" y="connsiteY2"/>
              </a:cxn>
              <a:cxn ang="0">
                <a:pos x="connsiteX3" y="connsiteY3"/>
              </a:cxn>
            </a:cxnLst>
            <a:rect l="l" t="t" r="r" b="b"/>
            <a:pathLst>
              <a:path w="4186989" h="599976">
                <a:moveTo>
                  <a:pt x="4186989" y="0"/>
                </a:moveTo>
                <a:cubicBezTo>
                  <a:pt x="3980045" y="191703"/>
                  <a:pt x="3773102" y="383407"/>
                  <a:pt x="3205212" y="481264"/>
                </a:cubicBezTo>
                <a:cubicBezTo>
                  <a:pt x="2637322" y="579121"/>
                  <a:pt x="1313848" y="599976"/>
                  <a:pt x="779646" y="587142"/>
                </a:cubicBezTo>
                <a:cubicBezTo>
                  <a:pt x="245444" y="574308"/>
                  <a:pt x="122722" y="489285"/>
                  <a:pt x="0" y="404262"/>
                </a:cubicBezTo>
              </a:path>
            </a:pathLst>
          </a:custGeom>
          <a:noFill/>
          <a:ln w="19050" cap="flat" cmpd="sng" algn="ctr">
            <a:solidFill>
              <a:srgbClr val="008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ea typeface="宋体" pitchFamily="2" charset="-122"/>
            </a:endParaRPr>
          </a:p>
        </p:txBody>
      </p:sp>
      <p:sp>
        <p:nvSpPr>
          <p:cNvPr id="10" name="任意多边形 9"/>
          <p:cNvSpPr/>
          <p:nvPr/>
        </p:nvSpPr>
        <p:spPr bwMode="auto">
          <a:xfrm>
            <a:off x="2271562" y="5958038"/>
            <a:ext cx="3108960" cy="763605"/>
          </a:xfrm>
          <a:custGeom>
            <a:avLst/>
            <a:gdLst>
              <a:gd name="connsiteX0" fmla="*/ 3108960 w 3108960"/>
              <a:gd name="connsiteY0" fmla="*/ 0 h 763605"/>
              <a:gd name="connsiteX1" fmla="*/ 2541070 w 3108960"/>
              <a:gd name="connsiteY1" fmla="*/ 644893 h 763605"/>
              <a:gd name="connsiteX2" fmla="*/ 635267 w 3108960"/>
              <a:gd name="connsiteY2" fmla="*/ 712269 h 763605"/>
              <a:gd name="connsiteX3" fmla="*/ 0 w 3108960"/>
              <a:gd name="connsiteY3" fmla="*/ 452387 h 763605"/>
            </a:gdLst>
            <a:ahLst/>
            <a:cxnLst>
              <a:cxn ang="0">
                <a:pos x="connsiteX0" y="connsiteY0"/>
              </a:cxn>
              <a:cxn ang="0">
                <a:pos x="connsiteX1" y="connsiteY1"/>
              </a:cxn>
              <a:cxn ang="0">
                <a:pos x="connsiteX2" y="connsiteY2"/>
              </a:cxn>
              <a:cxn ang="0">
                <a:pos x="connsiteX3" y="connsiteY3"/>
              </a:cxn>
            </a:cxnLst>
            <a:rect l="l" t="t" r="r" b="b"/>
            <a:pathLst>
              <a:path w="3108960" h="763605">
                <a:moveTo>
                  <a:pt x="3108960" y="0"/>
                </a:moveTo>
                <a:cubicBezTo>
                  <a:pt x="3031156" y="263090"/>
                  <a:pt x="2953352" y="526181"/>
                  <a:pt x="2541070" y="644893"/>
                </a:cubicBezTo>
                <a:cubicBezTo>
                  <a:pt x="2128788" y="763605"/>
                  <a:pt x="1058779" y="744353"/>
                  <a:pt x="635267" y="712269"/>
                </a:cubicBezTo>
                <a:cubicBezTo>
                  <a:pt x="211755" y="680185"/>
                  <a:pt x="105877" y="566286"/>
                  <a:pt x="0" y="452387"/>
                </a:cubicBezTo>
              </a:path>
            </a:pathLst>
          </a:custGeom>
          <a:noFill/>
          <a:ln w="19050" cap="flat" cmpd="sng" algn="ctr">
            <a:solidFill>
              <a:srgbClr val="FF66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a:ea typeface="宋体" pitchFamily="2" charset="-122"/>
            </a:endParaRPr>
          </a:p>
        </p:txBody>
      </p:sp>
      <p:sp>
        <p:nvSpPr>
          <p:cNvPr id="11" name="矩形 10">
            <a:extLst>
              <a:ext uri="{FF2B5EF4-FFF2-40B4-BE49-F238E27FC236}">
                <a16:creationId xmlns:a16="http://schemas.microsoft.com/office/drawing/2014/main" id="{3F3A0ADA-5D23-4B24-98D2-EC0921C5F437}"/>
              </a:ext>
            </a:extLst>
          </p:cNvPr>
          <p:cNvSpPr/>
          <p:nvPr/>
        </p:nvSpPr>
        <p:spPr>
          <a:xfrm>
            <a:off x="4364311" y="44624"/>
            <a:ext cx="3462807" cy="523220"/>
          </a:xfrm>
          <a:prstGeom prst="rect">
            <a:avLst/>
          </a:prstGeom>
        </p:spPr>
        <p:txBody>
          <a:bodyPr wrap="none">
            <a:spAutoFit/>
          </a:bodyPr>
          <a:lstStyle/>
          <a:p>
            <a:r>
              <a:rPr lang="en-US" altLang="zh-CN" dirty="0">
                <a:solidFill>
                  <a:srgbClr val="0000FF"/>
                </a:solidFill>
              </a:rPr>
              <a:t>RAID3/4/5 </a:t>
            </a:r>
            <a:r>
              <a:rPr lang="zh-CN" altLang="en-US" dirty="0">
                <a:solidFill>
                  <a:srgbClr val="0000FF"/>
                </a:solidFill>
                <a:latin typeface="黑体" panose="02010609060101010101" pitchFamily="49" charset="-122"/>
                <a:ea typeface="黑体" panose="02010609060101010101" pitchFamily="49" charset="-122"/>
              </a:rPr>
              <a:t>的</a:t>
            </a:r>
            <a:r>
              <a:rPr lang="zh-CN" altLang="en-US" dirty="0">
                <a:solidFill>
                  <a:srgbClr val="0000FF"/>
                </a:solidFill>
              </a:rPr>
              <a:t> </a:t>
            </a:r>
            <a:r>
              <a:rPr lang="zh-CN" altLang="en-US" dirty="0">
                <a:solidFill>
                  <a:srgbClr val="C00000"/>
                </a:solidFill>
                <a:latin typeface="黑体" panose="02010609060101010101" pitchFamily="49" charset="-122"/>
                <a:ea typeface="黑体" panose="02010609060101010101" pitchFamily="49" charset="-122"/>
              </a:rPr>
              <a:t>写惩罚</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Left)">
                                      <p:cBhvr>
                                        <p:cTn id="7" dur="500"/>
                                        <p:tgtEl>
                                          <p:spTgt spid="1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Left)">
                                      <p:cBhvr>
                                        <p:cTn id="14" dur="500"/>
                                        <p:tgtEl>
                                          <p:spTgt spid="9"/>
                                        </p:tgtEl>
                                      </p:cBhvr>
                                    </p:animEffect>
                                  </p:childTnLst>
                                </p:cTn>
                              </p:par>
                            </p:childTnLst>
                          </p:cTn>
                        </p:par>
                        <p:par>
                          <p:cTn id="15" fill="hold">
                            <p:stCondLst>
                              <p:cond delay="1000"/>
                            </p:stCondLst>
                            <p:childTnLst>
                              <p:par>
                                <p:cTn id="16" presetID="17"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ppt_h/2"/>
                                          </p:val>
                                        </p:tav>
                                        <p:tav tm="100000">
                                          <p:val>
                                            <p:strVal val="#ppt_y"/>
                                          </p:val>
                                        </p:tav>
                                      </p:tavLst>
                                    </p:anim>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F832AC94-094A-4396-B843-07902907D50F}" type="slidenum">
              <a:rPr lang="zh-CN" altLang="en-US" smtClean="0">
                <a:ea typeface="宋体" charset="-122"/>
              </a:rPr>
              <a:pPr/>
              <a:t>45</a:t>
            </a:fld>
            <a:endParaRPr lang="en-US" altLang="zh-CN">
              <a:ea typeface="宋体" charset="-122"/>
            </a:endParaRPr>
          </a:p>
        </p:txBody>
      </p:sp>
      <p:sp>
        <p:nvSpPr>
          <p:cNvPr id="57347" name="Rectangle 2"/>
          <p:cNvSpPr>
            <a:spLocks noGrp="1" noChangeArrowheads="1"/>
          </p:cNvSpPr>
          <p:nvPr>
            <p:ph type="title"/>
          </p:nvPr>
        </p:nvSpPr>
        <p:spPr/>
        <p:txBody>
          <a:bodyPr/>
          <a:lstStyle/>
          <a:p>
            <a:pPr eaLnBrk="1" hangingPunct="1"/>
            <a:r>
              <a:rPr lang="zh-CN" altLang="en-US" dirty="0"/>
              <a:t>三、磁盘阵列</a:t>
            </a:r>
            <a:r>
              <a:rPr lang="zh-CN" altLang="en-US" sz="2000" dirty="0"/>
              <a:t> </a:t>
            </a:r>
            <a:r>
              <a:rPr lang="en-US" altLang="zh-CN" dirty="0"/>
              <a:t>RAID</a:t>
            </a:r>
            <a:endParaRPr lang="zh-CN" altLang="en-US" dirty="0"/>
          </a:p>
        </p:txBody>
      </p:sp>
      <p:sp>
        <p:nvSpPr>
          <p:cNvPr id="57348" name="Rectangle 3"/>
          <p:cNvSpPr>
            <a:spLocks noGrp="1" noChangeArrowheads="1"/>
          </p:cNvSpPr>
          <p:nvPr>
            <p:ph type="body" idx="1"/>
          </p:nvPr>
        </p:nvSpPr>
        <p:spPr>
          <a:xfrm>
            <a:off x="312738" y="836613"/>
            <a:ext cx="8651875" cy="5616575"/>
          </a:xfrm>
        </p:spPr>
        <p:txBody>
          <a:bodyPr/>
          <a:lstStyle/>
          <a:p>
            <a:pPr eaLnBrk="1" hangingPunct="1">
              <a:buFont typeface="Wingdings" pitchFamily="2" charset="2"/>
              <a:buNone/>
            </a:pPr>
            <a:r>
              <a:rPr lang="zh-CN" altLang="en-US"/>
              <a:t>整条写、重构写、读改写：</a:t>
            </a:r>
            <a:endParaRPr lang="en-US" altLang="zh-CN"/>
          </a:p>
          <a:p>
            <a:pPr eaLnBrk="1" hangingPunct="1"/>
            <a:r>
              <a:rPr lang="zh-CN" altLang="en-US">
                <a:solidFill>
                  <a:srgbClr val="D60093"/>
                </a:solidFill>
                <a:ea typeface="黑体" pitchFamily="49" charset="-122"/>
              </a:rPr>
              <a:t>整条写</a:t>
            </a:r>
            <a:r>
              <a:rPr lang="en-US" altLang="zh-CN">
                <a:latin typeface="宋体" charset="-122"/>
              </a:rPr>
              <a:t>(</a:t>
            </a:r>
            <a:r>
              <a:rPr lang="en-US" altLang="zh-CN"/>
              <a:t>Full-Stripee Write</a:t>
            </a:r>
            <a:r>
              <a:rPr lang="en-US" altLang="zh-CN">
                <a:latin typeface="宋体" charset="-122"/>
              </a:rPr>
              <a:t>)</a:t>
            </a:r>
            <a:r>
              <a:rPr lang="zh-CN" altLang="en-US"/>
              <a:t>：需要</a:t>
            </a:r>
            <a:r>
              <a:rPr lang="zh-CN" altLang="en-US">
                <a:solidFill>
                  <a:srgbClr val="FF0000"/>
                </a:solidFill>
              </a:rPr>
              <a:t>修改</a:t>
            </a:r>
            <a:r>
              <a:rPr lang="zh-CN" altLang="en-US"/>
              <a:t>奇偶校验群组中</a:t>
            </a:r>
            <a:r>
              <a:rPr lang="zh-CN" altLang="en-US">
                <a:solidFill>
                  <a:srgbClr val="FF0000"/>
                </a:solidFill>
              </a:rPr>
              <a:t>所有的条带单元</a:t>
            </a:r>
            <a:r>
              <a:rPr lang="zh-CN" altLang="en-US"/>
              <a:t>，新的奇偶校验值可以根据所有新的条带数据计算得到，</a:t>
            </a:r>
            <a:r>
              <a:rPr lang="zh-CN" altLang="en-US">
                <a:solidFill>
                  <a:srgbClr val="0000FF"/>
                </a:solidFill>
              </a:rPr>
              <a:t>不需要额外的读、写操作</a:t>
            </a:r>
            <a:r>
              <a:rPr lang="zh-CN" altLang="en-US"/>
              <a:t>。整条写的例子，如</a:t>
            </a:r>
            <a:r>
              <a:rPr lang="en-US" altLang="zh-CN"/>
              <a:t>RAID 2</a:t>
            </a:r>
            <a:r>
              <a:rPr lang="zh-CN" altLang="en-US"/>
              <a:t>、</a:t>
            </a:r>
            <a:r>
              <a:rPr lang="en-US" altLang="zh-CN"/>
              <a:t>RAID 3</a:t>
            </a:r>
            <a:r>
              <a:rPr lang="zh-CN" altLang="en-US"/>
              <a:t>。</a:t>
            </a:r>
          </a:p>
          <a:p>
            <a:pPr eaLnBrk="1" hangingPunct="1"/>
            <a:r>
              <a:rPr lang="zh-CN" altLang="en-US">
                <a:solidFill>
                  <a:srgbClr val="D60093"/>
                </a:solidFill>
                <a:ea typeface="黑体" pitchFamily="49" charset="-122"/>
              </a:rPr>
              <a:t>重构写</a:t>
            </a:r>
            <a:r>
              <a:rPr lang="en-US" altLang="zh-CN">
                <a:latin typeface="宋体" charset="-122"/>
              </a:rPr>
              <a:t>(</a:t>
            </a:r>
            <a:r>
              <a:rPr lang="en-US" altLang="zh-CN"/>
              <a:t>Reconstruct Write</a:t>
            </a:r>
            <a:r>
              <a:rPr lang="en-US" altLang="zh-CN">
                <a:latin typeface="宋体" charset="-122"/>
              </a:rPr>
              <a:t>)</a:t>
            </a:r>
            <a:r>
              <a:rPr lang="zh-CN" altLang="en-US"/>
              <a:t>：如果要</a:t>
            </a:r>
            <a:r>
              <a:rPr lang="zh-CN" altLang="en-US">
                <a:solidFill>
                  <a:srgbClr val="FF0000"/>
                </a:solidFill>
              </a:rPr>
              <a:t>写入</a:t>
            </a:r>
            <a:r>
              <a:rPr lang="zh-CN" altLang="en-US"/>
              <a:t>的磁盘数目</a:t>
            </a:r>
            <a:r>
              <a:rPr lang="zh-CN" altLang="en-US">
                <a:solidFill>
                  <a:srgbClr val="FF0000"/>
                </a:solidFill>
              </a:rPr>
              <a:t>超过</a:t>
            </a:r>
            <a:r>
              <a:rPr lang="zh-CN" altLang="en-US">
                <a:solidFill>
                  <a:srgbClr val="D60093"/>
                </a:solidFill>
              </a:rPr>
              <a:t>阵列磁盘数目</a:t>
            </a:r>
            <a:r>
              <a:rPr lang="zh-CN" altLang="en-US"/>
              <a:t>的</a:t>
            </a:r>
            <a:r>
              <a:rPr lang="zh-CN" altLang="en-US">
                <a:solidFill>
                  <a:srgbClr val="FF0000"/>
                </a:solidFill>
              </a:rPr>
              <a:t>一半</a:t>
            </a:r>
            <a:r>
              <a:rPr lang="zh-CN" altLang="en-US"/>
              <a:t>，可采取</a:t>
            </a:r>
            <a:r>
              <a:rPr lang="zh-CN" altLang="en-US">
                <a:solidFill>
                  <a:srgbClr val="D60093"/>
                </a:solidFill>
              </a:rPr>
              <a:t>重构写</a:t>
            </a:r>
            <a:r>
              <a:rPr lang="zh-CN" altLang="en-US"/>
              <a:t>方式。重构写要牵涉更多的</a:t>
            </a:r>
            <a:r>
              <a:rPr lang="en-US" altLang="zh-CN"/>
              <a:t>I/O </a:t>
            </a:r>
            <a:r>
              <a:rPr lang="zh-CN" altLang="en-US"/>
              <a:t>操作，效率比整条写低。</a:t>
            </a:r>
          </a:p>
          <a:p>
            <a:pPr eaLnBrk="1" hangingPunct="1"/>
            <a:r>
              <a:rPr lang="zh-CN" altLang="en-US">
                <a:solidFill>
                  <a:srgbClr val="D60093"/>
                </a:solidFill>
                <a:ea typeface="黑体" pitchFamily="49" charset="-122"/>
              </a:rPr>
              <a:t>读改写</a:t>
            </a:r>
            <a:r>
              <a:rPr lang="en-US" altLang="zh-CN">
                <a:latin typeface="宋体" charset="-122"/>
              </a:rPr>
              <a:t>(</a:t>
            </a:r>
            <a:r>
              <a:rPr lang="en-US" altLang="zh-CN"/>
              <a:t>Read-Modify Write</a:t>
            </a:r>
            <a:r>
              <a:rPr lang="en-US" altLang="zh-CN">
                <a:latin typeface="宋体" charset="-122"/>
              </a:rPr>
              <a:t>)</a:t>
            </a:r>
            <a:r>
              <a:rPr lang="zh-CN" altLang="en-US"/>
              <a:t>：如果要</a:t>
            </a:r>
            <a:r>
              <a:rPr lang="zh-CN" altLang="en-US">
                <a:solidFill>
                  <a:srgbClr val="FF0000"/>
                </a:solidFill>
              </a:rPr>
              <a:t>写入</a:t>
            </a:r>
            <a:r>
              <a:rPr lang="zh-CN" altLang="en-US"/>
              <a:t>的磁盘数目</a:t>
            </a:r>
            <a:r>
              <a:rPr lang="zh-CN" altLang="en-US">
                <a:solidFill>
                  <a:srgbClr val="FF0000"/>
                </a:solidFill>
              </a:rPr>
              <a:t>不足</a:t>
            </a:r>
            <a:r>
              <a:rPr lang="zh-CN" altLang="en-US">
                <a:solidFill>
                  <a:srgbClr val="D60093"/>
                </a:solidFill>
              </a:rPr>
              <a:t>阵列磁盘数目</a:t>
            </a:r>
            <a:r>
              <a:rPr lang="zh-CN" altLang="en-US"/>
              <a:t>的</a:t>
            </a:r>
            <a:r>
              <a:rPr lang="zh-CN" altLang="en-US">
                <a:solidFill>
                  <a:srgbClr val="FF0000"/>
                </a:solidFill>
              </a:rPr>
              <a:t>一半</a:t>
            </a:r>
            <a:r>
              <a:rPr lang="zh-CN" altLang="en-US"/>
              <a:t>，可采取</a:t>
            </a:r>
            <a:r>
              <a:rPr lang="zh-CN" altLang="en-US">
                <a:solidFill>
                  <a:srgbClr val="D60093"/>
                </a:solidFill>
              </a:rPr>
              <a:t>读改写</a:t>
            </a:r>
            <a:r>
              <a:rPr lang="zh-CN" altLang="en-US"/>
              <a:t>方式。</a:t>
            </a:r>
            <a:br>
              <a:rPr lang="zh-CN" altLang="en-US"/>
            </a:br>
            <a:r>
              <a:rPr lang="zh-CN" altLang="en-US">
                <a:solidFill>
                  <a:srgbClr val="0000FF"/>
                </a:solidFill>
              </a:rPr>
              <a:t>新校验数据＝老校验数据</a:t>
            </a:r>
            <a:r>
              <a:rPr lang="zh-CN" altLang="en-US">
                <a:solidFill>
                  <a:srgbClr val="0000FF"/>
                </a:solidFill>
                <a:latin typeface="宋体" charset="-122"/>
              </a:rPr>
              <a:t>⊕</a:t>
            </a:r>
            <a:r>
              <a:rPr lang="zh-CN" altLang="en-US">
                <a:solidFill>
                  <a:srgbClr val="0000FF"/>
                </a:solidFill>
              </a:rPr>
              <a:t>老数据</a:t>
            </a:r>
            <a:r>
              <a:rPr lang="zh-CN" altLang="en-US">
                <a:solidFill>
                  <a:srgbClr val="0000FF"/>
                </a:solidFill>
                <a:latin typeface="宋体" charset="-122"/>
              </a:rPr>
              <a:t>⊕</a:t>
            </a:r>
            <a:r>
              <a:rPr lang="zh-CN" altLang="en-US">
                <a:solidFill>
                  <a:srgbClr val="0000FF"/>
                </a:solidFill>
              </a:rPr>
              <a:t>新数据</a:t>
            </a:r>
          </a:p>
        </p:txBody>
      </p:sp>
      <p:sp>
        <p:nvSpPr>
          <p:cNvPr id="5" name="矩形 4">
            <a:extLst>
              <a:ext uri="{FF2B5EF4-FFF2-40B4-BE49-F238E27FC236}">
                <a16:creationId xmlns:a16="http://schemas.microsoft.com/office/drawing/2014/main" id="{FA340978-D8C4-44CC-9B60-74DA427253EA}"/>
              </a:ext>
            </a:extLst>
          </p:cNvPr>
          <p:cNvSpPr/>
          <p:nvPr/>
        </p:nvSpPr>
        <p:spPr>
          <a:xfrm>
            <a:off x="4364311" y="44624"/>
            <a:ext cx="3462807" cy="523220"/>
          </a:xfrm>
          <a:prstGeom prst="rect">
            <a:avLst/>
          </a:prstGeom>
        </p:spPr>
        <p:txBody>
          <a:bodyPr wrap="none">
            <a:spAutoFit/>
          </a:bodyPr>
          <a:lstStyle/>
          <a:p>
            <a:r>
              <a:rPr lang="en-US" altLang="zh-CN" dirty="0">
                <a:solidFill>
                  <a:srgbClr val="0000FF"/>
                </a:solidFill>
              </a:rPr>
              <a:t>RAID3/4/5 </a:t>
            </a:r>
            <a:r>
              <a:rPr lang="zh-CN" altLang="en-US" dirty="0">
                <a:solidFill>
                  <a:srgbClr val="0000FF"/>
                </a:solidFill>
                <a:latin typeface="黑体" panose="02010609060101010101" pitchFamily="49" charset="-122"/>
                <a:ea typeface="黑体" panose="02010609060101010101" pitchFamily="49" charset="-122"/>
              </a:rPr>
              <a:t>的</a:t>
            </a:r>
            <a:r>
              <a:rPr lang="zh-CN" altLang="en-US" dirty="0">
                <a:solidFill>
                  <a:srgbClr val="0000FF"/>
                </a:solidFill>
              </a:rPr>
              <a:t> </a:t>
            </a:r>
            <a:r>
              <a:rPr lang="zh-CN" altLang="en-US" dirty="0">
                <a:solidFill>
                  <a:srgbClr val="C00000"/>
                </a:solidFill>
                <a:latin typeface="黑体" panose="02010609060101010101" pitchFamily="49" charset="-122"/>
                <a:ea typeface="黑体" panose="02010609060101010101" pitchFamily="49" charset="-122"/>
              </a:rPr>
              <a:t>写惩罚</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p:spPr>
        <p:txBody>
          <a:bodyPr/>
          <a:lstStyle/>
          <a:p>
            <a:fld id="{E5314EB8-734F-495B-B260-85A06469B7A0}" type="slidenum">
              <a:rPr lang="zh-CN" altLang="en-US" smtClean="0">
                <a:ea typeface="宋体" charset="-122"/>
              </a:rPr>
              <a:pPr/>
              <a:t>46</a:t>
            </a:fld>
            <a:endParaRPr lang="en-US" altLang="zh-CN">
              <a:ea typeface="宋体" charset="-122"/>
            </a:endParaRPr>
          </a:p>
        </p:txBody>
      </p:sp>
      <p:sp>
        <p:nvSpPr>
          <p:cNvPr id="58371" name="Rectangle 1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58372" name="Rectangle 13"/>
          <p:cNvSpPr>
            <a:spLocks noGrp="1" noChangeArrowheads="1"/>
          </p:cNvSpPr>
          <p:nvPr>
            <p:ph type="body" idx="1"/>
          </p:nvPr>
        </p:nvSpPr>
        <p:spPr>
          <a:xfrm>
            <a:off x="395288" y="5445125"/>
            <a:ext cx="8424862" cy="503238"/>
          </a:xfrm>
        </p:spPr>
        <p:txBody>
          <a:bodyPr/>
          <a:lstStyle/>
          <a:p>
            <a:pPr algn="ctr" eaLnBrk="1" hangingPunct="1">
              <a:lnSpc>
                <a:spcPct val="90000"/>
              </a:lnSpc>
              <a:buFont typeface="Wingdings" pitchFamily="2" charset="2"/>
              <a:buNone/>
            </a:pPr>
            <a:r>
              <a:rPr lang="en-US" altLang="zh-CN">
                <a:solidFill>
                  <a:schemeClr val="bg2"/>
                </a:solidFill>
              </a:rPr>
              <a:t>RAID 5</a:t>
            </a:r>
            <a:r>
              <a:rPr lang="zh-CN" altLang="en-US">
                <a:solidFill>
                  <a:schemeClr val="bg2"/>
                </a:solidFill>
              </a:rPr>
              <a:t> 写模式示意图</a:t>
            </a:r>
          </a:p>
        </p:txBody>
      </p:sp>
      <p:sp>
        <p:nvSpPr>
          <p:cNvPr id="58373" name="Rectangle 35"/>
          <p:cNvSpPr>
            <a:spLocks noChangeArrowheads="1"/>
          </p:cNvSpPr>
          <p:nvPr/>
        </p:nvSpPr>
        <p:spPr bwMode="auto">
          <a:xfrm>
            <a:off x="46831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4" name="Rectangle 37"/>
          <p:cNvSpPr>
            <a:spLocks noChangeArrowheads="1"/>
          </p:cNvSpPr>
          <p:nvPr/>
        </p:nvSpPr>
        <p:spPr bwMode="auto">
          <a:xfrm>
            <a:off x="97155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5" name="Rectangle 39"/>
          <p:cNvSpPr>
            <a:spLocks noChangeArrowheads="1"/>
          </p:cNvSpPr>
          <p:nvPr/>
        </p:nvSpPr>
        <p:spPr bwMode="auto">
          <a:xfrm>
            <a:off x="1476375"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6" name="Rectangle 41"/>
          <p:cNvSpPr>
            <a:spLocks noChangeArrowheads="1"/>
          </p:cNvSpPr>
          <p:nvPr/>
        </p:nvSpPr>
        <p:spPr bwMode="auto">
          <a:xfrm>
            <a:off x="197961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7" name="Rectangle 43"/>
          <p:cNvSpPr>
            <a:spLocks noChangeArrowheads="1"/>
          </p:cNvSpPr>
          <p:nvPr/>
        </p:nvSpPr>
        <p:spPr bwMode="auto">
          <a:xfrm>
            <a:off x="2484438"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378" name="Line 36"/>
          <p:cNvSpPr>
            <a:spLocks noChangeShapeType="1"/>
          </p:cNvSpPr>
          <p:nvPr/>
        </p:nvSpPr>
        <p:spPr bwMode="auto">
          <a:xfrm>
            <a:off x="684213"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79" name="Line 38"/>
          <p:cNvSpPr>
            <a:spLocks noChangeShapeType="1"/>
          </p:cNvSpPr>
          <p:nvPr/>
        </p:nvSpPr>
        <p:spPr bwMode="auto">
          <a:xfrm>
            <a:off x="1187450" y="3717925"/>
            <a:ext cx="0" cy="10080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0" name="Line 40"/>
          <p:cNvSpPr>
            <a:spLocks noChangeShapeType="1"/>
          </p:cNvSpPr>
          <p:nvPr/>
        </p:nvSpPr>
        <p:spPr bwMode="auto">
          <a:xfrm>
            <a:off x="1692275" y="3573463"/>
            <a:ext cx="0" cy="11525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1" name="Line 42"/>
          <p:cNvSpPr>
            <a:spLocks noChangeShapeType="1"/>
          </p:cNvSpPr>
          <p:nvPr/>
        </p:nvSpPr>
        <p:spPr bwMode="auto">
          <a:xfrm>
            <a:off x="2195513" y="3430588"/>
            <a:ext cx="0" cy="1295400"/>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382" name="Group 49"/>
          <p:cNvGrpSpPr>
            <a:grpSpLocks/>
          </p:cNvGrpSpPr>
          <p:nvPr/>
        </p:nvGrpSpPr>
        <p:grpSpPr bwMode="auto">
          <a:xfrm>
            <a:off x="2555875" y="3933825"/>
            <a:ext cx="360363" cy="360363"/>
            <a:chOff x="2472" y="1661"/>
            <a:chExt cx="227" cy="227"/>
          </a:xfrm>
        </p:grpSpPr>
        <p:sp>
          <p:nvSpPr>
            <p:cNvPr id="58442" name="Oval 46"/>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43" name="Line 47"/>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44" name="Line 48"/>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383" name="Line 51"/>
          <p:cNvSpPr>
            <a:spLocks noChangeShapeType="1"/>
          </p:cNvSpPr>
          <p:nvPr/>
        </p:nvSpPr>
        <p:spPr bwMode="auto">
          <a:xfrm rot="-5400000">
            <a:off x="2124075" y="3717925"/>
            <a:ext cx="0" cy="86360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4" name="Line 52"/>
          <p:cNvSpPr>
            <a:spLocks noChangeShapeType="1"/>
          </p:cNvSpPr>
          <p:nvPr/>
        </p:nvSpPr>
        <p:spPr bwMode="auto">
          <a:xfrm rot="-5400000">
            <a:off x="1871663" y="3322637"/>
            <a:ext cx="0" cy="13684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5" name="Line 53"/>
          <p:cNvSpPr>
            <a:spLocks noChangeShapeType="1"/>
          </p:cNvSpPr>
          <p:nvPr/>
        </p:nvSpPr>
        <p:spPr bwMode="auto">
          <a:xfrm rot="-5400000">
            <a:off x="1620044" y="2926557"/>
            <a:ext cx="0" cy="1871662"/>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6" name="Line 54"/>
          <p:cNvSpPr>
            <a:spLocks noChangeShapeType="1"/>
          </p:cNvSpPr>
          <p:nvPr/>
        </p:nvSpPr>
        <p:spPr bwMode="auto">
          <a:xfrm rot="5400000" flipV="1">
            <a:off x="2374900" y="4113213"/>
            <a:ext cx="1588" cy="360362"/>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7" name="Freeform 56"/>
          <p:cNvSpPr>
            <a:spLocks/>
          </p:cNvSpPr>
          <p:nvPr/>
        </p:nvSpPr>
        <p:spPr bwMode="auto">
          <a:xfrm>
            <a:off x="2771775" y="4149725"/>
            <a:ext cx="287338" cy="576263"/>
          </a:xfrm>
          <a:custGeom>
            <a:avLst/>
            <a:gdLst>
              <a:gd name="T0" fmla="*/ 91 w 196"/>
              <a:gd name="T1" fmla="*/ 0 h 363"/>
              <a:gd name="T2" fmla="*/ 181 w 196"/>
              <a:gd name="T3" fmla="*/ 136 h 363"/>
              <a:gd name="T4" fmla="*/ 0 w 196"/>
              <a:gd name="T5" fmla="*/ 363 h 363"/>
              <a:gd name="T6" fmla="*/ 0 60000 65536"/>
              <a:gd name="T7" fmla="*/ 0 60000 65536"/>
              <a:gd name="T8" fmla="*/ 0 60000 65536"/>
              <a:gd name="T9" fmla="*/ 0 w 196"/>
              <a:gd name="T10" fmla="*/ 0 h 363"/>
              <a:gd name="T11" fmla="*/ 196 w 196"/>
              <a:gd name="T12" fmla="*/ 363 h 363"/>
            </a:gdLst>
            <a:ahLst/>
            <a:cxnLst>
              <a:cxn ang="T6">
                <a:pos x="T0" y="T1"/>
              </a:cxn>
              <a:cxn ang="T7">
                <a:pos x="T2" y="T3"/>
              </a:cxn>
              <a:cxn ang="T8">
                <a:pos x="T4" y="T5"/>
              </a:cxn>
            </a:cxnLst>
            <a:rect l="T9" t="T10" r="T11" b="T12"/>
            <a:pathLst>
              <a:path w="196" h="363">
                <a:moveTo>
                  <a:pt x="91" y="0"/>
                </a:moveTo>
                <a:cubicBezTo>
                  <a:pt x="143" y="38"/>
                  <a:pt x="196" y="76"/>
                  <a:pt x="181" y="136"/>
                </a:cubicBezTo>
                <a:cubicBezTo>
                  <a:pt x="166" y="196"/>
                  <a:pt x="83" y="279"/>
                  <a:pt x="0" y="36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388" name="Line 57"/>
          <p:cNvSpPr>
            <a:spLocks noChangeShapeType="1"/>
          </p:cNvSpPr>
          <p:nvPr/>
        </p:nvSpPr>
        <p:spPr bwMode="auto">
          <a:xfrm flipH="1">
            <a:off x="827088"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58389" name="Line 58"/>
          <p:cNvSpPr>
            <a:spLocks noChangeShapeType="1"/>
          </p:cNvSpPr>
          <p:nvPr/>
        </p:nvSpPr>
        <p:spPr bwMode="auto">
          <a:xfrm flipH="1">
            <a:off x="971550" y="3573463"/>
            <a:ext cx="720725" cy="0"/>
          </a:xfrm>
          <a:prstGeom prst="line">
            <a:avLst/>
          </a:prstGeom>
          <a:noFill/>
          <a:ln w="28575">
            <a:solidFill>
              <a:schemeClr val="tx1"/>
            </a:solidFill>
            <a:round/>
            <a:headEnd/>
            <a:tailEnd/>
          </a:ln>
        </p:spPr>
        <p:txBody>
          <a:bodyPr wrap="none" anchor="ctr"/>
          <a:lstStyle/>
          <a:p>
            <a:endParaRPr lang="zh-CN" altLang="en-US"/>
          </a:p>
        </p:txBody>
      </p:sp>
      <p:sp>
        <p:nvSpPr>
          <p:cNvPr id="58390" name="Line 59"/>
          <p:cNvSpPr>
            <a:spLocks noChangeShapeType="1"/>
          </p:cNvSpPr>
          <p:nvPr/>
        </p:nvSpPr>
        <p:spPr bwMode="auto">
          <a:xfrm flipH="1">
            <a:off x="1116013" y="3430588"/>
            <a:ext cx="1081087" cy="0"/>
          </a:xfrm>
          <a:prstGeom prst="line">
            <a:avLst/>
          </a:prstGeom>
          <a:noFill/>
          <a:ln w="28575">
            <a:solidFill>
              <a:schemeClr val="tx1"/>
            </a:solidFill>
            <a:round/>
            <a:headEnd/>
            <a:tailEnd/>
          </a:ln>
        </p:spPr>
        <p:txBody>
          <a:bodyPr wrap="none" anchor="ctr"/>
          <a:lstStyle/>
          <a:p>
            <a:endParaRPr lang="zh-CN" altLang="en-US"/>
          </a:p>
        </p:txBody>
      </p:sp>
      <p:sp>
        <p:nvSpPr>
          <p:cNvPr id="58391" name="Line 60"/>
          <p:cNvSpPr>
            <a:spLocks noChangeShapeType="1"/>
          </p:cNvSpPr>
          <p:nvPr/>
        </p:nvSpPr>
        <p:spPr bwMode="auto">
          <a:xfrm flipV="1">
            <a:off x="827088" y="2925763"/>
            <a:ext cx="0" cy="792162"/>
          </a:xfrm>
          <a:prstGeom prst="line">
            <a:avLst/>
          </a:prstGeom>
          <a:noFill/>
          <a:ln w="28575">
            <a:solidFill>
              <a:schemeClr val="tx1"/>
            </a:solidFill>
            <a:round/>
            <a:headEnd/>
            <a:tailEnd/>
          </a:ln>
        </p:spPr>
        <p:txBody>
          <a:bodyPr wrap="none" anchor="ctr"/>
          <a:lstStyle/>
          <a:p>
            <a:endParaRPr lang="zh-CN" altLang="en-US"/>
          </a:p>
        </p:txBody>
      </p:sp>
      <p:sp>
        <p:nvSpPr>
          <p:cNvPr id="58392" name="Line 61"/>
          <p:cNvSpPr>
            <a:spLocks noChangeShapeType="1"/>
          </p:cNvSpPr>
          <p:nvPr/>
        </p:nvSpPr>
        <p:spPr bwMode="auto">
          <a:xfrm flipV="1">
            <a:off x="971550" y="2925763"/>
            <a:ext cx="0" cy="647700"/>
          </a:xfrm>
          <a:prstGeom prst="line">
            <a:avLst/>
          </a:prstGeom>
          <a:noFill/>
          <a:ln w="28575">
            <a:solidFill>
              <a:schemeClr val="tx1"/>
            </a:solidFill>
            <a:round/>
            <a:headEnd/>
            <a:tailEnd/>
          </a:ln>
        </p:spPr>
        <p:txBody>
          <a:bodyPr wrap="none" anchor="ctr"/>
          <a:lstStyle/>
          <a:p>
            <a:endParaRPr lang="zh-CN" altLang="en-US"/>
          </a:p>
        </p:txBody>
      </p:sp>
      <p:sp>
        <p:nvSpPr>
          <p:cNvPr id="58393" name="Line 62"/>
          <p:cNvSpPr>
            <a:spLocks noChangeShapeType="1"/>
          </p:cNvSpPr>
          <p:nvPr/>
        </p:nvSpPr>
        <p:spPr bwMode="auto">
          <a:xfrm flipV="1">
            <a:off x="1116013" y="2925763"/>
            <a:ext cx="0" cy="504825"/>
          </a:xfrm>
          <a:prstGeom prst="line">
            <a:avLst/>
          </a:prstGeom>
          <a:noFill/>
          <a:ln w="28575">
            <a:solidFill>
              <a:schemeClr val="tx1"/>
            </a:solidFill>
            <a:round/>
            <a:headEnd/>
            <a:tailEnd/>
          </a:ln>
        </p:spPr>
        <p:txBody>
          <a:bodyPr wrap="none" anchor="ctr"/>
          <a:lstStyle/>
          <a:p>
            <a:endParaRPr lang="zh-CN" altLang="en-US"/>
          </a:p>
        </p:txBody>
      </p:sp>
      <p:sp>
        <p:nvSpPr>
          <p:cNvPr id="58394" name="Text Box 63"/>
          <p:cNvSpPr txBox="1">
            <a:spLocks noChangeArrowheads="1"/>
          </p:cNvSpPr>
          <p:nvPr/>
        </p:nvSpPr>
        <p:spPr bwMode="auto">
          <a:xfrm>
            <a:off x="1116013" y="2854325"/>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整条写</a:t>
            </a:r>
          </a:p>
        </p:txBody>
      </p:sp>
      <p:sp>
        <p:nvSpPr>
          <p:cNvPr id="58395" name="Rectangle 64"/>
          <p:cNvSpPr>
            <a:spLocks noChangeArrowheads="1"/>
          </p:cNvSpPr>
          <p:nvPr/>
        </p:nvSpPr>
        <p:spPr bwMode="auto">
          <a:xfrm>
            <a:off x="327660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6" name="Rectangle 65"/>
          <p:cNvSpPr>
            <a:spLocks noChangeArrowheads="1"/>
          </p:cNvSpPr>
          <p:nvPr/>
        </p:nvSpPr>
        <p:spPr bwMode="auto">
          <a:xfrm>
            <a:off x="377983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7" name="Rectangle 66"/>
          <p:cNvSpPr>
            <a:spLocks noChangeArrowheads="1"/>
          </p:cNvSpPr>
          <p:nvPr/>
        </p:nvSpPr>
        <p:spPr bwMode="auto">
          <a:xfrm>
            <a:off x="428466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8" name="Rectangle 67"/>
          <p:cNvSpPr>
            <a:spLocks noChangeArrowheads="1"/>
          </p:cNvSpPr>
          <p:nvPr/>
        </p:nvSpPr>
        <p:spPr bwMode="auto">
          <a:xfrm>
            <a:off x="478790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9" name="Rectangle 68"/>
          <p:cNvSpPr>
            <a:spLocks noChangeArrowheads="1"/>
          </p:cNvSpPr>
          <p:nvPr/>
        </p:nvSpPr>
        <p:spPr bwMode="auto">
          <a:xfrm>
            <a:off x="5292725"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400" name="Line 69"/>
          <p:cNvSpPr>
            <a:spLocks noChangeShapeType="1"/>
          </p:cNvSpPr>
          <p:nvPr/>
        </p:nvSpPr>
        <p:spPr bwMode="auto">
          <a:xfrm>
            <a:off x="3492500"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1" name="Line 70"/>
          <p:cNvSpPr>
            <a:spLocks noChangeShapeType="1"/>
          </p:cNvSpPr>
          <p:nvPr/>
        </p:nvSpPr>
        <p:spPr bwMode="auto">
          <a:xfrm>
            <a:off x="3995738" y="3717925"/>
            <a:ext cx="0" cy="10080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2" name="Line 71"/>
          <p:cNvSpPr>
            <a:spLocks noChangeShapeType="1"/>
          </p:cNvSpPr>
          <p:nvPr/>
        </p:nvSpPr>
        <p:spPr bwMode="auto">
          <a:xfrm>
            <a:off x="4500563" y="3573463"/>
            <a:ext cx="0" cy="1152525"/>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403" name="Group 73"/>
          <p:cNvGrpSpPr>
            <a:grpSpLocks/>
          </p:cNvGrpSpPr>
          <p:nvPr/>
        </p:nvGrpSpPr>
        <p:grpSpPr bwMode="auto">
          <a:xfrm>
            <a:off x="5364163" y="3933825"/>
            <a:ext cx="360362" cy="360363"/>
            <a:chOff x="2472" y="1661"/>
            <a:chExt cx="227" cy="227"/>
          </a:xfrm>
        </p:grpSpPr>
        <p:sp>
          <p:nvSpPr>
            <p:cNvPr id="58439" name="Oval 74"/>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40" name="Line 75"/>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41" name="Line 76"/>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404" name="Line 77"/>
          <p:cNvSpPr>
            <a:spLocks noChangeShapeType="1"/>
          </p:cNvSpPr>
          <p:nvPr/>
        </p:nvSpPr>
        <p:spPr bwMode="auto">
          <a:xfrm rot="-5400000">
            <a:off x="4932363" y="3717925"/>
            <a:ext cx="0" cy="86360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5" name="Line 78"/>
          <p:cNvSpPr>
            <a:spLocks noChangeShapeType="1"/>
          </p:cNvSpPr>
          <p:nvPr/>
        </p:nvSpPr>
        <p:spPr bwMode="auto">
          <a:xfrm rot="-5400000">
            <a:off x="4679951" y="3322637"/>
            <a:ext cx="0" cy="13684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6" name="Line 79"/>
          <p:cNvSpPr>
            <a:spLocks noChangeShapeType="1"/>
          </p:cNvSpPr>
          <p:nvPr/>
        </p:nvSpPr>
        <p:spPr bwMode="auto">
          <a:xfrm rot="-5400000">
            <a:off x="4428332" y="2926556"/>
            <a:ext cx="0" cy="18716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7" name="Freeform 81"/>
          <p:cNvSpPr>
            <a:spLocks/>
          </p:cNvSpPr>
          <p:nvPr/>
        </p:nvSpPr>
        <p:spPr bwMode="auto">
          <a:xfrm>
            <a:off x="5580063" y="4149725"/>
            <a:ext cx="287337" cy="576263"/>
          </a:xfrm>
          <a:custGeom>
            <a:avLst/>
            <a:gdLst>
              <a:gd name="T0" fmla="*/ 91 w 196"/>
              <a:gd name="T1" fmla="*/ 0 h 363"/>
              <a:gd name="T2" fmla="*/ 181 w 196"/>
              <a:gd name="T3" fmla="*/ 136 h 363"/>
              <a:gd name="T4" fmla="*/ 0 w 196"/>
              <a:gd name="T5" fmla="*/ 363 h 363"/>
              <a:gd name="T6" fmla="*/ 0 60000 65536"/>
              <a:gd name="T7" fmla="*/ 0 60000 65536"/>
              <a:gd name="T8" fmla="*/ 0 60000 65536"/>
              <a:gd name="T9" fmla="*/ 0 w 196"/>
              <a:gd name="T10" fmla="*/ 0 h 363"/>
              <a:gd name="T11" fmla="*/ 196 w 196"/>
              <a:gd name="T12" fmla="*/ 363 h 363"/>
            </a:gdLst>
            <a:ahLst/>
            <a:cxnLst>
              <a:cxn ang="T6">
                <a:pos x="T0" y="T1"/>
              </a:cxn>
              <a:cxn ang="T7">
                <a:pos x="T2" y="T3"/>
              </a:cxn>
              <a:cxn ang="T8">
                <a:pos x="T4" y="T5"/>
              </a:cxn>
            </a:cxnLst>
            <a:rect l="T9" t="T10" r="T11" b="T12"/>
            <a:pathLst>
              <a:path w="196" h="363">
                <a:moveTo>
                  <a:pt x="91" y="0"/>
                </a:moveTo>
                <a:cubicBezTo>
                  <a:pt x="143" y="38"/>
                  <a:pt x="196" y="76"/>
                  <a:pt x="181" y="136"/>
                </a:cubicBezTo>
                <a:cubicBezTo>
                  <a:pt x="166" y="196"/>
                  <a:pt x="83" y="279"/>
                  <a:pt x="0" y="36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08" name="Line 82"/>
          <p:cNvSpPr>
            <a:spLocks noChangeShapeType="1"/>
          </p:cNvSpPr>
          <p:nvPr/>
        </p:nvSpPr>
        <p:spPr bwMode="auto">
          <a:xfrm flipH="1">
            <a:off x="3635375"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58409" name="Line 83"/>
          <p:cNvSpPr>
            <a:spLocks noChangeShapeType="1"/>
          </p:cNvSpPr>
          <p:nvPr/>
        </p:nvSpPr>
        <p:spPr bwMode="auto">
          <a:xfrm flipH="1">
            <a:off x="3779838" y="3573463"/>
            <a:ext cx="720725" cy="0"/>
          </a:xfrm>
          <a:prstGeom prst="line">
            <a:avLst/>
          </a:prstGeom>
          <a:noFill/>
          <a:ln w="28575">
            <a:solidFill>
              <a:schemeClr val="tx1"/>
            </a:solidFill>
            <a:round/>
            <a:headEnd/>
            <a:tailEnd/>
          </a:ln>
        </p:spPr>
        <p:txBody>
          <a:bodyPr wrap="none" anchor="ctr"/>
          <a:lstStyle/>
          <a:p>
            <a:endParaRPr lang="zh-CN" altLang="en-US"/>
          </a:p>
        </p:txBody>
      </p:sp>
      <p:sp>
        <p:nvSpPr>
          <p:cNvPr id="58410" name="Line 85"/>
          <p:cNvSpPr>
            <a:spLocks noChangeShapeType="1"/>
          </p:cNvSpPr>
          <p:nvPr/>
        </p:nvSpPr>
        <p:spPr bwMode="auto">
          <a:xfrm flipV="1">
            <a:off x="3635375" y="2925763"/>
            <a:ext cx="0" cy="792162"/>
          </a:xfrm>
          <a:prstGeom prst="line">
            <a:avLst/>
          </a:prstGeom>
          <a:noFill/>
          <a:ln w="28575">
            <a:solidFill>
              <a:schemeClr val="tx1"/>
            </a:solidFill>
            <a:round/>
            <a:headEnd/>
            <a:tailEnd/>
          </a:ln>
        </p:spPr>
        <p:txBody>
          <a:bodyPr wrap="none" anchor="ctr"/>
          <a:lstStyle/>
          <a:p>
            <a:endParaRPr lang="zh-CN" altLang="en-US"/>
          </a:p>
        </p:txBody>
      </p:sp>
      <p:sp>
        <p:nvSpPr>
          <p:cNvPr id="58411" name="Line 86"/>
          <p:cNvSpPr>
            <a:spLocks noChangeShapeType="1"/>
          </p:cNvSpPr>
          <p:nvPr/>
        </p:nvSpPr>
        <p:spPr bwMode="auto">
          <a:xfrm flipV="1">
            <a:off x="3779838" y="2925763"/>
            <a:ext cx="0" cy="647700"/>
          </a:xfrm>
          <a:prstGeom prst="line">
            <a:avLst/>
          </a:prstGeom>
          <a:noFill/>
          <a:ln w="28575">
            <a:solidFill>
              <a:schemeClr val="tx1"/>
            </a:solidFill>
            <a:round/>
            <a:headEnd/>
            <a:tailEnd/>
          </a:ln>
        </p:spPr>
        <p:txBody>
          <a:bodyPr wrap="none" anchor="ctr"/>
          <a:lstStyle/>
          <a:p>
            <a:endParaRPr lang="zh-CN" altLang="en-US"/>
          </a:p>
        </p:txBody>
      </p:sp>
      <p:sp>
        <p:nvSpPr>
          <p:cNvPr id="58412" name="Text Box 88"/>
          <p:cNvSpPr txBox="1">
            <a:spLocks noChangeArrowheads="1"/>
          </p:cNvSpPr>
          <p:nvPr/>
        </p:nvSpPr>
        <p:spPr bwMode="auto">
          <a:xfrm>
            <a:off x="3779838" y="2854325"/>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重构写</a:t>
            </a:r>
          </a:p>
        </p:txBody>
      </p:sp>
      <p:sp>
        <p:nvSpPr>
          <p:cNvPr id="58413" name="Freeform 89"/>
          <p:cNvSpPr>
            <a:spLocks/>
          </p:cNvSpPr>
          <p:nvPr/>
        </p:nvSpPr>
        <p:spPr bwMode="auto">
          <a:xfrm>
            <a:off x="5003800" y="4294188"/>
            <a:ext cx="360363" cy="431800"/>
          </a:xfrm>
          <a:custGeom>
            <a:avLst/>
            <a:gdLst>
              <a:gd name="T0" fmla="*/ 0 w 227"/>
              <a:gd name="T1" fmla="*/ 272 h 272"/>
              <a:gd name="T2" fmla="*/ 46 w 227"/>
              <a:gd name="T3" fmla="*/ 45 h 272"/>
              <a:gd name="T4" fmla="*/ 227 w 227"/>
              <a:gd name="T5" fmla="*/ 0 h 272"/>
              <a:gd name="T6" fmla="*/ 0 60000 65536"/>
              <a:gd name="T7" fmla="*/ 0 60000 65536"/>
              <a:gd name="T8" fmla="*/ 0 60000 65536"/>
              <a:gd name="T9" fmla="*/ 0 w 227"/>
              <a:gd name="T10" fmla="*/ 0 h 272"/>
              <a:gd name="T11" fmla="*/ 227 w 227"/>
              <a:gd name="T12" fmla="*/ 272 h 272"/>
            </a:gdLst>
            <a:ahLst/>
            <a:cxnLst>
              <a:cxn ang="T6">
                <a:pos x="T0" y="T1"/>
              </a:cxn>
              <a:cxn ang="T7">
                <a:pos x="T2" y="T3"/>
              </a:cxn>
              <a:cxn ang="T8">
                <a:pos x="T4" y="T5"/>
              </a:cxn>
            </a:cxnLst>
            <a:rect l="T9" t="T10" r="T11" b="T12"/>
            <a:pathLst>
              <a:path w="227" h="272">
                <a:moveTo>
                  <a:pt x="0" y="272"/>
                </a:moveTo>
                <a:cubicBezTo>
                  <a:pt x="4" y="181"/>
                  <a:pt x="8" y="90"/>
                  <a:pt x="46" y="45"/>
                </a:cubicBezTo>
                <a:cubicBezTo>
                  <a:pt x="84" y="0"/>
                  <a:pt x="155" y="0"/>
                  <a:pt x="227" y="0"/>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14" name="Rectangle 90"/>
          <p:cNvSpPr>
            <a:spLocks noChangeArrowheads="1"/>
          </p:cNvSpPr>
          <p:nvPr/>
        </p:nvSpPr>
        <p:spPr bwMode="auto">
          <a:xfrm>
            <a:off x="608488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5" name="Rectangle 91"/>
          <p:cNvSpPr>
            <a:spLocks noChangeArrowheads="1"/>
          </p:cNvSpPr>
          <p:nvPr/>
        </p:nvSpPr>
        <p:spPr bwMode="auto">
          <a:xfrm>
            <a:off x="6588125"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6" name="Rectangle 92"/>
          <p:cNvSpPr>
            <a:spLocks noChangeArrowheads="1"/>
          </p:cNvSpPr>
          <p:nvPr/>
        </p:nvSpPr>
        <p:spPr bwMode="auto">
          <a:xfrm>
            <a:off x="709295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7" name="Rectangle 93"/>
          <p:cNvSpPr>
            <a:spLocks noChangeArrowheads="1"/>
          </p:cNvSpPr>
          <p:nvPr/>
        </p:nvSpPr>
        <p:spPr bwMode="auto">
          <a:xfrm>
            <a:off x="759618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8" name="Rectangle 94"/>
          <p:cNvSpPr>
            <a:spLocks noChangeArrowheads="1"/>
          </p:cNvSpPr>
          <p:nvPr/>
        </p:nvSpPr>
        <p:spPr bwMode="auto">
          <a:xfrm>
            <a:off x="8101013"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419" name="Line 95"/>
          <p:cNvSpPr>
            <a:spLocks noChangeShapeType="1"/>
          </p:cNvSpPr>
          <p:nvPr/>
        </p:nvSpPr>
        <p:spPr bwMode="auto">
          <a:xfrm>
            <a:off x="6227763"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420" name="Group 98"/>
          <p:cNvGrpSpPr>
            <a:grpSpLocks/>
          </p:cNvGrpSpPr>
          <p:nvPr/>
        </p:nvGrpSpPr>
        <p:grpSpPr bwMode="auto">
          <a:xfrm>
            <a:off x="8099425" y="3789363"/>
            <a:ext cx="360363" cy="360362"/>
            <a:chOff x="2472" y="1661"/>
            <a:chExt cx="227" cy="227"/>
          </a:xfrm>
        </p:grpSpPr>
        <p:sp>
          <p:nvSpPr>
            <p:cNvPr id="58436" name="Oval 99"/>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37" name="Line 100"/>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38" name="Line 101"/>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421" name="Line 103"/>
          <p:cNvSpPr>
            <a:spLocks noChangeShapeType="1"/>
          </p:cNvSpPr>
          <p:nvPr/>
        </p:nvSpPr>
        <p:spPr bwMode="auto">
          <a:xfrm rot="-5400000">
            <a:off x="7236619" y="3142456"/>
            <a:ext cx="0" cy="1728788"/>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2" name="Line 104"/>
          <p:cNvSpPr>
            <a:spLocks noChangeShapeType="1"/>
          </p:cNvSpPr>
          <p:nvPr/>
        </p:nvSpPr>
        <p:spPr bwMode="auto">
          <a:xfrm rot="-5400000">
            <a:off x="7164388" y="2925763"/>
            <a:ext cx="0" cy="187325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3" name="Text Box 110"/>
          <p:cNvSpPr txBox="1">
            <a:spLocks noChangeArrowheads="1"/>
          </p:cNvSpPr>
          <p:nvPr/>
        </p:nvSpPr>
        <p:spPr bwMode="auto">
          <a:xfrm>
            <a:off x="6588125" y="2854325"/>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读改写</a:t>
            </a:r>
          </a:p>
        </p:txBody>
      </p:sp>
      <p:sp>
        <p:nvSpPr>
          <p:cNvPr id="58424" name="Line 112"/>
          <p:cNvSpPr>
            <a:spLocks noChangeShapeType="1"/>
          </p:cNvSpPr>
          <p:nvPr/>
        </p:nvSpPr>
        <p:spPr bwMode="auto">
          <a:xfrm flipV="1">
            <a:off x="6372225" y="4006850"/>
            <a:ext cx="0" cy="719138"/>
          </a:xfrm>
          <a:prstGeom prst="line">
            <a:avLst/>
          </a:prstGeom>
          <a:noFill/>
          <a:ln w="28575">
            <a:solidFill>
              <a:schemeClr val="tx1"/>
            </a:solidFill>
            <a:round/>
            <a:headEnd/>
            <a:tailEnd/>
          </a:ln>
        </p:spPr>
        <p:txBody>
          <a:bodyPr wrap="none" anchor="ctr"/>
          <a:lstStyle/>
          <a:p>
            <a:endParaRPr lang="zh-CN" altLang="en-US"/>
          </a:p>
        </p:txBody>
      </p:sp>
      <p:sp>
        <p:nvSpPr>
          <p:cNvPr id="58425" name="Line 114"/>
          <p:cNvSpPr>
            <a:spLocks noChangeShapeType="1"/>
          </p:cNvSpPr>
          <p:nvPr/>
        </p:nvSpPr>
        <p:spPr bwMode="auto">
          <a:xfrm flipV="1">
            <a:off x="8243888" y="4149725"/>
            <a:ext cx="0" cy="5762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6" name="Freeform 115"/>
          <p:cNvSpPr>
            <a:spLocks/>
          </p:cNvSpPr>
          <p:nvPr/>
        </p:nvSpPr>
        <p:spPr bwMode="auto">
          <a:xfrm>
            <a:off x="8351838" y="4006850"/>
            <a:ext cx="263525" cy="719138"/>
          </a:xfrm>
          <a:custGeom>
            <a:avLst/>
            <a:gdLst>
              <a:gd name="T0" fmla="*/ 68 w 166"/>
              <a:gd name="T1" fmla="*/ 0 h 453"/>
              <a:gd name="T2" fmla="*/ 159 w 166"/>
              <a:gd name="T3" fmla="*/ 90 h 453"/>
              <a:gd name="T4" fmla="*/ 23 w 166"/>
              <a:gd name="T5" fmla="*/ 453 h 453"/>
              <a:gd name="T6" fmla="*/ 0 60000 65536"/>
              <a:gd name="T7" fmla="*/ 0 60000 65536"/>
              <a:gd name="T8" fmla="*/ 0 60000 65536"/>
              <a:gd name="T9" fmla="*/ 0 w 166"/>
              <a:gd name="T10" fmla="*/ 0 h 453"/>
              <a:gd name="T11" fmla="*/ 166 w 166"/>
              <a:gd name="T12" fmla="*/ 453 h 453"/>
            </a:gdLst>
            <a:ahLst/>
            <a:cxnLst>
              <a:cxn ang="T6">
                <a:pos x="T0" y="T1"/>
              </a:cxn>
              <a:cxn ang="T7">
                <a:pos x="T2" y="T3"/>
              </a:cxn>
              <a:cxn ang="T8">
                <a:pos x="T4" y="T5"/>
              </a:cxn>
            </a:cxnLst>
            <a:rect l="T9" t="T10" r="T11" b="T12"/>
            <a:pathLst>
              <a:path w="166" h="453">
                <a:moveTo>
                  <a:pt x="68" y="0"/>
                </a:moveTo>
                <a:cubicBezTo>
                  <a:pt x="117" y="7"/>
                  <a:pt x="166" y="15"/>
                  <a:pt x="159" y="90"/>
                </a:cubicBezTo>
                <a:cubicBezTo>
                  <a:pt x="152" y="165"/>
                  <a:pt x="0" y="408"/>
                  <a:pt x="23" y="45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27" name="Oval 116"/>
          <p:cNvSpPr>
            <a:spLocks noChangeAspect="1" noChangeArrowheads="1"/>
          </p:cNvSpPr>
          <p:nvPr/>
        </p:nvSpPr>
        <p:spPr bwMode="auto">
          <a:xfrm>
            <a:off x="628650" y="3808413"/>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28" name="Oval 117"/>
          <p:cNvSpPr>
            <a:spLocks noChangeAspect="1" noChangeArrowheads="1"/>
          </p:cNvSpPr>
          <p:nvPr/>
        </p:nvSpPr>
        <p:spPr bwMode="auto">
          <a:xfrm>
            <a:off x="1130300" y="3951288"/>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29" name="Oval 118"/>
          <p:cNvSpPr>
            <a:spLocks noChangeAspect="1" noChangeArrowheads="1"/>
          </p:cNvSpPr>
          <p:nvPr/>
        </p:nvSpPr>
        <p:spPr bwMode="auto">
          <a:xfrm>
            <a:off x="1635125" y="4092575"/>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0" name="Oval 119"/>
          <p:cNvSpPr>
            <a:spLocks noChangeAspect="1" noChangeArrowheads="1"/>
          </p:cNvSpPr>
          <p:nvPr/>
        </p:nvSpPr>
        <p:spPr bwMode="auto">
          <a:xfrm>
            <a:off x="2139950" y="4235450"/>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1" name="Oval 120"/>
          <p:cNvSpPr>
            <a:spLocks noChangeAspect="1" noChangeArrowheads="1"/>
          </p:cNvSpPr>
          <p:nvPr/>
        </p:nvSpPr>
        <p:spPr bwMode="auto">
          <a:xfrm>
            <a:off x="3436938" y="3805238"/>
            <a:ext cx="109537"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2" name="Oval 121"/>
          <p:cNvSpPr>
            <a:spLocks noChangeAspect="1" noChangeArrowheads="1"/>
          </p:cNvSpPr>
          <p:nvPr/>
        </p:nvSpPr>
        <p:spPr bwMode="auto">
          <a:xfrm>
            <a:off x="3938588" y="3949700"/>
            <a:ext cx="109537"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3" name="Oval 122"/>
          <p:cNvSpPr>
            <a:spLocks noChangeAspect="1" noChangeArrowheads="1"/>
          </p:cNvSpPr>
          <p:nvPr/>
        </p:nvSpPr>
        <p:spPr bwMode="auto">
          <a:xfrm>
            <a:off x="4445000" y="4092575"/>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4" name="Oval 123"/>
          <p:cNvSpPr>
            <a:spLocks noChangeAspect="1" noChangeArrowheads="1"/>
          </p:cNvSpPr>
          <p:nvPr/>
        </p:nvSpPr>
        <p:spPr bwMode="auto">
          <a:xfrm>
            <a:off x="6172200" y="3805238"/>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5" name="Rectangle 124"/>
          <p:cNvSpPr>
            <a:spLocks noChangeArrowheads="1"/>
          </p:cNvSpPr>
          <p:nvPr/>
        </p:nvSpPr>
        <p:spPr bwMode="auto">
          <a:xfrm>
            <a:off x="744538" y="836613"/>
            <a:ext cx="5699125" cy="1584325"/>
          </a:xfrm>
          <a:prstGeom prst="rect">
            <a:avLst/>
          </a:prstGeom>
          <a:noFill/>
          <a:ln w="9525">
            <a:noFill/>
            <a:miter lim="800000"/>
            <a:headEnd/>
            <a:tailEnd/>
          </a:ln>
        </p:spPr>
        <p:txBody>
          <a:bodyPr/>
          <a:lstStyle/>
          <a:p>
            <a:pPr marL="342900" indent="-342900">
              <a:spcBef>
                <a:spcPct val="10000"/>
              </a:spcBef>
              <a:buClr>
                <a:schemeClr val="bg2"/>
              </a:buClr>
              <a:buSzPct val="75000"/>
              <a:buFont typeface="Wingdings" pitchFamily="2" charset="2"/>
              <a:buChar char="n"/>
            </a:pPr>
            <a:r>
              <a:rPr lang="zh-CN" altLang="en-US">
                <a:solidFill>
                  <a:srgbClr val="0000FF"/>
                </a:solidFill>
              </a:rPr>
              <a:t>整条更新</a:t>
            </a:r>
            <a:r>
              <a:rPr lang="zh-CN" altLang="en-US"/>
              <a:t>就用</a:t>
            </a:r>
            <a:r>
              <a:rPr lang="zh-CN" altLang="en-US">
                <a:solidFill>
                  <a:srgbClr val="CC0000"/>
                </a:solidFill>
              </a:rPr>
              <a:t>整条写</a:t>
            </a:r>
          </a:p>
          <a:p>
            <a:pPr marL="342900" indent="-342900">
              <a:spcBef>
                <a:spcPct val="10000"/>
              </a:spcBef>
              <a:buClr>
                <a:schemeClr val="bg2"/>
              </a:buClr>
              <a:buSzPct val="75000"/>
              <a:buFont typeface="Wingdings" pitchFamily="2" charset="2"/>
              <a:buChar char="n"/>
            </a:pPr>
            <a:r>
              <a:rPr lang="zh-CN" altLang="en-US">
                <a:solidFill>
                  <a:srgbClr val="0000FF"/>
                </a:solidFill>
              </a:rPr>
              <a:t>超过一半</a:t>
            </a:r>
            <a:r>
              <a:rPr lang="zh-CN" altLang="en-US"/>
              <a:t>用</a:t>
            </a:r>
            <a:r>
              <a:rPr lang="zh-CN" altLang="en-US">
                <a:solidFill>
                  <a:srgbClr val="CC0000"/>
                </a:solidFill>
              </a:rPr>
              <a:t>重构写</a:t>
            </a:r>
          </a:p>
          <a:p>
            <a:pPr marL="342900" indent="-342900">
              <a:spcBef>
                <a:spcPct val="10000"/>
              </a:spcBef>
              <a:buClr>
                <a:schemeClr val="bg2"/>
              </a:buClr>
              <a:buSzPct val="75000"/>
              <a:buFont typeface="Wingdings" pitchFamily="2" charset="2"/>
              <a:buChar char="n"/>
            </a:pPr>
            <a:r>
              <a:rPr lang="zh-CN" altLang="en-US">
                <a:solidFill>
                  <a:srgbClr val="0000FF"/>
                </a:solidFill>
              </a:rPr>
              <a:t>不到一半</a:t>
            </a:r>
            <a:r>
              <a:rPr lang="zh-CN" altLang="en-US"/>
              <a:t>用</a:t>
            </a:r>
            <a:r>
              <a:rPr lang="zh-CN" altLang="en-US">
                <a:solidFill>
                  <a:srgbClr val="CC0000"/>
                </a:solidFill>
              </a:rPr>
              <a:t>读改写</a:t>
            </a:r>
          </a:p>
        </p:txBody>
      </p:sp>
      <p:sp>
        <p:nvSpPr>
          <p:cNvPr id="77" name="矩形 76">
            <a:extLst>
              <a:ext uri="{FF2B5EF4-FFF2-40B4-BE49-F238E27FC236}">
                <a16:creationId xmlns:a16="http://schemas.microsoft.com/office/drawing/2014/main" id="{F44915BE-F058-4B3E-86B8-B68B8B6C250D}"/>
              </a:ext>
            </a:extLst>
          </p:cNvPr>
          <p:cNvSpPr/>
          <p:nvPr/>
        </p:nvSpPr>
        <p:spPr>
          <a:xfrm>
            <a:off x="4364311" y="44624"/>
            <a:ext cx="3462807" cy="523220"/>
          </a:xfrm>
          <a:prstGeom prst="rect">
            <a:avLst/>
          </a:prstGeom>
        </p:spPr>
        <p:txBody>
          <a:bodyPr wrap="none">
            <a:spAutoFit/>
          </a:bodyPr>
          <a:lstStyle/>
          <a:p>
            <a:r>
              <a:rPr lang="en-US" altLang="zh-CN" dirty="0">
                <a:solidFill>
                  <a:srgbClr val="0000FF"/>
                </a:solidFill>
              </a:rPr>
              <a:t>RAID3/4/5 </a:t>
            </a:r>
            <a:r>
              <a:rPr lang="zh-CN" altLang="en-US" dirty="0">
                <a:solidFill>
                  <a:srgbClr val="0000FF"/>
                </a:solidFill>
                <a:latin typeface="黑体" panose="02010609060101010101" pitchFamily="49" charset="-122"/>
                <a:ea typeface="黑体" panose="02010609060101010101" pitchFamily="49" charset="-122"/>
              </a:rPr>
              <a:t>的</a:t>
            </a:r>
            <a:r>
              <a:rPr lang="zh-CN" altLang="en-US" dirty="0">
                <a:solidFill>
                  <a:srgbClr val="0000FF"/>
                </a:solidFill>
              </a:rPr>
              <a:t> </a:t>
            </a:r>
            <a:r>
              <a:rPr lang="zh-CN" altLang="en-US" dirty="0">
                <a:solidFill>
                  <a:srgbClr val="C00000"/>
                </a:solidFill>
                <a:latin typeface="黑体" panose="02010609060101010101" pitchFamily="49" charset="-122"/>
                <a:ea typeface="黑体" panose="02010609060101010101" pitchFamily="49" charset="-122"/>
              </a:rPr>
              <a:t>写惩罚</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p:spPr>
        <p:txBody>
          <a:bodyPr/>
          <a:lstStyle/>
          <a:p>
            <a:fld id="{8B356F31-D30F-4899-8985-B53D3C17A03C}" type="slidenum">
              <a:rPr lang="zh-CN" altLang="en-US" smtClean="0">
                <a:ea typeface="宋体" charset="-122"/>
              </a:rPr>
              <a:pPr/>
              <a:t>47</a:t>
            </a:fld>
            <a:endParaRPr lang="en-US" altLang="zh-CN">
              <a:ea typeface="宋体" charset="-122"/>
            </a:endParaRPr>
          </a:p>
        </p:txBody>
      </p:sp>
      <p:sp>
        <p:nvSpPr>
          <p:cNvPr id="59395" name="Rectangle 12"/>
          <p:cNvSpPr>
            <a:spLocks noGrp="1" noChangeArrowheads="1"/>
          </p:cNvSpPr>
          <p:nvPr>
            <p:ph type="title"/>
          </p:nvPr>
        </p:nvSpPr>
        <p:spPr>
          <a:xfrm>
            <a:off x="590550" y="44450"/>
            <a:ext cx="8229600" cy="504825"/>
          </a:xfrm>
        </p:spPr>
        <p:txBody>
          <a:bodyPr anchor="t"/>
          <a:lstStyle/>
          <a:p>
            <a:pPr eaLnBrk="1" hangingPunct="1"/>
            <a:r>
              <a:rPr lang="zh-CN" altLang="en-US" dirty="0"/>
              <a:t>三、磁盘阵列</a:t>
            </a:r>
            <a:r>
              <a:rPr lang="zh-CN" altLang="en-US" sz="2000" dirty="0"/>
              <a:t> </a:t>
            </a:r>
            <a:r>
              <a:rPr lang="en-US" altLang="zh-CN" dirty="0"/>
              <a:t>RAID</a:t>
            </a:r>
            <a:endParaRPr lang="zh-CN" altLang="en-US" dirty="0"/>
          </a:p>
        </p:txBody>
      </p:sp>
      <p:sp>
        <p:nvSpPr>
          <p:cNvPr id="59433" name="Rectangle 99"/>
          <p:cNvSpPr>
            <a:spLocks noGrp="1" noChangeArrowheads="1"/>
          </p:cNvSpPr>
          <p:nvPr>
            <p:ph type="body" idx="1"/>
          </p:nvPr>
        </p:nvSpPr>
        <p:spPr>
          <a:xfrm>
            <a:off x="457200" y="3646488"/>
            <a:ext cx="8362950" cy="3095625"/>
          </a:xfrm>
        </p:spPr>
        <p:txBody>
          <a:bodyPr/>
          <a:lstStyle/>
          <a:p>
            <a:pPr eaLnBrk="1" hangingPunct="1">
              <a:spcBef>
                <a:spcPct val="10000"/>
              </a:spcBef>
            </a:pPr>
            <a:r>
              <a:rPr lang="en-US" altLang="zh-CN" sz="2400"/>
              <a:t>RAID6</a:t>
            </a:r>
            <a:r>
              <a:rPr lang="zh-CN" altLang="en-US" sz="2400"/>
              <a:t>比</a:t>
            </a:r>
            <a:r>
              <a:rPr lang="en-US" altLang="zh-CN" sz="2400"/>
              <a:t>RAID5</a:t>
            </a:r>
            <a:r>
              <a:rPr lang="zh-CN" altLang="en-US" sz="2400"/>
              <a:t>多增加了一块校验盘，校验数据分布打散在每块盘上，并用另一个方程式来计算新的校验数据。这样，</a:t>
            </a:r>
            <a:r>
              <a:rPr lang="en-US" altLang="zh-CN" sz="2400"/>
              <a:t>RAID6</a:t>
            </a:r>
            <a:r>
              <a:rPr lang="zh-CN" altLang="en-US" sz="2400"/>
              <a:t>同时在一个条带上保存了两份</a:t>
            </a:r>
            <a:r>
              <a:rPr lang="zh-CN" altLang="en-US" sz="2400">
                <a:solidFill>
                  <a:srgbClr val="FF0000"/>
                </a:solidFill>
              </a:rPr>
              <a:t>数学上不相关</a:t>
            </a:r>
            <a:r>
              <a:rPr lang="zh-CN" altLang="en-US" sz="2400"/>
              <a:t>的校验数据，能够保证</a:t>
            </a:r>
            <a:r>
              <a:rPr lang="zh-CN" altLang="en-US" sz="2400">
                <a:solidFill>
                  <a:srgbClr val="D60093"/>
                </a:solidFill>
              </a:rPr>
              <a:t>同时坏两块盘</a:t>
            </a:r>
            <a:r>
              <a:rPr lang="zh-CN" altLang="en-US" sz="2400"/>
              <a:t>的情况下，数据依然可以通过联立这两个数学关系等式来求出丢失的数据。</a:t>
            </a:r>
          </a:p>
          <a:p>
            <a:pPr eaLnBrk="1" hangingPunct="1">
              <a:spcBef>
                <a:spcPct val="10000"/>
              </a:spcBef>
            </a:pPr>
            <a:r>
              <a:rPr lang="en-US" altLang="zh-CN" sz="2400"/>
              <a:t>RAID6</a:t>
            </a:r>
            <a:r>
              <a:rPr lang="zh-CN" altLang="en-US" sz="2400"/>
              <a:t>与</a:t>
            </a:r>
            <a:r>
              <a:rPr lang="en-US" altLang="zh-CN" sz="2400"/>
              <a:t>RAID5</a:t>
            </a:r>
            <a:r>
              <a:rPr lang="zh-CN" altLang="en-US" sz="2400"/>
              <a:t>相比，在写的时候要同时读取或者写入额外的一份校验数据。不过由于是并行同时操作，所以不比</a:t>
            </a:r>
            <a:r>
              <a:rPr lang="en-US" altLang="zh-CN" sz="2400"/>
              <a:t>RAID5</a:t>
            </a:r>
            <a:r>
              <a:rPr lang="zh-CN" altLang="en-US" sz="2400"/>
              <a:t>慢多少。</a:t>
            </a:r>
          </a:p>
        </p:txBody>
      </p:sp>
      <p:sp>
        <p:nvSpPr>
          <p:cNvPr id="42" name="矩形 41">
            <a:extLst>
              <a:ext uri="{FF2B5EF4-FFF2-40B4-BE49-F238E27FC236}">
                <a16:creationId xmlns:a16="http://schemas.microsoft.com/office/drawing/2014/main" id="{4574BF5D-9940-403F-9FAC-4A199F31AC77}"/>
              </a:ext>
            </a:extLst>
          </p:cNvPr>
          <p:cNvSpPr/>
          <p:nvPr/>
        </p:nvSpPr>
        <p:spPr>
          <a:xfrm>
            <a:off x="4364311" y="44624"/>
            <a:ext cx="3086101" cy="523220"/>
          </a:xfrm>
          <a:prstGeom prst="rect">
            <a:avLst/>
          </a:prstGeom>
        </p:spPr>
        <p:txBody>
          <a:bodyPr wrap="none">
            <a:spAutoFit/>
          </a:bodyPr>
          <a:lstStyle/>
          <a:p>
            <a:r>
              <a:rPr lang="en-US" altLang="zh-CN" dirty="0">
                <a:solidFill>
                  <a:srgbClr val="0000FF"/>
                </a:solidFill>
              </a:rPr>
              <a:t>RAID6</a:t>
            </a:r>
            <a:r>
              <a:rPr lang="zh-CN" altLang="en-US" dirty="0">
                <a:solidFill>
                  <a:srgbClr val="0000FF"/>
                </a:solidFill>
              </a:rPr>
              <a:t>：双冗余度</a:t>
            </a:r>
            <a:endParaRPr lang="zh-CN" altLang="en-US" dirty="0"/>
          </a:p>
        </p:txBody>
      </p:sp>
      <p:sp>
        <p:nvSpPr>
          <p:cNvPr id="43" name="AutoShape 63">
            <a:extLst>
              <a:ext uri="{FF2B5EF4-FFF2-40B4-BE49-F238E27FC236}">
                <a16:creationId xmlns:a16="http://schemas.microsoft.com/office/drawing/2014/main" id="{B88A0EAE-A043-496E-9169-15B9366D437B}"/>
              </a:ext>
            </a:extLst>
          </p:cNvPr>
          <p:cNvSpPr>
            <a:spLocks noChangeArrowheads="1"/>
          </p:cNvSpPr>
          <p:nvPr/>
        </p:nvSpPr>
        <p:spPr bwMode="auto">
          <a:xfrm>
            <a:off x="1980827" y="3138611"/>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44" name="AutoShape 64">
            <a:extLst>
              <a:ext uri="{FF2B5EF4-FFF2-40B4-BE49-F238E27FC236}">
                <a16:creationId xmlns:a16="http://schemas.microsoft.com/office/drawing/2014/main" id="{972AA242-BB04-46B5-843F-14FC44ACE1AD}"/>
              </a:ext>
            </a:extLst>
          </p:cNvPr>
          <p:cNvSpPr>
            <a:spLocks noChangeArrowheads="1"/>
          </p:cNvSpPr>
          <p:nvPr/>
        </p:nvSpPr>
        <p:spPr bwMode="auto">
          <a:xfrm>
            <a:off x="1979240" y="2779836"/>
            <a:ext cx="1079500" cy="504825"/>
          </a:xfrm>
          <a:prstGeom prst="can">
            <a:avLst>
              <a:gd name="adj" fmla="val 25000"/>
            </a:avLst>
          </a:prstGeom>
          <a:solidFill>
            <a:srgbClr val="FFFF00"/>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FF"/>
                </a:solidFill>
                <a:effectLst/>
                <a:uLnTx/>
                <a:uFillTx/>
              </a:rPr>
              <a:t>Q(16~19)</a:t>
            </a:r>
          </a:p>
        </p:txBody>
      </p:sp>
      <p:sp>
        <p:nvSpPr>
          <p:cNvPr id="45" name="AutoShape 65">
            <a:extLst>
              <a:ext uri="{FF2B5EF4-FFF2-40B4-BE49-F238E27FC236}">
                <a16:creationId xmlns:a16="http://schemas.microsoft.com/office/drawing/2014/main" id="{083235B0-436F-4E75-BEAB-348BB6204A07}"/>
              </a:ext>
            </a:extLst>
          </p:cNvPr>
          <p:cNvSpPr>
            <a:spLocks noChangeArrowheads="1"/>
          </p:cNvSpPr>
          <p:nvPr/>
        </p:nvSpPr>
        <p:spPr bwMode="auto">
          <a:xfrm>
            <a:off x="3349252" y="3138611"/>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46" name="AutoShape 66">
            <a:extLst>
              <a:ext uri="{FF2B5EF4-FFF2-40B4-BE49-F238E27FC236}">
                <a16:creationId xmlns:a16="http://schemas.microsoft.com/office/drawing/2014/main" id="{0D9682BD-23E9-4971-954E-1E8D421071A8}"/>
              </a:ext>
            </a:extLst>
          </p:cNvPr>
          <p:cNvSpPr>
            <a:spLocks noChangeArrowheads="1"/>
          </p:cNvSpPr>
          <p:nvPr/>
        </p:nvSpPr>
        <p:spPr bwMode="auto">
          <a:xfrm>
            <a:off x="3347665" y="27798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16</a:t>
            </a:r>
          </a:p>
        </p:txBody>
      </p:sp>
      <p:sp>
        <p:nvSpPr>
          <p:cNvPr id="47" name="AutoShape 67">
            <a:extLst>
              <a:ext uri="{FF2B5EF4-FFF2-40B4-BE49-F238E27FC236}">
                <a16:creationId xmlns:a16="http://schemas.microsoft.com/office/drawing/2014/main" id="{FB2D64FB-8BBC-4503-88BD-CFAC0CF10026}"/>
              </a:ext>
            </a:extLst>
          </p:cNvPr>
          <p:cNvSpPr>
            <a:spLocks noChangeArrowheads="1"/>
          </p:cNvSpPr>
          <p:nvPr/>
        </p:nvSpPr>
        <p:spPr bwMode="auto">
          <a:xfrm>
            <a:off x="4716090" y="3138611"/>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48" name="AutoShape 68">
            <a:extLst>
              <a:ext uri="{FF2B5EF4-FFF2-40B4-BE49-F238E27FC236}">
                <a16:creationId xmlns:a16="http://schemas.microsoft.com/office/drawing/2014/main" id="{54970608-1CE5-4B59-AEFF-D96DF9150D49}"/>
              </a:ext>
            </a:extLst>
          </p:cNvPr>
          <p:cNvSpPr>
            <a:spLocks noChangeArrowheads="1"/>
          </p:cNvSpPr>
          <p:nvPr/>
        </p:nvSpPr>
        <p:spPr bwMode="auto">
          <a:xfrm>
            <a:off x="4716090" y="27798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17</a:t>
            </a:r>
          </a:p>
        </p:txBody>
      </p:sp>
      <p:sp>
        <p:nvSpPr>
          <p:cNvPr id="49" name="AutoShape 69">
            <a:extLst>
              <a:ext uri="{FF2B5EF4-FFF2-40B4-BE49-F238E27FC236}">
                <a16:creationId xmlns:a16="http://schemas.microsoft.com/office/drawing/2014/main" id="{AFE717CA-FBB9-4C22-840C-2118DC327E79}"/>
              </a:ext>
            </a:extLst>
          </p:cNvPr>
          <p:cNvSpPr>
            <a:spLocks noChangeArrowheads="1"/>
          </p:cNvSpPr>
          <p:nvPr/>
        </p:nvSpPr>
        <p:spPr bwMode="auto">
          <a:xfrm>
            <a:off x="6084515" y="3138611"/>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50" name="AutoShape 70">
            <a:extLst>
              <a:ext uri="{FF2B5EF4-FFF2-40B4-BE49-F238E27FC236}">
                <a16:creationId xmlns:a16="http://schemas.microsoft.com/office/drawing/2014/main" id="{026DE6B6-95E8-4075-9141-58FD14042B7D}"/>
              </a:ext>
            </a:extLst>
          </p:cNvPr>
          <p:cNvSpPr>
            <a:spLocks noChangeArrowheads="1"/>
          </p:cNvSpPr>
          <p:nvPr/>
        </p:nvSpPr>
        <p:spPr bwMode="auto">
          <a:xfrm>
            <a:off x="6084515" y="27798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18</a:t>
            </a:r>
          </a:p>
        </p:txBody>
      </p:sp>
      <p:sp>
        <p:nvSpPr>
          <p:cNvPr id="51" name="AutoShape 71">
            <a:extLst>
              <a:ext uri="{FF2B5EF4-FFF2-40B4-BE49-F238E27FC236}">
                <a16:creationId xmlns:a16="http://schemas.microsoft.com/office/drawing/2014/main" id="{0A0F2406-EB5F-410B-9777-D23162052F10}"/>
              </a:ext>
            </a:extLst>
          </p:cNvPr>
          <p:cNvSpPr>
            <a:spLocks noChangeArrowheads="1"/>
          </p:cNvSpPr>
          <p:nvPr/>
        </p:nvSpPr>
        <p:spPr bwMode="auto">
          <a:xfrm>
            <a:off x="612402" y="3140199"/>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52" name="AutoShape 72">
            <a:extLst>
              <a:ext uri="{FF2B5EF4-FFF2-40B4-BE49-F238E27FC236}">
                <a16:creationId xmlns:a16="http://schemas.microsoft.com/office/drawing/2014/main" id="{6332E199-10DD-4D32-922B-AD912E062D26}"/>
              </a:ext>
            </a:extLst>
          </p:cNvPr>
          <p:cNvSpPr>
            <a:spLocks noChangeArrowheads="1"/>
          </p:cNvSpPr>
          <p:nvPr/>
        </p:nvSpPr>
        <p:spPr bwMode="auto">
          <a:xfrm>
            <a:off x="612402" y="2779836"/>
            <a:ext cx="1079500" cy="504825"/>
          </a:xfrm>
          <a:prstGeom prst="can">
            <a:avLst>
              <a:gd name="adj" fmla="val 25000"/>
            </a:avLst>
          </a:prstGeom>
          <a:solidFill>
            <a:srgbClr val="FFCCFF"/>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FF0000"/>
                </a:solidFill>
                <a:effectLst/>
                <a:uLnTx/>
                <a:uFillTx/>
              </a:rPr>
              <a:t>P(16~19)</a:t>
            </a:r>
          </a:p>
        </p:txBody>
      </p:sp>
      <p:sp>
        <p:nvSpPr>
          <p:cNvPr id="53" name="AutoShape 73">
            <a:extLst>
              <a:ext uri="{FF2B5EF4-FFF2-40B4-BE49-F238E27FC236}">
                <a16:creationId xmlns:a16="http://schemas.microsoft.com/office/drawing/2014/main" id="{DB241481-BEA1-4572-9ECC-86C83ED793AF}"/>
              </a:ext>
            </a:extLst>
          </p:cNvPr>
          <p:cNvSpPr>
            <a:spLocks noChangeArrowheads="1"/>
          </p:cNvSpPr>
          <p:nvPr/>
        </p:nvSpPr>
        <p:spPr bwMode="auto">
          <a:xfrm>
            <a:off x="612402" y="2421061"/>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12</a:t>
            </a:r>
          </a:p>
        </p:txBody>
      </p:sp>
      <p:sp>
        <p:nvSpPr>
          <p:cNvPr id="54" name="AutoShape 74">
            <a:extLst>
              <a:ext uri="{FF2B5EF4-FFF2-40B4-BE49-F238E27FC236}">
                <a16:creationId xmlns:a16="http://schemas.microsoft.com/office/drawing/2014/main" id="{4BEE485B-C037-4A72-BB04-94153493982B}"/>
              </a:ext>
            </a:extLst>
          </p:cNvPr>
          <p:cNvSpPr>
            <a:spLocks noChangeArrowheads="1"/>
          </p:cNvSpPr>
          <p:nvPr/>
        </p:nvSpPr>
        <p:spPr bwMode="auto">
          <a:xfrm>
            <a:off x="612402" y="2060699"/>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8</a:t>
            </a:r>
          </a:p>
        </p:txBody>
      </p:sp>
      <p:sp>
        <p:nvSpPr>
          <p:cNvPr id="55" name="AutoShape 75">
            <a:extLst>
              <a:ext uri="{FF2B5EF4-FFF2-40B4-BE49-F238E27FC236}">
                <a16:creationId xmlns:a16="http://schemas.microsoft.com/office/drawing/2014/main" id="{F2E406E7-6D1C-46CB-B40E-F0E1C4A93CFF}"/>
              </a:ext>
            </a:extLst>
          </p:cNvPr>
          <p:cNvSpPr>
            <a:spLocks noChangeArrowheads="1"/>
          </p:cNvSpPr>
          <p:nvPr/>
        </p:nvSpPr>
        <p:spPr bwMode="auto">
          <a:xfrm>
            <a:off x="612402" y="17003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4</a:t>
            </a:r>
          </a:p>
        </p:txBody>
      </p:sp>
      <p:sp>
        <p:nvSpPr>
          <p:cNvPr id="56" name="AutoShape 76">
            <a:extLst>
              <a:ext uri="{FF2B5EF4-FFF2-40B4-BE49-F238E27FC236}">
                <a16:creationId xmlns:a16="http://schemas.microsoft.com/office/drawing/2014/main" id="{AD2A13E8-6918-4A37-9788-C161DAC5CE0D}"/>
              </a:ext>
            </a:extLst>
          </p:cNvPr>
          <p:cNvSpPr>
            <a:spLocks noChangeArrowheads="1"/>
          </p:cNvSpPr>
          <p:nvPr/>
        </p:nvSpPr>
        <p:spPr bwMode="auto">
          <a:xfrm>
            <a:off x="612402" y="133997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0</a:t>
            </a:r>
          </a:p>
        </p:txBody>
      </p:sp>
      <p:sp>
        <p:nvSpPr>
          <p:cNvPr id="57" name="AutoShape 77">
            <a:extLst>
              <a:ext uri="{FF2B5EF4-FFF2-40B4-BE49-F238E27FC236}">
                <a16:creationId xmlns:a16="http://schemas.microsoft.com/office/drawing/2014/main" id="{6EC7B04F-0426-4525-96BB-A960DBE31A40}"/>
              </a:ext>
            </a:extLst>
          </p:cNvPr>
          <p:cNvSpPr>
            <a:spLocks noChangeArrowheads="1"/>
          </p:cNvSpPr>
          <p:nvPr/>
        </p:nvSpPr>
        <p:spPr bwMode="auto">
          <a:xfrm>
            <a:off x="1980827" y="2421061"/>
            <a:ext cx="1079500" cy="504825"/>
          </a:xfrm>
          <a:prstGeom prst="can">
            <a:avLst>
              <a:gd name="adj" fmla="val 25000"/>
            </a:avLst>
          </a:prstGeom>
          <a:solidFill>
            <a:srgbClr val="FFCCFF"/>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rPr>
              <a:t>P(12~15)</a:t>
            </a:r>
          </a:p>
        </p:txBody>
      </p:sp>
      <p:sp>
        <p:nvSpPr>
          <p:cNvPr id="58" name="AutoShape 78">
            <a:extLst>
              <a:ext uri="{FF2B5EF4-FFF2-40B4-BE49-F238E27FC236}">
                <a16:creationId xmlns:a16="http://schemas.microsoft.com/office/drawing/2014/main" id="{521D966C-DD94-48DA-BDD8-A1AE52F4D47C}"/>
              </a:ext>
            </a:extLst>
          </p:cNvPr>
          <p:cNvSpPr>
            <a:spLocks noChangeArrowheads="1"/>
          </p:cNvSpPr>
          <p:nvPr/>
        </p:nvSpPr>
        <p:spPr bwMode="auto">
          <a:xfrm>
            <a:off x="1980827" y="2060699"/>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9</a:t>
            </a:r>
          </a:p>
        </p:txBody>
      </p:sp>
      <p:sp>
        <p:nvSpPr>
          <p:cNvPr id="59" name="AutoShape 79">
            <a:extLst>
              <a:ext uri="{FF2B5EF4-FFF2-40B4-BE49-F238E27FC236}">
                <a16:creationId xmlns:a16="http://schemas.microsoft.com/office/drawing/2014/main" id="{9A284DA9-99D4-42E4-978F-86DBDC6B7B84}"/>
              </a:ext>
            </a:extLst>
          </p:cNvPr>
          <p:cNvSpPr>
            <a:spLocks noChangeArrowheads="1"/>
          </p:cNvSpPr>
          <p:nvPr/>
        </p:nvSpPr>
        <p:spPr bwMode="auto">
          <a:xfrm>
            <a:off x="1980827" y="17003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5</a:t>
            </a:r>
          </a:p>
        </p:txBody>
      </p:sp>
      <p:sp>
        <p:nvSpPr>
          <p:cNvPr id="60" name="AutoShape 80">
            <a:extLst>
              <a:ext uri="{FF2B5EF4-FFF2-40B4-BE49-F238E27FC236}">
                <a16:creationId xmlns:a16="http://schemas.microsoft.com/office/drawing/2014/main" id="{34DBDB90-7F23-4357-A165-C6F6B6AD32D2}"/>
              </a:ext>
            </a:extLst>
          </p:cNvPr>
          <p:cNvSpPr>
            <a:spLocks noChangeArrowheads="1"/>
          </p:cNvSpPr>
          <p:nvPr/>
        </p:nvSpPr>
        <p:spPr bwMode="auto">
          <a:xfrm>
            <a:off x="1980827" y="133997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a:t>
            </a:r>
          </a:p>
        </p:txBody>
      </p:sp>
      <p:sp>
        <p:nvSpPr>
          <p:cNvPr id="61" name="AutoShape 81">
            <a:extLst>
              <a:ext uri="{FF2B5EF4-FFF2-40B4-BE49-F238E27FC236}">
                <a16:creationId xmlns:a16="http://schemas.microsoft.com/office/drawing/2014/main" id="{766514A6-48C6-437E-BB86-74162D78ABA0}"/>
              </a:ext>
            </a:extLst>
          </p:cNvPr>
          <p:cNvSpPr>
            <a:spLocks noChangeArrowheads="1"/>
          </p:cNvSpPr>
          <p:nvPr/>
        </p:nvSpPr>
        <p:spPr bwMode="auto">
          <a:xfrm>
            <a:off x="3349252" y="2421061"/>
            <a:ext cx="1079500" cy="504825"/>
          </a:xfrm>
          <a:prstGeom prst="can">
            <a:avLst>
              <a:gd name="adj" fmla="val 25000"/>
            </a:avLst>
          </a:prstGeom>
          <a:solidFill>
            <a:srgbClr val="FFFF00"/>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FF"/>
                </a:solidFill>
                <a:effectLst/>
                <a:uLnTx/>
                <a:uFillTx/>
              </a:rPr>
              <a:t>Q(12~15)</a:t>
            </a:r>
          </a:p>
        </p:txBody>
      </p:sp>
      <p:sp>
        <p:nvSpPr>
          <p:cNvPr id="62" name="AutoShape 82">
            <a:extLst>
              <a:ext uri="{FF2B5EF4-FFF2-40B4-BE49-F238E27FC236}">
                <a16:creationId xmlns:a16="http://schemas.microsoft.com/office/drawing/2014/main" id="{A1E5716E-7D7A-4F44-BF5E-DD849E762C7B}"/>
              </a:ext>
            </a:extLst>
          </p:cNvPr>
          <p:cNvSpPr>
            <a:spLocks noChangeArrowheads="1"/>
          </p:cNvSpPr>
          <p:nvPr/>
        </p:nvSpPr>
        <p:spPr bwMode="auto">
          <a:xfrm>
            <a:off x="3349252" y="2060699"/>
            <a:ext cx="1079500" cy="504825"/>
          </a:xfrm>
          <a:prstGeom prst="can">
            <a:avLst>
              <a:gd name="adj" fmla="val 25000"/>
            </a:avLst>
          </a:prstGeom>
          <a:solidFill>
            <a:srgbClr val="FFCCFF"/>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rPr>
              <a:t>P(8~11)</a:t>
            </a:r>
          </a:p>
        </p:txBody>
      </p:sp>
      <p:sp>
        <p:nvSpPr>
          <p:cNvPr id="63" name="AutoShape 83">
            <a:extLst>
              <a:ext uri="{FF2B5EF4-FFF2-40B4-BE49-F238E27FC236}">
                <a16:creationId xmlns:a16="http://schemas.microsoft.com/office/drawing/2014/main" id="{9C1B1E9C-270E-4063-974A-BF30EFB92C9A}"/>
              </a:ext>
            </a:extLst>
          </p:cNvPr>
          <p:cNvSpPr>
            <a:spLocks noChangeArrowheads="1"/>
          </p:cNvSpPr>
          <p:nvPr/>
        </p:nvSpPr>
        <p:spPr bwMode="auto">
          <a:xfrm>
            <a:off x="3349252" y="170033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6</a:t>
            </a:r>
          </a:p>
        </p:txBody>
      </p:sp>
      <p:sp>
        <p:nvSpPr>
          <p:cNvPr id="64" name="AutoShape 84">
            <a:extLst>
              <a:ext uri="{FF2B5EF4-FFF2-40B4-BE49-F238E27FC236}">
                <a16:creationId xmlns:a16="http://schemas.microsoft.com/office/drawing/2014/main" id="{FBCFB1CD-0D3D-4E49-B1D1-A7A0D09A7A01}"/>
              </a:ext>
            </a:extLst>
          </p:cNvPr>
          <p:cNvSpPr>
            <a:spLocks noChangeArrowheads="1"/>
          </p:cNvSpPr>
          <p:nvPr/>
        </p:nvSpPr>
        <p:spPr bwMode="auto">
          <a:xfrm>
            <a:off x="3349252" y="133997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2</a:t>
            </a:r>
          </a:p>
        </p:txBody>
      </p:sp>
      <p:sp>
        <p:nvSpPr>
          <p:cNvPr id="65" name="AutoShape 85">
            <a:extLst>
              <a:ext uri="{FF2B5EF4-FFF2-40B4-BE49-F238E27FC236}">
                <a16:creationId xmlns:a16="http://schemas.microsoft.com/office/drawing/2014/main" id="{57D4D3C6-3751-445D-8F97-EAA4A129CC5F}"/>
              </a:ext>
            </a:extLst>
          </p:cNvPr>
          <p:cNvSpPr>
            <a:spLocks noChangeArrowheads="1"/>
          </p:cNvSpPr>
          <p:nvPr/>
        </p:nvSpPr>
        <p:spPr bwMode="auto">
          <a:xfrm>
            <a:off x="4716090" y="2421061"/>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13</a:t>
            </a:r>
          </a:p>
        </p:txBody>
      </p:sp>
      <p:sp>
        <p:nvSpPr>
          <p:cNvPr id="66" name="AutoShape 86">
            <a:extLst>
              <a:ext uri="{FF2B5EF4-FFF2-40B4-BE49-F238E27FC236}">
                <a16:creationId xmlns:a16="http://schemas.microsoft.com/office/drawing/2014/main" id="{4EC49C1A-7232-4F9F-93B3-D50142BEEAB5}"/>
              </a:ext>
            </a:extLst>
          </p:cNvPr>
          <p:cNvSpPr>
            <a:spLocks noChangeArrowheads="1"/>
          </p:cNvSpPr>
          <p:nvPr/>
        </p:nvSpPr>
        <p:spPr bwMode="auto">
          <a:xfrm>
            <a:off x="4716090" y="2060699"/>
            <a:ext cx="1079500" cy="504825"/>
          </a:xfrm>
          <a:prstGeom prst="can">
            <a:avLst>
              <a:gd name="adj" fmla="val 25000"/>
            </a:avLst>
          </a:prstGeom>
          <a:solidFill>
            <a:srgbClr val="FFFF00"/>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FF"/>
                </a:solidFill>
                <a:effectLst/>
                <a:uLnTx/>
                <a:uFillTx/>
              </a:rPr>
              <a:t>Q(8~11)</a:t>
            </a:r>
          </a:p>
        </p:txBody>
      </p:sp>
      <p:sp>
        <p:nvSpPr>
          <p:cNvPr id="67" name="AutoShape 87">
            <a:extLst>
              <a:ext uri="{FF2B5EF4-FFF2-40B4-BE49-F238E27FC236}">
                <a16:creationId xmlns:a16="http://schemas.microsoft.com/office/drawing/2014/main" id="{0EA630A2-6A45-411B-B162-6961FD9793E4}"/>
              </a:ext>
            </a:extLst>
          </p:cNvPr>
          <p:cNvSpPr>
            <a:spLocks noChangeArrowheads="1"/>
          </p:cNvSpPr>
          <p:nvPr/>
        </p:nvSpPr>
        <p:spPr bwMode="auto">
          <a:xfrm>
            <a:off x="4716090" y="1700336"/>
            <a:ext cx="1079500" cy="504825"/>
          </a:xfrm>
          <a:prstGeom prst="can">
            <a:avLst>
              <a:gd name="adj" fmla="val 25000"/>
            </a:avLst>
          </a:prstGeom>
          <a:solidFill>
            <a:srgbClr val="FFCCFF"/>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rPr>
              <a:t>P(4~7)</a:t>
            </a:r>
          </a:p>
        </p:txBody>
      </p:sp>
      <p:sp>
        <p:nvSpPr>
          <p:cNvPr id="68" name="AutoShape 88">
            <a:extLst>
              <a:ext uri="{FF2B5EF4-FFF2-40B4-BE49-F238E27FC236}">
                <a16:creationId xmlns:a16="http://schemas.microsoft.com/office/drawing/2014/main" id="{60802441-C32D-402D-B99F-A4DAB8B37807}"/>
              </a:ext>
            </a:extLst>
          </p:cNvPr>
          <p:cNvSpPr>
            <a:spLocks noChangeArrowheads="1"/>
          </p:cNvSpPr>
          <p:nvPr/>
        </p:nvSpPr>
        <p:spPr bwMode="auto">
          <a:xfrm>
            <a:off x="4716090" y="133997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3</a:t>
            </a:r>
          </a:p>
        </p:txBody>
      </p:sp>
      <p:sp>
        <p:nvSpPr>
          <p:cNvPr id="69" name="AutoShape 89">
            <a:extLst>
              <a:ext uri="{FF2B5EF4-FFF2-40B4-BE49-F238E27FC236}">
                <a16:creationId xmlns:a16="http://schemas.microsoft.com/office/drawing/2014/main" id="{9933FF29-9B49-4B9D-A33D-7E7FB585A2C4}"/>
              </a:ext>
            </a:extLst>
          </p:cNvPr>
          <p:cNvSpPr>
            <a:spLocks noChangeArrowheads="1"/>
          </p:cNvSpPr>
          <p:nvPr/>
        </p:nvSpPr>
        <p:spPr bwMode="auto">
          <a:xfrm>
            <a:off x="6084515" y="2421061"/>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14</a:t>
            </a:r>
          </a:p>
        </p:txBody>
      </p:sp>
      <p:sp>
        <p:nvSpPr>
          <p:cNvPr id="70" name="AutoShape 90">
            <a:extLst>
              <a:ext uri="{FF2B5EF4-FFF2-40B4-BE49-F238E27FC236}">
                <a16:creationId xmlns:a16="http://schemas.microsoft.com/office/drawing/2014/main" id="{74E9B22A-FDE8-4289-AF46-6D0C456693C6}"/>
              </a:ext>
            </a:extLst>
          </p:cNvPr>
          <p:cNvSpPr>
            <a:spLocks noChangeArrowheads="1"/>
          </p:cNvSpPr>
          <p:nvPr/>
        </p:nvSpPr>
        <p:spPr bwMode="auto">
          <a:xfrm>
            <a:off x="6084515" y="2060699"/>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10</a:t>
            </a:r>
          </a:p>
        </p:txBody>
      </p:sp>
      <p:sp>
        <p:nvSpPr>
          <p:cNvPr id="71" name="AutoShape 91">
            <a:extLst>
              <a:ext uri="{FF2B5EF4-FFF2-40B4-BE49-F238E27FC236}">
                <a16:creationId xmlns:a16="http://schemas.microsoft.com/office/drawing/2014/main" id="{6934190C-240A-4079-909F-857A9272B972}"/>
              </a:ext>
            </a:extLst>
          </p:cNvPr>
          <p:cNvSpPr>
            <a:spLocks noChangeArrowheads="1"/>
          </p:cNvSpPr>
          <p:nvPr/>
        </p:nvSpPr>
        <p:spPr bwMode="auto">
          <a:xfrm>
            <a:off x="6084515" y="1700336"/>
            <a:ext cx="1079500" cy="504825"/>
          </a:xfrm>
          <a:prstGeom prst="can">
            <a:avLst>
              <a:gd name="adj" fmla="val 25000"/>
            </a:avLst>
          </a:prstGeom>
          <a:solidFill>
            <a:srgbClr val="FFFF00"/>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FF"/>
                </a:solidFill>
                <a:effectLst/>
                <a:uLnTx/>
                <a:uFillTx/>
              </a:rPr>
              <a:t>Q(4~7)</a:t>
            </a:r>
          </a:p>
        </p:txBody>
      </p:sp>
      <p:sp>
        <p:nvSpPr>
          <p:cNvPr id="72" name="AutoShape 92">
            <a:extLst>
              <a:ext uri="{FF2B5EF4-FFF2-40B4-BE49-F238E27FC236}">
                <a16:creationId xmlns:a16="http://schemas.microsoft.com/office/drawing/2014/main" id="{47DCF6FF-D008-4C67-A58E-9C3BC121F15B}"/>
              </a:ext>
            </a:extLst>
          </p:cNvPr>
          <p:cNvSpPr>
            <a:spLocks noChangeArrowheads="1"/>
          </p:cNvSpPr>
          <p:nvPr/>
        </p:nvSpPr>
        <p:spPr bwMode="auto">
          <a:xfrm>
            <a:off x="6084515" y="1339974"/>
            <a:ext cx="1079500" cy="504825"/>
          </a:xfrm>
          <a:prstGeom prst="can">
            <a:avLst>
              <a:gd name="adj" fmla="val 25000"/>
            </a:avLst>
          </a:prstGeom>
          <a:solidFill>
            <a:srgbClr val="FFCCFF"/>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rPr>
              <a:t>P(0~3)</a:t>
            </a:r>
          </a:p>
        </p:txBody>
      </p:sp>
      <p:sp>
        <p:nvSpPr>
          <p:cNvPr id="73" name="AutoShape 93">
            <a:extLst>
              <a:ext uri="{FF2B5EF4-FFF2-40B4-BE49-F238E27FC236}">
                <a16:creationId xmlns:a16="http://schemas.microsoft.com/office/drawing/2014/main" id="{DCDDFD99-DE15-40B3-A058-AD723F18E6C8}"/>
              </a:ext>
            </a:extLst>
          </p:cNvPr>
          <p:cNvSpPr>
            <a:spLocks noChangeArrowheads="1"/>
          </p:cNvSpPr>
          <p:nvPr/>
        </p:nvSpPr>
        <p:spPr bwMode="auto">
          <a:xfrm>
            <a:off x="7452940" y="3140199"/>
            <a:ext cx="1079500" cy="504825"/>
          </a:xfrm>
          <a:prstGeom prst="can">
            <a:avLst>
              <a:gd name="adj" fmla="val 25000"/>
            </a:avLst>
          </a:prstGeom>
          <a:solidFill>
            <a:schemeClr val="bg1"/>
          </a:solidFill>
          <a:ln w="19050">
            <a:solidFill>
              <a:srgbClr val="000000"/>
            </a:solidFill>
            <a:prstDash val="dash"/>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endParaRPr kumimoji="0" lang="en-US" altLang="zh-CN" sz="2000" b="1" i="0" u="none" strike="noStrike" kern="0" cap="none" spc="0" normalizeH="0" baseline="0" noProof="0">
              <a:ln>
                <a:noFill/>
              </a:ln>
              <a:effectLst/>
              <a:uLnTx/>
              <a:uFillTx/>
            </a:endParaRPr>
          </a:p>
        </p:txBody>
      </p:sp>
      <p:sp>
        <p:nvSpPr>
          <p:cNvPr id="74" name="AutoShape 94">
            <a:extLst>
              <a:ext uri="{FF2B5EF4-FFF2-40B4-BE49-F238E27FC236}">
                <a16:creationId xmlns:a16="http://schemas.microsoft.com/office/drawing/2014/main" id="{0E2D7D16-29DF-4E72-8E7C-57E750EE31F5}"/>
              </a:ext>
            </a:extLst>
          </p:cNvPr>
          <p:cNvSpPr>
            <a:spLocks noChangeArrowheads="1"/>
          </p:cNvSpPr>
          <p:nvPr/>
        </p:nvSpPr>
        <p:spPr bwMode="auto">
          <a:xfrm>
            <a:off x="7452940" y="278142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19</a:t>
            </a:r>
          </a:p>
        </p:txBody>
      </p:sp>
      <p:sp>
        <p:nvSpPr>
          <p:cNvPr id="75" name="AutoShape 95">
            <a:extLst>
              <a:ext uri="{FF2B5EF4-FFF2-40B4-BE49-F238E27FC236}">
                <a16:creationId xmlns:a16="http://schemas.microsoft.com/office/drawing/2014/main" id="{D0B8EC8C-ADAB-4BBB-9F21-1D71A2982986}"/>
              </a:ext>
            </a:extLst>
          </p:cNvPr>
          <p:cNvSpPr>
            <a:spLocks noChangeArrowheads="1"/>
          </p:cNvSpPr>
          <p:nvPr/>
        </p:nvSpPr>
        <p:spPr bwMode="auto">
          <a:xfrm>
            <a:off x="7452940" y="2422649"/>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15</a:t>
            </a:r>
          </a:p>
        </p:txBody>
      </p:sp>
      <p:sp>
        <p:nvSpPr>
          <p:cNvPr id="76" name="AutoShape 96">
            <a:extLst>
              <a:ext uri="{FF2B5EF4-FFF2-40B4-BE49-F238E27FC236}">
                <a16:creationId xmlns:a16="http://schemas.microsoft.com/office/drawing/2014/main" id="{5792BDFF-2E41-45A0-84A9-FB8F17982052}"/>
              </a:ext>
            </a:extLst>
          </p:cNvPr>
          <p:cNvSpPr>
            <a:spLocks noChangeArrowheads="1"/>
          </p:cNvSpPr>
          <p:nvPr/>
        </p:nvSpPr>
        <p:spPr bwMode="auto">
          <a:xfrm>
            <a:off x="7452940" y="2062286"/>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11</a:t>
            </a:r>
          </a:p>
        </p:txBody>
      </p:sp>
      <p:sp>
        <p:nvSpPr>
          <p:cNvPr id="77" name="AutoShape 97">
            <a:extLst>
              <a:ext uri="{FF2B5EF4-FFF2-40B4-BE49-F238E27FC236}">
                <a16:creationId xmlns:a16="http://schemas.microsoft.com/office/drawing/2014/main" id="{10D7072C-876F-4905-95E8-7BC45AA5A852}"/>
              </a:ext>
            </a:extLst>
          </p:cNvPr>
          <p:cNvSpPr>
            <a:spLocks noChangeArrowheads="1"/>
          </p:cNvSpPr>
          <p:nvPr/>
        </p:nvSpPr>
        <p:spPr bwMode="auto">
          <a:xfrm>
            <a:off x="7452940" y="1701924"/>
            <a:ext cx="1079500" cy="504825"/>
          </a:xfrm>
          <a:prstGeom prst="can">
            <a:avLst>
              <a:gd name="adj" fmla="val 25000"/>
            </a:avLst>
          </a:prstGeom>
          <a:solidFill>
            <a:srgbClr val="CCFF99"/>
          </a:solidFill>
          <a:ln w="19050">
            <a:solidFill>
              <a:srgbClr val="000000"/>
            </a:solidFill>
            <a:round/>
            <a:headEnd/>
            <a:tailEnd/>
          </a:ln>
        </p:spPr>
        <p:txBody>
          <a:bodyPr wrap="none"/>
          <a:lstStyle/>
          <a:p>
            <a:pPr lvl="0" algn="ctr" fontAlgn="base">
              <a:spcBef>
                <a:spcPct val="50000"/>
              </a:spcBef>
              <a:spcAft>
                <a:spcPct val="0"/>
              </a:spcAft>
            </a:pPr>
            <a:r>
              <a:rPr lang="zh-CN" altLang="en-US" sz="2000" b="1" kern="0" dirty="0"/>
              <a:t>条带</a:t>
            </a:r>
            <a:r>
              <a:rPr kumimoji="0" lang="en-US" altLang="zh-CN" sz="2000" b="1" i="0" u="none" strike="noStrike" kern="0" cap="none" spc="0" normalizeH="0" baseline="0" noProof="0" dirty="0">
                <a:ln>
                  <a:noFill/>
                </a:ln>
                <a:effectLst/>
                <a:uLnTx/>
                <a:uFillTx/>
              </a:rPr>
              <a:t>7</a:t>
            </a:r>
          </a:p>
        </p:txBody>
      </p:sp>
      <p:sp>
        <p:nvSpPr>
          <p:cNvPr id="78" name="AutoShape 98">
            <a:extLst>
              <a:ext uri="{FF2B5EF4-FFF2-40B4-BE49-F238E27FC236}">
                <a16:creationId xmlns:a16="http://schemas.microsoft.com/office/drawing/2014/main" id="{3433CE61-CED9-4CE6-B419-3CB01A9873E4}"/>
              </a:ext>
            </a:extLst>
          </p:cNvPr>
          <p:cNvSpPr>
            <a:spLocks noChangeArrowheads="1"/>
          </p:cNvSpPr>
          <p:nvPr/>
        </p:nvSpPr>
        <p:spPr bwMode="auto">
          <a:xfrm>
            <a:off x="7452940" y="1341561"/>
            <a:ext cx="1079500" cy="504825"/>
          </a:xfrm>
          <a:prstGeom prst="can">
            <a:avLst>
              <a:gd name="adj" fmla="val 25000"/>
            </a:avLst>
          </a:prstGeom>
          <a:solidFill>
            <a:srgbClr val="FFFF00"/>
          </a:solidFill>
          <a:ln w="19050">
            <a:solidFill>
              <a:srgbClr val="000000"/>
            </a:solidFill>
            <a:round/>
            <a:headEnd/>
            <a:tailEnd/>
          </a:ln>
        </p:spPr>
        <p:txBody>
          <a:bodyPr wrap="none"/>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FF"/>
                </a:solidFill>
                <a:effectLst/>
                <a:uLnTx/>
                <a:uFillTx/>
              </a:rPr>
              <a:t>Q(0~3)</a:t>
            </a:r>
          </a:p>
        </p:txBody>
      </p:sp>
      <p:sp>
        <p:nvSpPr>
          <p:cNvPr id="79" name="Line 101">
            <a:extLst>
              <a:ext uri="{FF2B5EF4-FFF2-40B4-BE49-F238E27FC236}">
                <a16:creationId xmlns:a16="http://schemas.microsoft.com/office/drawing/2014/main" id="{5F5D6909-F39D-4BDF-ADC8-CDB265903987}"/>
              </a:ext>
            </a:extLst>
          </p:cNvPr>
          <p:cNvSpPr>
            <a:spLocks noChangeShapeType="1"/>
          </p:cNvSpPr>
          <p:nvPr/>
        </p:nvSpPr>
        <p:spPr bwMode="auto">
          <a:xfrm flipV="1">
            <a:off x="1152172" y="1173311"/>
            <a:ext cx="0" cy="215900"/>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0" name="Line 101">
            <a:extLst>
              <a:ext uri="{FF2B5EF4-FFF2-40B4-BE49-F238E27FC236}">
                <a16:creationId xmlns:a16="http://schemas.microsoft.com/office/drawing/2014/main" id="{8B661F37-36DE-421C-88D0-568FE197133A}"/>
              </a:ext>
            </a:extLst>
          </p:cNvPr>
          <p:cNvSpPr>
            <a:spLocks noChangeShapeType="1"/>
          </p:cNvSpPr>
          <p:nvPr/>
        </p:nvSpPr>
        <p:spPr bwMode="auto">
          <a:xfrm flipV="1">
            <a:off x="6615988" y="1173311"/>
            <a:ext cx="0" cy="215900"/>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1" name="Line 101">
            <a:extLst>
              <a:ext uri="{FF2B5EF4-FFF2-40B4-BE49-F238E27FC236}">
                <a16:creationId xmlns:a16="http://schemas.microsoft.com/office/drawing/2014/main" id="{C86F7968-9309-442E-A2D0-0FCD1F09BEEA}"/>
              </a:ext>
            </a:extLst>
          </p:cNvPr>
          <p:cNvSpPr>
            <a:spLocks noChangeShapeType="1"/>
          </p:cNvSpPr>
          <p:nvPr/>
        </p:nvSpPr>
        <p:spPr bwMode="auto">
          <a:xfrm flipV="1">
            <a:off x="5250034" y="1173310"/>
            <a:ext cx="0" cy="217463"/>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2" name="Line 101">
            <a:extLst>
              <a:ext uri="{FF2B5EF4-FFF2-40B4-BE49-F238E27FC236}">
                <a16:creationId xmlns:a16="http://schemas.microsoft.com/office/drawing/2014/main" id="{587E1BAB-C666-460F-A423-666297923800}"/>
              </a:ext>
            </a:extLst>
          </p:cNvPr>
          <p:cNvSpPr>
            <a:spLocks noChangeShapeType="1"/>
          </p:cNvSpPr>
          <p:nvPr/>
        </p:nvSpPr>
        <p:spPr bwMode="auto">
          <a:xfrm flipV="1">
            <a:off x="3884080" y="1173310"/>
            <a:ext cx="0" cy="215900"/>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3" name="Line 101">
            <a:extLst>
              <a:ext uri="{FF2B5EF4-FFF2-40B4-BE49-F238E27FC236}">
                <a16:creationId xmlns:a16="http://schemas.microsoft.com/office/drawing/2014/main" id="{AC4B4005-831D-4F46-B982-0E8C728B4B7E}"/>
              </a:ext>
            </a:extLst>
          </p:cNvPr>
          <p:cNvSpPr>
            <a:spLocks noChangeShapeType="1"/>
          </p:cNvSpPr>
          <p:nvPr/>
        </p:nvSpPr>
        <p:spPr bwMode="auto">
          <a:xfrm flipV="1">
            <a:off x="2518126" y="1173311"/>
            <a:ext cx="0" cy="215900"/>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cxnSp>
        <p:nvCxnSpPr>
          <p:cNvPr id="84" name="直接连接符 83">
            <a:extLst>
              <a:ext uri="{FF2B5EF4-FFF2-40B4-BE49-F238E27FC236}">
                <a16:creationId xmlns:a16="http://schemas.microsoft.com/office/drawing/2014/main" id="{8A53B9D4-B7BC-44A7-9455-B65C2E865AD4}"/>
              </a:ext>
            </a:extLst>
          </p:cNvPr>
          <p:cNvCxnSpPr>
            <a:cxnSpLocks/>
          </p:cNvCxnSpPr>
          <p:nvPr/>
        </p:nvCxnSpPr>
        <p:spPr bwMode="auto">
          <a:xfrm>
            <a:off x="1152172" y="1173311"/>
            <a:ext cx="6833640" cy="0"/>
          </a:xfrm>
          <a:prstGeom prst="line">
            <a:avLst/>
          </a:prstGeom>
          <a:solidFill>
            <a:schemeClr val="accent1"/>
          </a:solidFill>
          <a:ln w="38100" cap="rnd" cmpd="sng" algn="ctr">
            <a:solidFill>
              <a:srgbClr val="3399FF"/>
            </a:solidFill>
            <a:prstDash val="solid"/>
            <a:round/>
            <a:headEnd type="none" w="med" len="med"/>
            <a:tailEnd type="none" w="med" len="med"/>
          </a:ln>
          <a:effectLst/>
        </p:spPr>
      </p:cxnSp>
      <p:sp>
        <p:nvSpPr>
          <p:cNvPr id="85" name="Line 101">
            <a:extLst>
              <a:ext uri="{FF2B5EF4-FFF2-40B4-BE49-F238E27FC236}">
                <a16:creationId xmlns:a16="http://schemas.microsoft.com/office/drawing/2014/main" id="{E8E7F33B-D3DB-4F10-A256-4A76A98CD09E}"/>
              </a:ext>
            </a:extLst>
          </p:cNvPr>
          <p:cNvSpPr>
            <a:spLocks noChangeShapeType="1"/>
          </p:cNvSpPr>
          <p:nvPr/>
        </p:nvSpPr>
        <p:spPr bwMode="auto">
          <a:xfrm flipV="1">
            <a:off x="7985812" y="1173311"/>
            <a:ext cx="0" cy="215900"/>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6" name="Line 101">
            <a:extLst>
              <a:ext uri="{FF2B5EF4-FFF2-40B4-BE49-F238E27FC236}">
                <a16:creationId xmlns:a16="http://schemas.microsoft.com/office/drawing/2014/main" id="{86C6FDC3-4C33-4499-977F-577A9E6AF860}"/>
              </a:ext>
            </a:extLst>
          </p:cNvPr>
          <p:cNvSpPr>
            <a:spLocks noChangeShapeType="1"/>
          </p:cNvSpPr>
          <p:nvPr/>
        </p:nvSpPr>
        <p:spPr bwMode="auto">
          <a:xfrm flipV="1">
            <a:off x="4573388" y="965464"/>
            <a:ext cx="0" cy="207846"/>
          </a:xfrm>
          <a:prstGeom prst="line">
            <a:avLst/>
          </a:prstGeom>
          <a:noFill/>
          <a:ln w="38100" cap="rnd">
            <a:solidFill>
              <a:srgbClr val="3399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1" i="0" u="none" strike="noStrike" kern="0" cap="none" spc="0" normalizeH="0" baseline="0" noProof="0">
              <a:ln>
                <a:noFill/>
              </a:ln>
              <a:effectLst/>
              <a:uLnTx/>
              <a:uFillTx/>
            </a:endParaRPr>
          </a:p>
        </p:txBody>
      </p:sp>
      <p:sp>
        <p:nvSpPr>
          <p:cNvPr id="87" name="矩形 86">
            <a:extLst>
              <a:ext uri="{FF2B5EF4-FFF2-40B4-BE49-F238E27FC236}">
                <a16:creationId xmlns:a16="http://schemas.microsoft.com/office/drawing/2014/main" id="{7789CDC8-E3B5-4901-953B-D6E43CC2FD37}"/>
              </a:ext>
            </a:extLst>
          </p:cNvPr>
          <p:cNvSpPr/>
          <p:nvPr/>
        </p:nvSpPr>
        <p:spPr bwMode="auto">
          <a:xfrm>
            <a:off x="3707620" y="569099"/>
            <a:ext cx="1728167" cy="396365"/>
          </a:xfrm>
          <a:prstGeom prst="rect">
            <a:avLst/>
          </a:prstGeom>
          <a:solidFill>
            <a:srgbClr val="C9FFFF"/>
          </a:solidFill>
          <a:ln w="19050">
            <a:solidFill>
              <a:srgbClr val="000000"/>
            </a:solidFill>
            <a:round/>
            <a:headEnd/>
            <a:tailEnd/>
          </a:ln>
        </p:spPr>
        <p:txBody>
          <a:bodyPr wrap="none" anchor="ctr" anchorCtr="0"/>
          <a:lstStyle/>
          <a:p>
            <a:pPr algn="ctr" fontAlgn="base">
              <a:spcAft>
                <a:spcPct val="0"/>
              </a:spcAft>
            </a:pPr>
            <a:r>
              <a:rPr lang="en-US" altLang="zh-CN" sz="2000" b="1" kern="0" dirty="0"/>
              <a:t>RAID</a:t>
            </a:r>
            <a:r>
              <a:rPr lang="zh-CN" altLang="en-US" sz="2000" b="1" kern="0" dirty="0"/>
              <a:t>控制器</a:t>
            </a:r>
            <a:endParaRPr lang="en-US" altLang="zh-CN" sz="2000" b="1" kern="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1"/>
          </p:nvPr>
        </p:nvSpPr>
        <p:spPr>
          <a:noFill/>
        </p:spPr>
        <p:txBody>
          <a:bodyPr/>
          <a:lstStyle/>
          <a:p>
            <a:fld id="{FD389A63-3A46-4607-9429-2759511DCA5F}" type="slidenum">
              <a:rPr lang="zh-CN" altLang="en-US" smtClean="0">
                <a:ea typeface="宋体" charset="-122"/>
              </a:rPr>
              <a:pPr/>
              <a:t>48</a:t>
            </a:fld>
            <a:endParaRPr lang="en-US" altLang="zh-CN">
              <a:ea typeface="宋体" charset="-122"/>
            </a:endParaRPr>
          </a:p>
        </p:txBody>
      </p:sp>
      <p:sp>
        <p:nvSpPr>
          <p:cNvPr id="61443" name="Rectangle 2"/>
          <p:cNvSpPr>
            <a:spLocks noGrp="1" noChangeArrowheads="1"/>
          </p:cNvSpPr>
          <p:nvPr>
            <p:ph type="title"/>
          </p:nvPr>
        </p:nvSpPr>
        <p:spPr/>
        <p:txBody>
          <a:bodyPr/>
          <a:lstStyle/>
          <a:p>
            <a:pPr eaLnBrk="1" hangingPunct="1"/>
            <a:r>
              <a:rPr lang="zh-CN" altLang="en-US" dirty="0"/>
              <a:t>三、磁盘阵列</a:t>
            </a:r>
            <a:r>
              <a:rPr lang="zh-CN" altLang="en-US" sz="2000" dirty="0"/>
              <a:t> </a:t>
            </a:r>
            <a:r>
              <a:rPr lang="en-US" altLang="zh-CN" dirty="0"/>
              <a:t>RAID</a:t>
            </a:r>
            <a:endParaRPr lang="zh-CN" altLang="en-US" dirty="0"/>
          </a:p>
        </p:txBody>
      </p:sp>
      <p:sp>
        <p:nvSpPr>
          <p:cNvPr id="61444" name="Rectangle 3"/>
          <p:cNvSpPr>
            <a:spLocks noGrp="1" noChangeArrowheads="1"/>
          </p:cNvSpPr>
          <p:nvPr>
            <p:ph type="body" idx="1"/>
          </p:nvPr>
        </p:nvSpPr>
        <p:spPr>
          <a:xfrm>
            <a:off x="539750" y="549275"/>
            <a:ext cx="8353425" cy="6191250"/>
          </a:xfrm>
        </p:spPr>
        <p:txBody>
          <a:bodyPr/>
          <a:lstStyle/>
          <a:p>
            <a:pPr eaLnBrk="1" hangingPunct="1">
              <a:spcBef>
                <a:spcPts val="300"/>
              </a:spcBef>
              <a:buFont typeface="Wingdings" pitchFamily="2" charset="2"/>
              <a:buNone/>
            </a:pPr>
            <a:r>
              <a:rPr lang="en-US" altLang="zh-CN" dirty="0"/>
              <a:t>RAID6</a:t>
            </a:r>
            <a:r>
              <a:rPr lang="zh-CN" altLang="en-US" dirty="0"/>
              <a:t>：</a:t>
            </a:r>
          </a:p>
          <a:p>
            <a:pPr eaLnBrk="1" hangingPunct="1">
              <a:spcBef>
                <a:spcPts val="300"/>
              </a:spcBef>
            </a:pPr>
            <a:r>
              <a:rPr lang="zh-CN" altLang="en-US" dirty="0"/>
              <a:t>全称：</a:t>
            </a:r>
            <a:r>
              <a:rPr lang="en-US" altLang="zh-CN" dirty="0"/>
              <a:t>Independent Data Disks with Two Independent Distributed Parity Schemes</a:t>
            </a:r>
            <a:r>
              <a:rPr lang="zh-CN" altLang="en-US" dirty="0"/>
              <a:t>，</a:t>
            </a:r>
            <a:br>
              <a:rPr lang="zh-CN" altLang="en-US" dirty="0"/>
            </a:br>
            <a:r>
              <a:rPr lang="zh-CN" altLang="en-US" dirty="0"/>
              <a:t>带两个独立校验数据的独立硬盘阵列。</a:t>
            </a:r>
          </a:p>
          <a:p>
            <a:pPr eaLnBrk="1" hangingPunct="1">
              <a:spcBef>
                <a:spcPts val="300"/>
              </a:spcBef>
            </a:pPr>
            <a:r>
              <a:rPr lang="zh-CN" altLang="en-US" dirty="0"/>
              <a:t>校验算法：</a:t>
            </a:r>
          </a:p>
          <a:p>
            <a:pPr lvl="1" eaLnBrk="1" hangingPunct="1">
              <a:spcBef>
                <a:spcPts val="300"/>
              </a:spcBef>
            </a:pPr>
            <a:r>
              <a:rPr lang="zh-CN" altLang="en-US" dirty="0"/>
              <a:t>校验数据</a:t>
            </a:r>
            <a:r>
              <a:rPr lang="en-US" altLang="zh-CN" dirty="0"/>
              <a:t>P</a:t>
            </a:r>
            <a:r>
              <a:rPr lang="zh-CN" altLang="en-US" dirty="0"/>
              <a:t>：采用传统的</a:t>
            </a:r>
            <a:r>
              <a:rPr lang="zh-CN" altLang="en-US" dirty="0">
                <a:solidFill>
                  <a:srgbClr val="FF0000"/>
                </a:solidFill>
              </a:rPr>
              <a:t>异或</a:t>
            </a:r>
            <a:r>
              <a:rPr lang="zh-CN" altLang="en-US" dirty="0"/>
              <a:t>算法生成。</a:t>
            </a:r>
          </a:p>
          <a:p>
            <a:pPr lvl="1" eaLnBrk="1" hangingPunct="1">
              <a:spcBef>
                <a:spcPts val="300"/>
              </a:spcBef>
            </a:pPr>
            <a:r>
              <a:rPr lang="zh-CN" altLang="en-US" dirty="0"/>
              <a:t>校验数据</a:t>
            </a:r>
            <a:r>
              <a:rPr lang="en-US" altLang="zh-CN" dirty="0"/>
              <a:t>Q</a:t>
            </a:r>
            <a:r>
              <a:rPr lang="zh-CN" altLang="en-US" dirty="0"/>
              <a:t>：目前最常见的实现 </a:t>
            </a:r>
            <a:r>
              <a:rPr lang="en-US" altLang="zh-CN" dirty="0"/>
              <a:t>——</a:t>
            </a:r>
            <a:br>
              <a:rPr lang="en-US" altLang="zh-CN" dirty="0"/>
            </a:br>
            <a:r>
              <a:rPr lang="zh-CN" altLang="en-US" dirty="0"/>
              <a:t>基于</a:t>
            </a:r>
            <a:r>
              <a:rPr lang="zh-CN" altLang="en-US" dirty="0">
                <a:solidFill>
                  <a:srgbClr val="CC0066"/>
                </a:solidFill>
              </a:rPr>
              <a:t>伽罗华域</a:t>
            </a:r>
            <a:r>
              <a:rPr lang="en-US" altLang="zh-CN" dirty="0">
                <a:latin typeface="宋体" charset="-122"/>
              </a:rPr>
              <a:t>(</a:t>
            </a:r>
            <a:r>
              <a:rPr lang="en-US" altLang="zh-CN" dirty="0">
                <a:solidFill>
                  <a:srgbClr val="0000FF"/>
                </a:solidFill>
              </a:rPr>
              <a:t>Galois Field</a:t>
            </a:r>
            <a:r>
              <a:rPr lang="en-US" altLang="zh-CN" dirty="0">
                <a:latin typeface="宋体" charset="-122"/>
              </a:rPr>
              <a:t>)</a:t>
            </a:r>
            <a:r>
              <a:rPr lang="zh-CN" altLang="en-US" dirty="0"/>
              <a:t>的</a:t>
            </a:r>
            <a:r>
              <a:rPr lang="zh-CN" altLang="en-US" dirty="0">
                <a:solidFill>
                  <a:srgbClr val="CC0066"/>
                </a:solidFill>
              </a:rPr>
              <a:t>里德</a:t>
            </a:r>
            <a:r>
              <a:rPr lang="en-US" altLang="zh-CN" dirty="0">
                <a:solidFill>
                  <a:srgbClr val="CC0066"/>
                </a:solidFill>
              </a:rPr>
              <a:t>-</a:t>
            </a:r>
            <a:r>
              <a:rPr lang="zh-CN" altLang="en-US" dirty="0">
                <a:solidFill>
                  <a:srgbClr val="CC0066"/>
                </a:solidFill>
              </a:rPr>
              <a:t>索罗门</a:t>
            </a:r>
            <a:r>
              <a:rPr lang="en-US" altLang="zh-CN" dirty="0">
                <a:latin typeface="宋体" charset="-122"/>
              </a:rPr>
              <a:t>(</a:t>
            </a:r>
            <a:r>
              <a:rPr lang="en-US" altLang="zh-CN" dirty="0">
                <a:solidFill>
                  <a:srgbClr val="0000FF"/>
                </a:solidFill>
              </a:rPr>
              <a:t>Reed-Solomon</a:t>
            </a:r>
            <a:r>
              <a:rPr lang="en-US" altLang="zh-CN" dirty="0">
                <a:latin typeface="宋体" charset="-122"/>
              </a:rPr>
              <a:t>)</a:t>
            </a:r>
            <a:r>
              <a:rPr lang="zh-CN" altLang="en-US" dirty="0"/>
              <a:t>算法。</a:t>
            </a:r>
            <a:br>
              <a:rPr lang="zh-CN" altLang="en-US" dirty="0"/>
            </a:br>
            <a:r>
              <a:rPr lang="zh-CN" altLang="en-US" dirty="0"/>
              <a:t>将数据在</a:t>
            </a:r>
            <a:r>
              <a:rPr lang="zh-CN" altLang="en-US" dirty="0">
                <a:solidFill>
                  <a:srgbClr val="CC0066"/>
                </a:solidFill>
              </a:rPr>
              <a:t>伽罗华域</a:t>
            </a:r>
            <a:r>
              <a:rPr lang="zh-CN" altLang="en-US" dirty="0"/>
              <a:t>做换算，然后将换算结果</a:t>
            </a:r>
            <a:r>
              <a:rPr lang="zh-CN" altLang="en-US" dirty="0">
                <a:solidFill>
                  <a:srgbClr val="CC0000"/>
                </a:solidFill>
              </a:rPr>
              <a:t>异或</a:t>
            </a:r>
            <a:r>
              <a:rPr lang="zh-CN" altLang="en-US" dirty="0"/>
              <a:t>。</a:t>
            </a:r>
            <a:r>
              <a:rPr lang="zh-CN" altLang="en-US" dirty="0">
                <a:solidFill>
                  <a:srgbClr val="006600"/>
                </a:solidFill>
              </a:rPr>
              <a:t>代数系统</a:t>
            </a:r>
            <a:r>
              <a:rPr lang="zh-CN" altLang="en-US" dirty="0">
                <a:solidFill>
                  <a:srgbClr val="006600"/>
                </a:solidFill>
                <a:latin typeface="+mn-ea"/>
              </a:rPr>
              <a:t>→</a:t>
            </a:r>
            <a:r>
              <a:rPr lang="zh-CN" altLang="en-US" dirty="0">
                <a:solidFill>
                  <a:srgbClr val="006600"/>
                </a:solidFill>
              </a:rPr>
              <a:t>群论</a:t>
            </a:r>
            <a:r>
              <a:rPr lang="zh-CN" altLang="en-US" dirty="0">
                <a:solidFill>
                  <a:srgbClr val="006600"/>
                </a:solidFill>
                <a:latin typeface="+mn-ea"/>
              </a:rPr>
              <a:t>→</a:t>
            </a:r>
            <a:r>
              <a:rPr lang="zh-CN" altLang="en-US" dirty="0">
                <a:solidFill>
                  <a:srgbClr val="006600"/>
                </a:solidFill>
              </a:rPr>
              <a:t>有限域</a:t>
            </a:r>
          </a:p>
          <a:p>
            <a:pPr eaLnBrk="1" hangingPunct="1">
              <a:spcBef>
                <a:spcPts val="300"/>
              </a:spcBef>
            </a:pPr>
            <a:r>
              <a:rPr lang="zh-CN" altLang="en-US" dirty="0"/>
              <a:t>某些厂商设计了专门的 </a:t>
            </a:r>
            <a:r>
              <a:rPr lang="en-US" altLang="zh-CN" dirty="0"/>
              <a:t>RAID6 </a:t>
            </a:r>
            <a:r>
              <a:rPr lang="zh-CN" altLang="en-US" dirty="0"/>
              <a:t>加速器</a:t>
            </a:r>
            <a:r>
              <a:rPr lang="en-US" altLang="zh-CN" dirty="0">
                <a:latin typeface="宋体" charset="-122"/>
              </a:rPr>
              <a:t>(</a:t>
            </a:r>
            <a:r>
              <a:rPr lang="en-US" altLang="zh-CN" sz="2400" dirty="0"/>
              <a:t>Accelerator</a:t>
            </a:r>
            <a:r>
              <a:rPr lang="en-US" altLang="zh-CN" dirty="0">
                <a:latin typeface="宋体" charset="-122"/>
              </a:rPr>
              <a:t>)</a:t>
            </a:r>
            <a:r>
              <a:rPr lang="zh-CN" altLang="en-US" dirty="0"/>
              <a:t>硬件。</a:t>
            </a:r>
          </a:p>
        </p:txBody>
      </p:sp>
      <p:pic>
        <p:nvPicPr>
          <p:cNvPr id="6" name="图片 5">
            <a:extLst>
              <a:ext uri="{FF2B5EF4-FFF2-40B4-BE49-F238E27FC236}">
                <a16:creationId xmlns:a16="http://schemas.microsoft.com/office/drawing/2014/main" id="{E2195C85-1AA9-428C-8377-6C7D42144610}"/>
              </a:ext>
            </a:extLst>
          </p:cNvPr>
          <p:cNvPicPr>
            <a:picLocks noChangeAspect="1"/>
          </p:cNvPicPr>
          <p:nvPr/>
        </p:nvPicPr>
        <p:blipFill>
          <a:blip r:embed="rId3"/>
          <a:stretch>
            <a:fillRect/>
          </a:stretch>
        </p:blipFill>
        <p:spPr>
          <a:xfrm>
            <a:off x="7508342" y="6165850"/>
            <a:ext cx="875701" cy="693737"/>
          </a:xfrm>
          <a:prstGeom prst="rect">
            <a:avLst/>
          </a:prstGeom>
        </p:spPr>
      </p:pic>
      <p:pic>
        <p:nvPicPr>
          <p:cNvPr id="7" name="图片 6">
            <a:extLst>
              <a:ext uri="{FF2B5EF4-FFF2-40B4-BE49-F238E27FC236}">
                <a16:creationId xmlns:a16="http://schemas.microsoft.com/office/drawing/2014/main" id="{FCBA42AE-34D0-493F-AFBB-765CF806BFCF}"/>
              </a:ext>
            </a:extLst>
          </p:cNvPr>
          <p:cNvPicPr>
            <a:picLocks noChangeAspect="1"/>
          </p:cNvPicPr>
          <p:nvPr/>
        </p:nvPicPr>
        <p:blipFill>
          <a:blip r:embed="rId4"/>
          <a:stretch>
            <a:fillRect/>
          </a:stretch>
        </p:blipFill>
        <p:spPr>
          <a:xfrm>
            <a:off x="6617249" y="6188852"/>
            <a:ext cx="763063" cy="669148"/>
          </a:xfrm>
          <a:prstGeom prst="rect">
            <a:avLst/>
          </a:prstGeom>
        </p:spPr>
      </p:pic>
      <p:sp>
        <p:nvSpPr>
          <p:cNvPr id="8" name="矩形 7">
            <a:extLst>
              <a:ext uri="{FF2B5EF4-FFF2-40B4-BE49-F238E27FC236}">
                <a16:creationId xmlns:a16="http://schemas.microsoft.com/office/drawing/2014/main" id="{911D4FA5-2813-4758-8714-0B5337E4C617}"/>
              </a:ext>
            </a:extLst>
          </p:cNvPr>
          <p:cNvSpPr/>
          <p:nvPr/>
        </p:nvSpPr>
        <p:spPr>
          <a:xfrm>
            <a:off x="4364311" y="44624"/>
            <a:ext cx="3086101" cy="523220"/>
          </a:xfrm>
          <a:prstGeom prst="rect">
            <a:avLst/>
          </a:prstGeom>
        </p:spPr>
        <p:txBody>
          <a:bodyPr wrap="none">
            <a:spAutoFit/>
          </a:bodyPr>
          <a:lstStyle/>
          <a:p>
            <a:r>
              <a:rPr lang="en-US" altLang="zh-CN" dirty="0">
                <a:solidFill>
                  <a:srgbClr val="0000FF"/>
                </a:solidFill>
              </a:rPr>
              <a:t>RAID6</a:t>
            </a:r>
            <a:r>
              <a:rPr lang="zh-CN" altLang="en-US" dirty="0">
                <a:solidFill>
                  <a:srgbClr val="0000FF"/>
                </a:solidFill>
              </a:rPr>
              <a:t>：双冗余度</a:t>
            </a:r>
            <a:endParaRPr lang="zh-CN" altLang="en-US"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22304-1859-4593-A579-67851DBE4151}"/>
              </a:ext>
            </a:extLst>
          </p:cNvPr>
          <p:cNvSpPr>
            <a:spLocks noGrp="1"/>
          </p:cNvSpPr>
          <p:nvPr>
            <p:ph type="title"/>
          </p:nvPr>
        </p:nvSpPr>
        <p:spPr/>
        <p:txBody>
          <a:bodyPr/>
          <a:lstStyle/>
          <a:p>
            <a:r>
              <a:rPr lang="zh-CN" altLang="en-US" dirty="0"/>
              <a:t>四、</a:t>
            </a:r>
            <a:r>
              <a:rPr lang="zh-CN" altLang="en-US" dirty="0">
                <a:solidFill>
                  <a:srgbClr val="C00000"/>
                </a:solidFill>
              </a:rPr>
              <a:t>磁带</a:t>
            </a:r>
            <a:r>
              <a:rPr lang="zh-CN" altLang="en-US" dirty="0"/>
              <a:t>存储器</a:t>
            </a:r>
          </a:p>
        </p:txBody>
      </p:sp>
      <p:sp>
        <p:nvSpPr>
          <p:cNvPr id="4" name="灯片编号占位符 3">
            <a:extLst>
              <a:ext uri="{FF2B5EF4-FFF2-40B4-BE49-F238E27FC236}">
                <a16:creationId xmlns:a16="http://schemas.microsoft.com/office/drawing/2014/main" id="{7427666A-20E4-4B2B-B801-E78EB64D45BF}"/>
              </a:ext>
            </a:extLst>
          </p:cNvPr>
          <p:cNvSpPr>
            <a:spLocks noGrp="1"/>
          </p:cNvSpPr>
          <p:nvPr>
            <p:ph type="sldNum" sz="quarter" idx="11"/>
          </p:nvPr>
        </p:nvSpPr>
        <p:spPr/>
        <p:txBody>
          <a:bodyPr/>
          <a:lstStyle/>
          <a:p>
            <a:pPr>
              <a:defRPr/>
            </a:pPr>
            <a:fld id="{5A4776B4-6B37-432D-ACB1-1F20CC580D08}" type="slidenum">
              <a:rPr lang="zh-CN" altLang="en-US" smtClean="0"/>
              <a:pPr>
                <a:defRPr/>
              </a:pPr>
              <a:t>49</a:t>
            </a:fld>
            <a:endParaRPr lang="en-US" altLang="zh-CN"/>
          </a:p>
        </p:txBody>
      </p:sp>
      <p:pic>
        <p:nvPicPr>
          <p:cNvPr id="6" name="图片 5">
            <a:extLst>
              <a:ext uri="{FF2B5EF4-FFF2-40B4-BE49-F238E27FC236}">
                <a16:creationId xmlns:a16="http://schemas.microsoft.com/office/drawing/2014/main" id="{7A14186E-21C4-4C12-9681-6CB365C4E54F}"/>
              </a:ext>
            </a:extLst>
          </p:cNvPr>
          <p:cNvPicPr>
            <a:picLocks noChangeAspect="1"/>
          </p:cNvPicPr>
          <p:nvPr/>
        </p:nvPicPr>
        <p:blipFill rotWithShape="1">
          <a:blip r:embed="rId2"/>
          <a:srcRect l="16138" r="30313"/>
          <a:stretch/>
        </p:blipFill>
        <p:spPr>
          <a:xfrm>
            <a:off x="5436096" y="2957464"/>
            <a:ext cx="3713259" cy="3900536"/>
          </a:xfrm>
          <a:prstGeom prst="rect">
            <a:avLst/>
          </a:prstGeom>
          <a:effectLst>
            <a:softEdge rad="635000"/>
          </a:effectLst>
        </p:spPr>
      </p:pic>
      <p:sp>
        <p:nvSpPr>
          <p:cNvPr id="3" name="内容占位符 2">
            <a:extLst>
              <a:ext uri="{FF2B5EF4-FFF2-40B4-BE49-F238E27FC236}">
                <a16:creationId xmlns:a16="http://schemas.microsoft.com/office/drawing/2014/main" id="{6A72464B-1D38-497F-960A-7754D6B43A5A}"/>
              </a:ext>
            </a:extLst>
          </p:cNvPr>
          <p:cNvSpPr>
            <a:spLocks noGrp="1"/>
          </p:cNvSpPr>
          <p:nvPr>
            <p:ph idx="1"/>
          </p:nvPr>
        </p:nvSpPr>
        <p:spPr>
          <a:xfrm>
            <a:off x="395536" y="692696"/>
            <a:ext cx="8507288" cy="5832648"/>
          </a:xfrm>
        </p:spPr>
        <p:txBody>
          <a:bodyPr/>
          <a:lstStyle/>
          <a:p>
            <a:r>
              <a:rPr lang="zh-CN" altLang="en-US" sz="2400" dirty="0"/>
              <a:t>世界上</a:t>
            </a:r>
            <a:r>
              <a:rPr lang="zh-CN" altLang="en-US" sz="2400" dirty="0">
                <a:solidFill>
                  <a:srgbClr val="0000FF"/>
                </a:solidFill>
              </a:rPr>
              <a:t>大部分数据</a:t>
            </a:r>
            <a:r>
              <a:rPr lang="zh-CN" altLang="en-US" sz="2400" dirty="0"/>
              <a:t>仍然保存在</a:t>
            </a:r>
            <a:r>
              <a:rPr lang="zh-CN" altLang="en-US" sz="2400" dirty="0">
                <a:solidFill>
                  <a:srgbClr val="FF0000"/>
                </a:solidFill>
              </a:rPr>
              <a:t>磁带</a:t>
            </a:r>
            <a:r>
              <a:rPr lang="zh-CN" altLang="en-US" sz="2400" dirty="0"/>
              <a:t>上，包括基础科学数据，如粒子物理和射电天文学，人类遗产和国家档案，</a:t>
            </a:r>
            <a:br>
              <a:rPr lang="en-US" altLang="zh-CN" sz="2400" dirty="0"/>
            </a:br>
            <a:r>
              <a:rPr lang="zh-CN" altLang="en-US" sz="2400" dirty="0"/>
              <a:t>重要电影，银行，保险，石油勘探等行业。</a:t>
            </a:r>
            <a:endParaRPr lang="en-US" altLang="zh-CN" sz="2400" dirty="0"/>
          </a:p>
          <a:p>
            <a:r>
              <a:rPr lang="zh-CN" altLang="en-US" sz="2400" dirty="0"/>
              <a:t>是比硬盘</a:t>
            </a:r>
            <a:r>
              <a:rPr lang="zh-CN" altLang="en-US" sz="2400" dirty="0">
                <a:solidFill>
                  <a:srgbClr val="FF0066"/>
                </a:solidFill>
              </a:rPr>
              <a:t>成本更低</a:t>
            </a:r>
            <a:r>
              <a:rPr lang="zh-CN" altLang="en-US" sz="2400" dirty="0"/>
              <a:t>、</a:t>
            </a:r>
            <a:r>
              <a:rPr lang="zh-CN" altLang="en-US" sz="2400" dirty="0">
                <a:solidFill>
                  <a:srgbClr val="FF0066"/>
                </a:solidFill>
              </a:rPr>
              <a:t>更稳定</a:t>
            </a:r>
            <a:r>
              <a:rPr lang="zh-CN" altLang="en-US" sz="2400" dirty="0"/>
              <a:t>的</a:t>
            </a:r>
            <a:r>
              <a:rPr lang="zh-CN" altLang="en-US" sz="2400" dirty="0">
                <a:solidFill>
                  <a:srgbClr val="008000"/>
                </a:solidFill>
              </a:rPr>
              <a:t>冷储存介质</a:t>
            </a:r>
            <a:r>
              <a:rPr lang="zh-CN" altLang="en-US" sz="2400" dirty="0"/>
              <a:t>。</a:t>
            </a:r>
            <a:endParaRPr lang="en-US" altLang="zh-CN" sz="2400" dirty="0"/>
          </a:p>
          <a:p>
            <a:r>
              <a:rPr lang="zh-CN" altLang="en-US" sz="2400" dirty="0"/>
              <a:t>磁盘驱动器正在达到极限，但磁带的性能变得越来越强：</a:t>
            </a:r>
            <a:br>
              <a:rPr lang="en-US" altLang="zh-CN" sz="2400" dirty="0"/>
            </a:br>
            <a:r>
              <a:rPr lang="zh-CN" altLang="en-US" sz="2400" dirty="0"/>
              <a:t>磁带存储设备目前的区域密度远低于</a:t>
            </a:r>
            <a:r>
              <a:rPr lang="zh-CN" altLang="en-US" sz="2400" dirty="0">
                <a:solidFill>
                  <a:srgbClr val="FF6600"/>
                </a:solidFill>
              </a:rPr>
              <a:t>超顺磁</a:t>
            </a:r>
            <a:r>
              <a:rPr lang="zh-CN" altLang="en-US" sz="2400" dirty="0"/>
              <a:t>极限。</a:t>
            </a:r>
            <a:endParaRPr lang="en-US" altLang="zh-CN" sz="2400" dirty="0"/>
          </a:p>
          <a:p>
            <a:r>
              <a:rPr lang="zh-CN" altLang="en-US" sz="2400" dirty="0"/>
              <a:t>磁带</a:t>
            </a:r>
            <a:r>
              <a:rPr lang="zh-CN" altLang="en-US" sz="2400" dirty="0">
                <a:solidFill>
                  <a:srgbClr val="0000FF"/>
                </a:solidFill>
              </a:rPr>
              <a:t>不用定期通电维护</a:t>
            </a:r>
            <a:r>
              <a:rPr lang="zh-CN" altLang="en-US" sz="2400" dirty="0"/>
              <a:t>。</a:t>
            </a:r>
            <a:endParaRPr lang="en-US" altLang="zh-CN" sz="2400" dirty="0"/>
          </a:p>
          <a:p>
            <a:r>
              <a:rPr lang="zh-CN" altLang="en-US" sz="2400" dirty="0">
                <a:solidFill>
                  <a:srgbClr val="C00000"/>
                </a:solidFill>
                <a:latin typeface="黑体" panose="02010609060101010101" pitchFamily="49" charset="-122"/>
                <a:ea typeface="黑体" panose="02010609060101010101" pitchFamily="49" charset="-122"/>
              </a:rPr>
              <a:t>备份</a:t>
            </a:r>
            <a:r>
              <a:rPr lang="zh-CN" altLang="en-US" sz="2400" dirty="0"/>
              <a:t>、</a:t>
            </a:r>
            <a:r>
              <a:rPr lang="zh-CN" altLang="en-US" sz="2400" dirty="0">
                <a:solidFill>
                  <a:srgbClr val="0066FF"/>
                </a:solidFill>
              </a:rPr>
              <a:t>低成本</a:t>
            </a:r>
            <a:r>
              <a:rPr lang="zh-CN" altLang="en-US" sz="2400" dirty="0">
                <a:solidFill>
                  <a:srgbClr val="C00000"/>
                </a:solidFill>
                <a:latin typeface="黑体" panose="02010609060101010101" pitchFamily="49" charset="-122"/>
                <a:ea typeface="黑体" panose="02010609060101010101" pitchFamily="49" charset="-122"/>
              </a:rPr>
              <a:t>归档</a:t>
            </a:r>
            <a:r>
              <a:rPr lang="en-US" altLang="zh-CN" sz="2400" dirty="0"/>
              <a:t>/</a:t>
            </a:r>
            <a:r>
              <a:rPr lang="zh-CN" altLang="en-US" sz="2400" dirty="0">
                <a:solidFill>
                  <a:srgbClr val="0066FF"/>
                </a:solidFill>
              </a:rPr>
              <a:t>资料储存</a:t>
            </a:r>
            <a:r>
              <a:rPr lang="zh-CN" altLang="en-US" sz="2400" dirty="0"/>
              <a:t>。</a:t>
            </a:r>
            <a:endParaRPr lang="en-US" altLang="zh-CN" sz="2400" dirty="0"/>
          </a:p>
          <a:p>
            <a:r>
              <a:rPr lang="zh-CN" altLang="en-US" sz="2400" dirty="0"/>
              <a:t>保存数据</a:t>
            </a:r>
            <a:r>
              <a:rPr lang="en-US" altLang="zh-CN" sz="2400" dirty="0">
                <a:solidFill>
                  <a:srgbClr val="FF0000"/>
                </a:solidFill>
              </a:rPr>
              <a:t>30</a:t>
            </a:r>
            <a:r>
              <a:rPr lang="zh-CN" altLang="en-US" sz="2400" dirty="0">
                <a:solidFill>
                  <a:srgbClr val="FF0000"/>
                </a:solidFill>
              </a:rPr>
              <a:t>～</a:t>
            </a:r>
            <a:r>
              <a:rPr lang="en-US" altLang="zh-CN" sz="2400" dirty="0">
                <a:solidFill>
                  <a:srgbClr val="FF0000"/>
                </a:solidFill>
              </a:rPr>
              <a:t>50</a:t>
            </a:r>
            <a:r>
              <a:rPr lang="zh-CN" altLang="en-US" sz="2400" dirty="0">
                <a:solidFill>
                  <a:srgbClr val="FF0000"/>
                </a:solidFill>
              </a:rPr>
              <a:t>年</a:t>
            </a:r>
            <a:r>
              <a:rPr lang="zh-CN" altLang="en-US" sz="2400" dirty="0"/>
              <a:t>。</a:t>
            </a:r>
            <a:endParaRPr lang="en-US" altLang="zh-CN" sz="2400" dirty="0"/>
          </a:p>
          <a:p>
            <a:r>
              <a:rPr lang="en-US" altLang="zh-CN" sz="2400" dirty="0"/>
              <a:t>2020</a:t>
            </a:r>
            <a:r>
              <a:rPr lang="zh-CN" altLang="en-US" sz="2400" dirty="0"/>
              <a:t>年，</a:t>
            </a:r>
            <a:r>
              <a:rPr lang="en-US" altLang="zh-CN" sz="2400" dirty="0"/>
              <a:t>IBM</a:t>
            </a:r>
            <a:r>
              <a:rPr lang="zh-CN" altLang="en-US" sz="2400" dirty="0"/>
              <a:t>与</a:t>
            </a:r>
            <a:r>
              <a:rPr lang="en-US" altLang="zh-CN" sz="2400" dirty="0"/>
              <a:t>Fujifilm</a:t>
            </a:r>
            <a:r>
              <a:rPr lang="en-US" altLang="zh-CN" sz="2400" dirty="0">
                <a:latin typeface="+mn-ea"/>
              </a:rPr>
              <a:t>(</a:t>
            </a:r>
            <a:r>
              <a:rPr lang="zh-CN" altLang="en-US" sz="2400" dirty="0"/>
              <a:t>富士胶片</a:t>
            </a:r>
            <a:r>
              <a:rPr lang="en-US" altLang="zh-CN" sz="2400" dirty="0">
                <a:latin typeface="+mn-ea"/>
              </a:rPr>
              <a:t>)</a:t>
            </a:r>
            <a:br>
              <a:rPr lang="en-US" altLang="zh-CN" sz="2400" dirty="0">
                <a:latin typeface="+mn-ea"/>
              </a:rPr>
            </a:br>
            <a:r>
              <a:rPr lang="zh-CN" altLang="en-US" sz="2400" dirty="0"/>
              <a:t>研发出容量为</a:t>
            </a:r>
            <a:r>
              <a:rPr lang="en-US" altLang="zh-CN" sz="2400" dirty="0"/>
              <a:t>580TB</a:t>
            </a:r>
            <a:r>
              <a:rPr lang="zh-CN" altLang="en-US" sz="2400" dirty="0"/>
              <a:t>的单盒磁带，</a:t>
            </a:r>
            <a:br>
              <a:rPr lang="en-US" altLang="zh-CN" sz="2400" dirty="0"/>
            </a:br>
            <a:r>
              <a:rPr lang="zh-CN" altLang="en-US" sz="2400" dirty="0"/>
              <a:t>成本不到硬盘的</a:t>
            </a:r>
            <a:r>
              <a:rPr lang="en-US" altLang="zh-CN" sz="2400" dirty="0"/>
              <a:t>1/15</a:t>
            </a:r>
            <a:r>
              <a:rPr lang="zh-CN" altLang="en-US" sz="2400" dirty="0"/>
              <a:t>。</a:t>
            </a:r>
            <a:endParaRPr lang="en-US" altLang="zh-CN" sz="2400" dirty="0"/>
          </a:p>
          <a:p>
            <a:r>
              <a:rPr lang="zh-CN" altLang="en-US" sz="2400" dirty="0"/>
              <a:t>存储介质</a:t>
            </a:r>
            <a:r>
              <a:rPr lang="en-US" altLang="zh-CN" sz="2400" dirty="0">
                <a:latin typeface="+mn-ea"/>
              </a:rPr>
              <a:t>(</a:t>
            </a:r>
            <a:r>
              <a:rPr lang="zh-CN" altLang="en-US" sz="2400" dirty="0">
                <a:solidFill>
                  <a:srgbClr val="008000"/>
                </a:solidFill>
              </a:rPr>
              <a:t>磁带</a:t>
            </a:r>
            <a:r>
              <a:rPr lang="en-US" altLang="zh-CN" sz="2400" dirty="0">
                <a:latin typeface="+mn-ea"/>
              </a:rPr>
              <a:t>)</a:t>
            </a:r>
            <a:r>
              <a:rPr lang="zh-CN" altLang="en-US" sz="2400" dirty="0"/>
              <a:t>成本低，</a:t>
            </a:r>
            <a:br>
              <a:rPr lang="en-US" altLang="zh-CN" sz="2400" dirty="0"/>
            </a:br>
            <a:r>
              <a:rPr lang="zh-CN" altLang="en-US" sz="2400" dirty="0"/>
              <a:t>但驱动器</a:t>
            </a:r>
            <a:r>
              <a:rPr lang="en-US" altLang="zh-CN" sz="2400" dirty="0">
                <a:latin typeface="+mn-ea"/>
              </a:rPr>
              <a:t>(</a:t>
            </a:r>
            <a:r>
              <a:rPr lang="zh-CN" altLang="en-US" sz="2400" dirty="0">
                <a:solidFill>
                  <a:srgbClr val="008000"/>
                </a:solidFill>
              </a:rPr>
              <a:t>磁带机</a:t>
            </a:r>
            <a:r>
              <a:rPr lang="en-US" altLang="zh-CN" sz="2400" dirty="0">
                <a:latin typeface="+mn-ea"/>
              </a:rPr>
              <a:t>)</a:t>
            </a:r>
            <a:r>
              <a:rPr lang="zh-CN" altLang="en-US" sz="2400" dirty="0"/>
              <a:t>价格昂贵。</a:t>
            </a:r>
            <a:endParaRPr lang="en-US" altLang="zh-CN" sz="2400" dirty="0"/>
          </a:p>
        </p:txBody>
      </p:sp>
    </p:spTree>
    <p:extLst>
      <p:ext uri="{BB962C8B-B14F-4D97-AF65-F5344CB8AC3E}">
        <p14:creationId xmlns:p14="http://schemas.microsoft.com/office/powerpoint/2010/main" val="18851180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4"/>
          <p:cNvSpPr>
            <a:spLocks noGrp="1"/>
          </p:cNvSpPr>
          <p:nvPr>
            <p:ph type="sldNum" sz="quarter" idx="11"/>
          </p:nvPr>
        </p:nvSpPr>
        <p:spPr>
          <a:noFill/>
        </p:spPr>
        <p:txBody>
          <a:bodyPr/>
          <a:lstStyle/>
          <a:p>
            <a:fld id="{D596D725-8B47-4539-BA22-4FCF15536073}" type="slidenum">
              <a:rPr lang="zh-CN" altLang="en-US" smtClean="0">
                <a:ea typeface="宋体" charset="-122"/>
              </a:rPr>
              <a:pPr/>
              <a:t>5</a:t>
            </a:fld>
            <a:endParaRPr lang="en-US" altLang="zh-CN">
              <a:ea typeface="宋体" charset="-122"/>
            </a:endParaRPr>
          </a:p>
        </p:txBody>
      </p:sp>
      <p:sp>
        <p:nvSpPr>
          <p:cNvPr id="2053" name="Rectangle 3"/>
          <p:cNvSpPr>
            <a:spLocks noGrp="1" noChangeArrowheads="1"/>
          </p:cNvSpPr>
          <p:nvPr>
            <p:ph type="body" idx="1"/>
          </p:nvPr>
        </p:nvSpPr>
        <p:spPr>
          <a:xfrm>
            <a:off x="457200" y="4941888"/>
            <a:ext cx="8507413" cy="1079500"/>
          </a:xfrm>
        </p:spPr>
        <p:txBody>
          <a:bodyPr/>
          <a:lstStyle/>
          <a:p>
            <a:pPr eaLnBrk="1" hangingPunct="1">
              <a:spcBef>
                <a:spcPct val="10000"/>
              </a:spcBef>
            </a:pPr>
            <a:r>
              <a:rPr lang="zh-CN" altLang="en-US"/>
              <a:t>写操作</a:t>
            </a:r>
          </a:p>
          <a:p>
            <a:pPr eaLnBrk="1" hangingPunct="1">
              <a:spcBef>
                <a:spcPct val="10000"/>
              </a:spcBef>
            </a:pPr>
            <a:r>
              <a:rPr lang="zh-CN" altLang="en-US"/>
              <a:t>读操作</a:t>
            </a:r>
          </a:p>
        </p:txBody>
      </p:sp>
      <p:graphicFrame>
        <p:nvGraphicFramePr>
          <p:cNvPr id="2050" name="Object 4"/>
          <p:cNvGraphicFramePr>
            <a:graphicFrameLocks noChangeAspect="1"/>
          </p:cNvGraphicFramePr>
          <p:nvPr/>
        </p:nvGraphicFramePr>
        <p:xfrm>
          <a:off x="76200" y="1289050"/>
          <a:ext cx="8915400" cy="3282950"/>
        </p:xfrm>
        <a:graphic>
          <a:graphicData uri="http://schemas.openxmlformats.org/presentationml/2006/ole">
            <mc:AlternateContent xmlns:mc="http://schemas.openxmlformats.org/markup-compatibility/2006">
              <mc:Choice xmlns:v="urn:schemas-microsoft-com:vml" Requires="v">
                <p:oleObj spid="_x0000_s2114" name="Image" r:id="rId3" imgW="45208163" imgH="16643265" progId="">
                  <p:embed/>
                </p:oleObj>
              </mc:Choice>
              <mc:Fallback>
                <p:oleObj name="Image" r:id="rId3" imgW="45208163" imgH="1664326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89050"/>
                        <a:ext cx="891540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 Box 5"/>
          <p:cNvSpPr txBox="1">
            <a:spLocks noChangeArrowheads="1"/>
          </p:cNvSpPr>
          <p:nvPr/>
        </p:nvSpPr>
        <p:spPr bwMode="auto">
          <a:xfrm>
            <a:off x="3657600" y="1431925"/>
            <a:ext cx="1295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读写磁头</a:t>
            </a:r>
          </a:p>
        </p:txBody>
      </p:sp>
      <p:sp>
        <p:nvSpPr>
          <p:cNvPr id="2055" name="Text Box 6"/>
          <p:cNvSpPr txBox="1">
            <a:spLocks noChangeArrowheads="1"/>
          </p:cNvSpPr>
          <p:nvPr/>
        </p:nvSpPr>
        <p:spPr bwMode="auto">
          <a:xfrm>
            <a:off x="5092700" y="17780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线圈</a:t>
            </a:r>
          </a:p>
        </p:txBody>
      </p:sp>
      <p:sp>
        <p:nvSpPr>
          <p:cNvPr id="2056" name="Text Box 7"/>
          <p:cNvSpPr txBox="1">
            <a:spLocks noChangeArrowheads="1"/>
          </p:cNvSpPr>
          <p:nvPr/>
        </p:nvSpPr>
        <p:spPr bwMode="auto">
          <a:xfrm>
            <a:off x="5003800" y="26797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铁芯</a:t>
            </a:r>
          </a:p>
        </p:txBody>
      </p:sp>
      <p:sp>
        <p:nvSpPr>
          <p:cNvPr id="2057" name="Text Box 8"/>
          <p:cNvSpPr txBox="1">
            <a:spLocks noChangeArrowheads="1"/>
          </p:cNvSpPr>
          <p:nvPr/>
        </p:nvSpPr>
        <p:spPr bwMode="auto">
          <a:xfrm>
            <a:off x="8026400" y="1892300"/>
            <a:ext cx="10541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可磁化材料</a:t>
            </a:r>
          </a:p>
        </p:txBody>
      </p:sp>
      <p:sp>
        <p:nvSpPr>
          <p:cNvPr id="2058" name="Text Box 9"/>
          <p:cNvSpPr txBox="1">
            <a:spLocks noChangeArrowheads="1"/>
          </p:cNvSpPr>
          <p:nvPr/>
        </p:nvSpPr>
        <p:spPr bwMode="auto">
          <a:xfrm>
            <a:off x="5651500" y="1917700"/>
            <a:ext cx="25781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随机的磁性颗粒</a:t>
            </a:r>
            <a:br>
              <a:rPr lang="zh-CN" altLang="en-US" sz="2000">
                <a:latin typeface="Arial" charset="0"/>
              </a:rPr>
            </a:br>
            <a:r>
              <a:rPr lang="zh-CN" altLang="en-US" sz="2000">
                <a:latin typeface="Arial" charset="0"/>
              </a:rPr>
              <a:t>磁场方向（未对齐）</a:t>
            </a:r>
          </a:p>
        </p:txBody>
      </p:sp>
      <p:sp>
        <p:nvSpPr>
          <p:cNvPr id="2059" name="Text Box 10"/>
          <p:cNvSpPr txBox="1">
            <a:spLocks noChangeArrowheads="1"/>
          </p:cNvSpPr>
          <p:nvPr/>
        </p:nvSpPr>
        <p:spPr bwMode="auto">
          <a:xfrm>
            <a:off x="393700" y="1892300"/>
            <a:ext cx="24765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磁化后的磁性颗粒</a:t>
            </a:r>
            <a:br>
              <a:rPr lang="zh-CN" altLang="en-US" sz="2000">
                <a:latin typeface="Arial" charset="0"/>
              </a:rPr>
            </a:br>
            <a:r>
              <a:rPr lang="zh-CN" altLang="en-US" sz="2000">
                <a:latin typeface="Arial" charset="0"/>
              </a:rPr>
              <a:t>磁场方向（对齐）</a:t>
            </a:r>
          </a:p>
        </p:txBody>
      </p:sp>
      <p:sp>
        <p:nvSpPr>
          <p:cNvPr id="2060" name="Text Box 11"/>
          <p:cNvSpPr txBox="1">
            <a:spLocks noChangeArrowheads="1"/>
          </p:cNvSpPr>
          <p:nvPr/>
        </p:nvSpPr>
        <p:spPr bwMode="auto">
          <a:xfrm>
            <a:off x="3860800" y="27940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间隙</a:t>
            </a:r>
          </a:p>
        </p:txBody>
      </p:sp>
      <p:sp>
        <p:nvSpPr>
          <p:cNvPr id="2061" name="Text Box 12"/>
          <p:cNvSpPr txBox="1">
            <a:spLocks noChangeArrowheads="1"/>
          </p:cNvSpPr>
          <p:nvPr/>
        </p:nvSpPr>
        <p:spPr bwMode="auto">
          <a:xfrm>
            <a:off x="4597400" y="3797300"/>
            <a:ext cx="1270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衬底材料</a:t>
            </a:r>
          </a:p>
        </p:txBody>
      </p:sp>
      <p:sp>
        <p:nvSpPr>
          <p:cNvPr id="2062" name="Text Box 13"/>
          <p:cNvSpPr txBox="1">
            <a:spLocks noChangeArrowheads="1"/>
          </p:cNvSpPr>
          <p:nvPr/>
        </p:nvSpPr>
        <p:spPr bwMode="auto">
          <a:xfrm>
            <a:off x="5016500" y="4216400"/>
            <a:ext cx="17653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磁盘移动方向</a:t>
            </a:r>
          </a:p>
        </p:txBody>
      </p:sp>
      <p:sp>
        <p:nvSpPr>
          <p:cNvPr id="3" name="标题 2">
            <a:extLst>
              <a:ext uri="{FF2B5EF4-FFF2-40B4-BE49-F238E27FC236}">
                <a16:creationId xmlns:a16="http://schemas.microsoft.com/office/drawing/2014/main" id="{44AB448F-03C3-42E4-B681-4F12DB9CC142}"/>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1.</a:t>
            </a:r>
            <a:r>
              <a:rPr lang="en-US" altLang="zh-CN" dirty="0"/>
              <a:t> </a:t>
            </a:r>
            <a:r>
              <a:rPr lang="zh-CN" altLang="en-US" dirty="0"/>
              <a:t>磁记录</a:t>
            </a:r>
            <a:r>
              <a:rPr lang="zh-CN" altLang="en-US" dirty="0">
                <a:solidFill>
                  <a:srgbClr val="FF6600"/>
                </a:solidFill>
              </a:rPr>
              <a:t>原理</a:t>
            </a:r>
            <a:endParaRPr lang="zh-CN" alt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22304-1859-4593-A579-67851DBE4151}"/>
              </a:ext>
            </a:extLst>
          </p:cNvPr>
          <p:cNvSpPr>
            <a:spLocks noGrp="1"/>
          </p:cNvSpPr>
          <p:nvPr>
            <p:ph type="title"/>
          </p:nvPr>
        </p:nvSpPr>
        <p:spPr/>
        <p:txBody>
          <a:bodyPr/>
          <a:lstStyle/>
          <a:p>
            <a:r>
              <a:rPr lang="zh-CN" altLang="en-US" dirty="0"/>
              <a:t>四、</a:t>
            </a:r>
            <a:r>
              <a:rPr lang="zh-CN" altLang="en-US" dirty="0">
                <a:solidFill>
                  <a:srgbClr val="C00000"/>
                </a:solidFill>
              </a:rPr>
              <a:t>磁带</a:t>
            </a:r>
            <a:r>
              <a:rPr lang="zh-CN" altLang="en-US" dirty="0"/>
              <a:t>存储器</a:t>
            </a:r>
          </a:p>
        </p:txBody>
      </p:sp>
      <p:graphicFrame>
        <p:nvGraphicFramePr>
          <p:cNvPr id="5" name="表格 5">
            <a:extLst>
              <a:ext uri="{FF2B5EF4-FFF2-40B4-BE49-F238E27FC236}">
                <a16:creationId xmlns:a16="http://schemas.microsoft.com/office/drawing/2014/main" id="{E854338C-D62F-4D06-B992-1C9FBBD2C48E}"/>
              </a:ext>
            </a:extLst>
          </p:cNvPr>
          <p:cNvGraphicFramePr>
            <a:graphicFrameLocks noGrp="1"/>
          </p:cNvGraphicFramePr>
          <p:nvPr>
            <p:ph idx="1"/>
            <p:extLst>
              <p:ext uri="{D42A27DB-BD31-4B8C-83A1-F6EECF244321}">
                <p14:modId xmlns:p14="http://schemas.microsoft.com/office/powerpoint/2010/main" val="3347057671"/>
              </p:ext>
            </p:extLst>
          </p:nvPr>
        </p:nvGraphicFramePr>
        <p:xfrm>
          <a:off x="1907704" y="765175"/>
          <a:ext cx="5328268" cy="454152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2057984646"/>
                    </a:ext>
                  </a:extLst>
                </a:gridCol>
                <a:gridCol w="1224136">
                  <a:extLst>
                    <a:ext uri="{9D8B030D-6E8A-4147-A177-3AD203B41FA5}">
                      <a16:colId xmlns:a16="http://schemas.microsoft.com/office/drawing/2014/main" val="2458108165"/>
                    </a:ext>
                  </a:extLst>
                </a:gridCol>
                <a:gridCol w="1368152">
                  <a:extLst>
                    <a:ext uri="{9D8B030D-6E8A-4147-A177-3AD203B41FA5}">
                      <a16:colId xmlns:a16="http://schemas.microsoft.com/office/drawing/2014/main" val="1739005511"/>
                    </a:ext>
                  </a:extLst>
                </a:gridCol>
                <a:gridCol w="1655860">
                  <a:extLst>
                    <a:ext uri="{9D8B030D-6E8A-4147-A177-3AD203B41FA5}">
                      <a16:colId xmlns:a16="http://schemas.microsoft.com/office/drawing/2014/main" val="1808104956"/>
                    </a:ext>
                  </a:extLst>
                </a:gridCol>
              </a:tblGrid>
              <a:tr h="370840">
                <a:tc>
                  <a:txBody>
                    <a:bodyPr/>
                    <a:lstStyle/>
                    <a:p>
                      <a:pPr algn="ctr"/>
                      <a:r>
                        <a:rPr lang="en-US" altLang="zh-CN" sz="2000" b="1" dirty="0"/>
                        <a:t>Format</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b="1" dirty="0"/>
                        <a:t>Capacity</a:t>
                      </a:r>
                      <a:endParaRPr lang="zh-CN" altLang="en-US" sz="20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80000"/>
                        </a:lnSpc>
                      </a:pPr>
                      <a:r>
                        <a:rPr lang="en-US" altLang="zh-CN" sz="2000" b="1" dirty="0"/>
                        <a:t>Transfer</a:t>
                      </a:r>
                    </a:p>
                    <a:p>
                      <a:pPr algn="ctr">
                        <a:lnSpc>
                          <a:spcPct val="80000"/>
                        </a:lnSpc>
                      </a:pPr>
                      <a:r>
                        <a:rPr lang="en-US" altLang="zh-CN" sz="2000" b="1" dirty="0"/>
                        <a:t>rate</a:t>
                      </a:r>
                      <a:endParaRPr lang="zh-CN" altLang="en-US" sz="2000" b="1" dirty="0"/>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b="1" dirty="0"/>
                        <a:t>Compression</a:t>
                      </a:r>
                      <a:endParaRPr lang="zh-CN" altLang="en-US" sz="20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688802"/>
                  </a:ext>
                </a:extLst>
              </a:tr>
              <a:tr h="370840">
                <a:tc>
                  <a:txBody>
                    <a:bodyPr/>
                    <a:lstStyle/>
                    <a:p>
                      <a:pPr algn="ctr"/>
                      <a:r>
                        <a:rPr lang="en-US" altLang="zh-CN" sz="2000" b="1" dirty="0"/>
                        <a:t>LTO-1</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altLang="zh-CN" sz="2000" b="1" dirty="0"/>
                        <a:t>100GB</a:t>
                      </a:r>
                      <a:endParaRPr lang="zh-CN" altLang="en-US" sz="20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CN" sz="2000" b="1" dirty="0"/>
                        <a:t>20MB/s</a:t>
                      </a:r>
                      <a:endParaRPr lang="zh-CN" altLang="en-US" sz="2000" b="1" dirty="0"/>
                    </a:p>
                  </a:txBody>
                  <a:tcPr anchor="ctr">
                    <a:lnT w="28575" cap="flat" cmpd="sng" algn="ctr">
                      <a:solidFill>
                        <a:schemeClr val="tx1"/>
                      </a:solidFill>
                      <a:prstDash val="solid"/>
                      <a:round/>
                      <a:headEnd type="none" w="med" len="med"/>
                      <a:tailEnd type="none" w="med" len="med"/>
                    </a:lnT>
                  </a:tcPr>
                </a:tc>
                <a:tc>
                  <a:txBody>
                    <a:bodyPr/>
                    <a:lstStyle/>
                    <a:p>
                      <a:pPr algn="ctr"/>
                      <a:r>
                        <a:rPr lang="en-US" altLang="zh-CN" sz="2000" b="1" dirty="0"/>
                        <a:t>2:1</a:t>
                      </a:r>
                      <a:endParaRPr lang="zh-CN" altLang="en-US" sz="2000" b="1" dirty="0"/>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07046360"/>
                  </a:ext>
                </a:extLst>
              </a:tr>
              <a:tr h="370840">
                <a:tc>
                  <a:txBody>
                    <a:bodyPr/>
                    <a:lstStyle/>
                    <a:p>
                      <a:pPr algn="ctr"/>
                      <a:r>
                        <a:rPr lang="en-US" altLang="zh-CN" sz="2000" b="1" dirty="0"/>
                        <a:t>LTO-2</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200GB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40MB/s</a:t>
                      </a:r>
                      <a:endParaRPr lang="zh-CN" altLang="en-US" sz="2000" b="1" dirty="0"/>
                    </a:p>
                  </a:txBody>
                  <a:tcPr anchor="ctr"/>
                </a:tc>
                <a:tc>
                  <a:txBody>
                    <a:bodyPr/>
                    <a:lstStyle/>
                    <a:p>
                      <a:pPr algn="ctr"/>
                      <a:r>
                        <a:rPr lang="en-US" altLang="zh-CN" sz="2000" b="1" dirty="0"/>
                        <a:t>2:1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85829403"/>
                  </a:ext>
                </a:extLst>
              </a:tr>
              <a:tr h="370840">
                <a:tc>
                  <a:txBody>
                    <a:bodyPr/>
                    <a:lstStyle/>
                    <a:p>
                      <a:pPr algn="ctr"/>
                      <a:r>
                        <a:rPr lang="en-US" altLang="zh-CN" sz="2000" b="1" dirty="0"/>
                        <a:t>LTO-3</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400GB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80MB/s</a:t>
                      </a:r>
                      <a:endParaRPr lang="zh-CN" altLang="en-US" sz="2000" b="1" dirty="0"/>
                    </a:p>
                  </a:txBody>
                  <a:tcPr anchor="ctr"/>
                </a:tc>
                <a:tc>
                  <a:txBody>
                    <a:bodyPr/>
                    <a:lstStyle/>
                    <a:p>
                      <a:pPr algn="ctr"/>
                      <a:r>
                        <a:rPr lang="en-US" altLang="zh-CN" sz="2000" b="1" dirty="0"/>
                        <a:t>2:1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61245009"/>
                  </a:ext>
                </a:extLst>
              </a:tr>
              <a:tr h="370840">
                <a:tc>
                  <a:txBody>
                    <a:bodyPr/>
                    <a:lstStyle/>
                    <a:p>
                      <a:pPr algn="ctr"/>
                      <a:r>
                        <a:rPr lang="en-US" altLang="zh-CN" sz="2000" b="1" dirty="0"/>
                        <a:t>LTO-4</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800GB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120MB/s</a:t>
                      </a:r>
                      <a:endParaRPr lang="zh-CN" altLang="en-US" sz="2000" b="1" dirty="0"/>
                    </a:p>
                  </a:txBody>
                  <a:tcPr anchor="ctr"/>
                </a:tc>
                <a:tc>
                  <a:txBody>
                    <a:bodyPr/>
                    <a:lstStyle/>
                    <a:p>
                      <a:pPr algn="ctr"/>
                      <a:r>
                        <a:rPr lang="en-US" altLang="zh-CN" sz="2000" b="1" dirty="0"/>
                        <a:t>2:1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2562766"/>
                  </a:ext>
                </a:extLst>
              </a:tr>
              <a:tr h="370840">
                <a:tc>
                  <a:txBody>
                    <a:bodyPr/>
                    <a:lstStyle/>
                    <a:p>
                      <a:pPr algn="ctr"/>
                      <a:r>
                        <a:rPr lang="en-US" altLang="zh-CN" sz="2000" b="1" dirty="0"/>
                        <a:t>LTO-5</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1.5TB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140MB/s</a:t>
                      </a:r>
                      <a:endParaRPr lang="zh-CN" altLang="en-US" sz="2000" b="1" dirty="0"/>
                    </a:p>
                  </a:txBody>
                  <a:tcPr anchor="ctr"/>
                </a:tc>
                <a:tc>
                  <a:txBody>
                    <a:bodyPr/>
                    <a:lstStyle/>
                    <a:p>
                      <a:pPr algn="ctr"/>
                      <a:r>
                        <a:rPr lang="en-US" altLang="zh-CN" sz="2000" b="1" dirty="0"/>
                        <a:t>2:1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2525"/>
                  </a:ext>
                </a:extLst>
              </a:tr>
              <a:tr h="370840">
                <a:tc>
                  <a:txBody>
                    <a:bodyPr/>
                    <a:lstStyle/>
                    <a:p>
                      <a:pPr algn="ctr"/>
                      <a:r>
                        <a:rPr lang="en-US" altLang="zh-CN" sz="2000" b="1" dirty="0"/>
                        <a:t>LTO-6</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2.5TB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160MB/s</a:t>
                      </a:r>
                      <a:endParaRPr lang="zh-CN" altLang="en-US" sz="2000" b="1" dirty="0"/>
                    </a:p>
                  </a:txBody>
                  <a:tcPr anchor="ctr"/>
                </a:tc>
                <a:tc>
                  <a:txBody>
                    <a:bodyPr/>
                    <a:lstStyle/>
                    <a:p>
                      <a:pPr algn="ctr"/>
                      <a:r>
                        <a:rPr lang="en-US" altLang="zh-CN" sz="2000" b="1" dirty="0"/>
                        <a:t>2.5:1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8472394"/>
                  </a:ext>
                </a:extLst>
              </a:tr>
              <a:tr h="370840">
                <a:tc>
                  <a:txBody>
                    <a:bodyPr/>
                    <a:lstStyle/>
                    <a:p>
                      <a:pPr algn="ctr"/>
                      <a:r>
                        <a:rPr lang="en-US" altLang="zh-CN" sz="2000" b="1" dirty="0"/>
                        <a:t>LTO-7</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6TB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300MB/s</a:t>
                      </a:r>
                      <a:endParaRPr lang="zh-CN" altLang="en-US" sz="2000" b="1" dirty="0"/>
                    </a:p>
                  </a:txBody>
                  <a:tcPr anchor="ctr"/>
                </a:tc>
                <a:tc>
                  <a:txBody>
                    <a:bodyPr/>
                    <a:lstStyle/>
                    <a:p>
                      <a:pPr algn="ctr"/>
                      <a:r>
                        <a:rPr lang="en-US" altLang="zh-CN" sz="2000" b="1" dirty="0"/>
                        <a:t>2.5:1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5172952"/>
                  </a:ext>
                </a:extLst>
              </a:tr>
              <a:tr h="370840">
                <a:tc>
                  <a:txBody>
                    <a:bodyPr/>
                    <a:lstStyle/>
                    <a:p>
                      <a:pPr algn="ctr"/>
                      <a:r>
                        <a:rPr lang="en-US" altLang="zh-CN" sz="2000" b="1" dirty="0"/>
                        <a:t>LTO-8</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12.8TB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472MB/s</a:t>
                      </a:r>
                      <a:endParaRPr lang="zh-CN" altLang="en-US" sz="2000" b="1" dirty="0"/>
                    </a:p>
                  </a:txBody>
                  <a:tcPr anchor="ctr"/>
                </a:tc>
                <a:tc>
                  <a:txBody>
                    <a:bodyPr/>
                    <a:lstStyle/>
                    <a:p>
                      <a:pPr algn="ctr"/>
                      <a:r>
                        <a:rPr lang="en-US" altLang="zh-CN" sz="2000" b="1" dirty="0"/>
                        <a:t>2.5:1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5428595"/>
                  </a:ext>
                </a:extLst>
              </a:tr>
              <a:tr h="370840">
                <a:tc>
                  <a:txBody>
                    <a:bodyPr/>
                    <a:lstStyle/>
                    <a:p>
                      <a:pPr algn="ctr"/>
                      <a:r>
                        <a:rPr lang="en-US" altLang="zh-CN" sz="2000" b="1" dirty="0"/>
                        <a:t>LTO-9</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altLang="zh-CN" sz="2000" b="1" dirty="0"/>
                        <a:t>25TB</a:t>
                      </a:r>
                      <a:endParaRPr lang="zh-CN" altLang="en-US" sz="2000" b="1" dirty="0"/>
                    </a:p>
                  </a:txBody>
                  <a:tcPr anchor="ctr">
                    <a:lnL w="28575" cap="flat" cmpd="sng" algn="ctr">
                      <a:solidFill>
                        <a:schemeClr val="tx1"/>
                      </a:solidFill>
                      <a:prstDash val="solid"/>
                      <a:round/>
                      <a:headEnd type="none" w="med" len="med"/>
                      <a:tailEnd type="none" w="med" len="med"/>
                    </a:lnL>
                  </a:tcPr>
                </a:tc>
                <a:tc>
                  <a:txBody>
                    <a:bodyPr/>
                    <a:lstStyle/>
                    <a:p>
                      <a:pPr algn="ctr"/>
                      <a:r>
                        <a:rPr lang="en-US" altLang="zh-CN" sz="2000" b="1" dirty="0"/>
                        <a:t>780MB/s</a:t>
                      </a:r>
                      <a:endParaRPr lang="zh-CN" altLang="en-US" sz="2000" b="1" dirty="0"/>
                    </a:p>
                  </a:txBody>
                  <a:tcPr anchor="ctr"/>
                </a:tc>
                <a:tc>
                  <a:txBody>
                    <a:bodyPr/>
                    <a:lstStyle/>
                    <a:p>
                      <a:pPr algn="ctr"/>
                      <a:r>
                        <a:rPr lang="en-US" altLang="zh-CN" sz="2000" b="1" dirty="0"/>
                        <a:t>2.5:1</a:t>
                      </a:r>
                      <a:endParaRPr lang="zh-CN" altLang="en-US" sz="2000" b="1" dirty="0"/>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8906396"/>
                  </a:ext>
                </a:extLst>
              </a:tr>
              <a:tr h="370840">
                <a:tc>
                  <a:txBody>
                    <a:bodyPr/>
                    <a:lstStyle/>
                    <a:p>
                      <a:pPr algn="ctr"/>
                      <a:r>
                        <a:rPr lang="en-US" altLang="zh-CN" sz="2000" b="1" dirty="0"/>
                        <a:t>LTO-10</a:t>
                      </a:r>
                      <a:endParaRPr lang="zh-CN" altLang="en-US" sz="20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US" altLang="zh-CN" sz="2000" b="1" dirty="0"/>
                        <a:t>48TB</a:t>
                      </a:r>
                      <a:endParaRPr lang="zh-CN" altLang="en-US" sz="2000" b="1"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CN" sz="2000" b="1" dirty="0"/>
                        <a:t>1100MB/s</a:t>
                      </a:r>
                      <a:endParaRPr lang="zh-CN" altLang="en-US" sz="2000" b="1" dirty="0"/>
                    </a:p>
                  </a:txBody>
                  <a:tcPr anchor="ctr">
                    <a:lnB w="28575" cap="flat" cmpd="sng" algn="ctr">
                      <a:solidFill>
                        <a:schemeClr val="tx1"/>
                      </a:solidFill>
                      <a:prstDash val="solid"/>
                      <a:round/>
                      <a:headEnd type="none" w="med" len="med"/>
                      <a:tailEnd type="none" w="med" len="med"/>
                    </a:lnB>
                  </a:tcPr>
                </a:tc>
                <a:tc>
                  <a:txBody>
                    <a:bodyPr/>
                    <a:lstStyle/>
                    <a:p>
                      <a:pPr algn="ctr"/>
                      <a:r>
                        <a:rPr lang="en-US" altLang="zh-CN" sz="2000" b="1" dirty="0"/>
                        <a:t>2.5:1</a:t>
                      </a:r>
                      <a:endParaRPr lang="zh-CN" altLang="en-US" sz="2000" b="1" dirty="0"/>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4623124"/>
                  </a:ext>
                </a:extLst>
              </a:tr>
            </a:tbl>
          </a:graphicData>
        </a:graphic>
      </p:graphicFrame>
      <p:sp>
        <p:nvSpPr>
          <p:cNvPr id="4" name="灯片编号占位符 3">
            <a:extLst>
              <a:ext uri="{FF2B5EF4-FFF2-40B4-BE49-F238E27FC236}">
                <a16:creationId xmlns:a16="http://schemas.microsoft.com/office/drawing/2014/main" id="{7427666A-20E4-4B2B-B801-E78EB64D45BF}"/>
              </a:ext>
            </a:extLst>
          </p:cNvPr>
          <p:cNvSpPr>
            <a:spLocks noGrp="1"/>
          </p:cNvSpPr>
          <p:nvPr>
            <p:ph type="sldNum" sz="quarter" idx="11"/>
          </p:nvPr>
        </p:nvSpPr>
        <p:spPr/>
        <p:txBody>
          <a:bodyPr/>
          <a:lstStyle/>
          <a:p>
            <a:pPr>
              <a:defRPr/>
            </a:pPr>
            <a:fld id="{5A4776B4-6B37-432D-ACB1-1F20CC580D08}" type="slidenum">
              <a:rPr lang="zh-CN" altLang="en-US" smtClean="0"/>
              <a:pPr>
                <a:defRPr/>
              </a:pPr>
              <a:t>50</a:t>
            </a:fld>
            <a:endParaRPr lang="en-US" altLang="zh-CN" dirty="0"/>
          </a:p>
        </p:txBody>
      </p:sp>
      <p:sp>
        <p:nvSpPr>
          <p:cNvPr id="7" name="矩形 6">
            <a:extLst>
              <a:ext uri="{FF2B5EF4-FFF2-40B4-BE49-F238E27FC236}">
                <a16:creationId xmlns:a16="http://schemas.microsoft.com/office/drawing/2014/main" id="{5346A26D-A811-492F-8995-C79F8D1F1E82}"/>
              </a:ext>
            </a:extLst>
          </p:cNvPr>
          <p:cNvSpPr/>
          <p:nvPr/>
        </p:nvSpPr>
        <p:spPr>
          <a:xfrm>
            <a:off x="1475656" y="5503545"/>
            <a:ext cx="6215548" cy="830997"/>
          </a:xfrm>
          <a:prstGeom prst="rect">
            <a:avLst/>
          </a:prstGeom>
        </p:spPr>
        <p:txBody>
          <a:bodyPr wrap="none">
            <a:spAutoFit/>
          </a:bodyPr>
          <a:lstStyle/>
          <a:p>
            <a:r>
              <a:rPr lang="zh-CN" altLang="en-US" sz="2400" dirty="0"/>
              <a:t>线性磁带开放协议：</a:t>
            </a:r>
            <a:r>
              <a:rPr lang="en-US" altLang="zh-CN" sz="2400" dirty="0">
                <a:solidFill>
                  <a:srgbClr val="FF0000"/>
                </a:solidFill>
              </a:rPr>
              <a:t>LTO</a:t>
            </a:r>
            <a:r>
              <a:rPr lang="zh-CN" altLang="en-US" sz="2400" dirty="0"/>
              <a:t>，</a:t>
            </a:r>
            <a:r>
              <a:rPr lang="zh-CN" altLang="en-US" sz="2400" i="1" dirty="0">
                <a:solidFill>
                  <a:srgbClr val="FF0000"/>
                </a:solidFill>
              </a:rPr>
              <a:t>L</a:t>
            </a:r>
            <a:r>
              <a:rPr lang="zh-CN" altLang="en-US" sz="2400" i="1" dirty="0"/>
              <a:t>inear </a:t>
            </a:r>
            <a:r>
              <a:rPr lang="zh-CN" altLang="en-US" sz="2400" i="1" dirty="0">
                <a:solidFill>
                  <a:srgbClr val="FF0000"/>
                </a:solidFill>
              </a:rPr>
              <a:t>T</a:t>
            </a:r>
            <a:r>
              <a:rPr lang="zh-CN" altLang="en-US" sz="2400" i="1" dirty="0"/>
              <a:t>ape</a:t>
            </a:r>
            <a:r>
              <a:rPr lang="zh-CN" altLang="en-US" sz="2400" dirty="0"/>
              <a:t>-</a:t>
            </a:r>
            <a:r>
              <a:rPr lang="zh-CN" altLang="en-US" sz="2400" i="1" dirty="0">
                <a:solidFill>
                  <a:srgbClr val="FF0000"/>
                </a:solidFill>
              </a:rPr>
              <a:t>O</a:t>
            </a:r>
            <a:r>
              <a:rPr lang="zh-CN" altLang="en-US" sz="2400" i="1" dirty="0"/>
              <a:t>pen</a:t>
            </a:r>
            <a:endParaRPr lang="en-US" altLang="zh-CN" sz="2400" i="1" dirty="0"/>
          </a:p>
          <a:p>
            <a:r>
              <a:rPr lang="en-US" altLang="zh-CN" sz="2400" dirty="0"/>
              <a:t>IBM</a:t>
            </a:r>
            <a:r>
              <a:rPr lang="zh-CN" altLang="en-US" sz="2400" dirty="0"/>
              <a:t>、惠普、希捷联合制定。</a:t>
            </a:r>
            <a:endParaRPr lang="zh-CN" altLang="en-US" sz="2400" i="1" dirty="0"/>
          </a:p>
        </p:txBody>
      </p:sp>
    </p:spTree>
    <p:extLst>
      <p:ext uri="{BB962C8B-B14F-4D97-AF65-F5344CB8AC3E}">
        <p14:creationId xmlns:p14="http://schemas.microsoft.com/office/powerpoint/2010/main" val="233589443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156E5356-2B71-4613-BBD6-2495CFACB390}"/>
              </a:ext>
            </a:extLst>
          </p:cNvPr>
          <p:cNvPicPr>
            <a:picLocks noChangeAspect="1"/>
          </p:cNvPicPr>
          <p:nvPr/>
        </p:nvPicPr>
        <p:blipFill>
          <a:blip r:embed="rId3"/>
          <a:stretch>
            <a:fillRect/>
          </a:stretch>
        </p:blipFill>
        <p:spPr>
          <a:xfrm>
            <a:off x="5868144" y="3284984"/>
            <a:ext cx="2920372" cy="3400938"/>
          </a:xfrm>
          <a:prstGeom prst="rect">
            <a:avLst/>
          </a:prstGeom>
          <a:effectLst>
            <a:softEdge rad="317500"/>
          </a:effectLst>
        </p:spPr>
      </p:pic>
      <p:sp>
        <p:nvSpPr>
          <p:cNvPr id="2" name="标题 1">
            <a:extLst>
              <a:ext uri="{FF2B5EF4-FFF2-40B4-BE49-F238E27FC236}">
                <a16:creationId xmlns:a16="http://schemas.microsoft.com/office/drawing/2014/main" id="{8F222304-1859-4593-A579-67851DBE4151}"/>
              </a:ext>
            </a:extLst>
          </p:cNvPr>
          <p:cNvSpPr>
            <a:spLocks noGrp="1"/>
          </p:cNvSpPr>
          <p:nvPr>
            <p:ph type="title"/>
          </p:nvPr>
        </p:nvSpPr>
        <p:spPr/>
        <p:txBody>
          <a:bodyPr/>
          <a:lstStyle/>
          <a:p>
            <a:r>
              <a:rPr lang="zh-CN" altLang="en-US" dirty="0"/>
              <a:t>四、</a:t>
            </a:r>
            <a:r>
              <a:rPr lang="zh-CN" altLang="en-US" dirty="0">
                <a:solidFill>
                  <a:srgbClr val="C00000"/>
                </a:solidFill>
              </a:rPr>
              <a:t>磁带</a:t>
            </a:r>
            <a:r>
              <a:rPr lang="zh-CN" altLang="en-US" dirty="0"/>
              <a:t>存储器</a:t>
            </a:r>
          </a:p>
        </p:txBody>
      </p:sp>
      <p:sp>
        <p:nvSpPr>
          <p:cNvPr id="4" name="灯片编号占位符 3">
            <a:extLst>
              <a:ext uri="{FF2B5EF4-FFF2-40B4-BE49-F238E27FC236}">
                <a16:creationId xmlns:a16="http://schemas.microsoft.com/office/drawing/2014/main" id="{7427666A-20E4-4B2B-B801-E78EB64D45BF}"/>
              </a:ext>
            </a:extLst>
          </p:cNvPr>
          <p:cNvSpPr>
            <a:spLocks noGrp="1"/>
          </p:cNvSpPr>
          <p:nvPr>
            <p:ph type="sldNum" sz="quarter" idx="11"/>
          </p:nvPr>
        </p:nvSpPr>
        <p:spPr/>
        <p:txBody>
          <a:bodyPr/>
          <a:lstStyle/>
          <a:p>
            <a:pPr>
              <a:defRPr/>
            </a:pPr>
            <a:fld id="{5A4776B4-6B37-432D-ACB1-1F20CC580D08}" type="slidenum">
              <a:rPr lang="zh-CN" altLang="en-US" smtClean="0"/>
              <a:pPr>
                <a:defRPr/>
              </a:pPr>
              <a:t>51</a:t>
            </a:fld>
            <a:endParaRPr lang="en-US" altLang="zh-CN"/>
          </a:p>
        </p:txBody>
      </p:sp>
      <p:pic>
        <p:nvPicPr>
          <p:cNvPr id="5" name="图片 4">
            <a:extLst>
              <a:ext uri="{FF2B5EF4-FFF2-40B4-BE49-F238E27FC236}">
                <a16:creationId xmlns:a16="http://schemas.microsoft.com/office/drawing/2014/main" id="{7FC17E9D-E2FE-48DC-AF83-29CE66350F1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95936" y="332809"/>
            <a:ext cx="5017091" cy="2456855"/>
          </a:xfrm>
          <a:prstGeom prst="rect">
            <a:avLst/>
          </a:prstGeom>
        </p:spPr>
      </p:pic>
      <p:sp>
        <p:nvSpPr>
          <p:cNvPr id="7" name="矩形 6">
            <a:extLst>
              <a:ext uri="{FF2B5EF4-FFF2-40B4-BE49-F238E27FC236}">
                <a16:creationId xmlns:a16="http://schemas.microsoft.com/office/drawing/2014/main" id="{EF14BC34-E440-4A01-99F8-8EDAA7F620BF}"/>
              </a:ext>
            </a:extLst>
          </p:cNvPr>
          <p:cNvSpPr/>
          <p:nvPr/>
        </p:nvSpPr>
        <p:spPr>
          <a:xfrm>
            <a:off x="4788024" y="2607295"/>
            <a:ext cx="3487686" cy="461665"/>
          </a:xfrm>
          <a:prstGeom prst="rect">
            <a:avLst/>
          </a:prstGeom>
        </p:spPr>
        <p:txBody>
          <a:bodyPr wrap="none">
            <a:spAutoFit/>
          </a:bodyPr>
          <a:lstStyle/>
          <a:p>
            <a:r>
              <a:rPr lang="en-US" altLang="zh-CN" sz="2400" dirty="0"/>
              <a:t>IBM TS2280 </a:t>
            </a:r>
            <a:r>
              <a:rPr lang="zh-CN" altLang="en-US" sz="2400" dirty="0"/>
              <a:t>备份磁带机</a:t>
            </a:r>
          </a:p>
        </p:txBody>
      </p:sp>
      <p:sp>
        <p:nvSpPr>
          <p:cNvPr id="9" name="矩形 8">
            <a:extLst>
              <a:ext uri="{FF2B5EF4-FFF2-40B4-BE49-F238E27FC236}">
                <a16:creationId xmlns:a16="http://schemas.microsoft.com/office/drawing/2014/main" id="{40EF4641-5DE4-4E77-A4F9-1BB0C89038D5}"/>
              </a:ext>
            </a:extLst>
          </p:cNvPr>
          <p:cNvSpPr/>
          <p:nvPr/>
        </p:nvSpPr>
        <p:spPr>
          <a:xfrm>
            <a:off x="1628200" y="6165304"/>
            <a:ext cx="4167936" cy="461665"/>
          </a:xfrm>
          <a:prstGeom prst="rect">
            <a:avLst/>
          </a:prstGeom>
        </p:spPr>
        <p:txBody>
          <a:bodyPr wrap="none">
            <a:spAutoFit/>
          </a:bodyPr>
          <a:lstStyle/>
          <a:p>
            <a:r>
              <a:rPr lang="zh-CN" altLang="en-US" sz="2400" dirty="0"/>
              <a:t>联想 </a:t>
            </a:r>
            <a:r>
              <a:rPr lang="en-US" altLang="zh-CN" sz="2400" dirty="0"/>
              <a:t>LTO8 12TB</a:t>
            </a:r>
            <a:r>
              <a:rPr lang="zh-CN" altLang="en-US" sz="2400" dirty="0"/>
              <a:t>～</a:t>
            </a:r>
            <a:r>
              <a:rPr lang="en-US" altLang="zh-CN" sz="2400" dirty="0"/>
              <a:t>30TB </a:t>
            </a:r>
            <a:r>
              <a:rPr lang="zh-CN" altLang="en-US" sz="2400" dirty="0"/>
              <a:t>磁带</a:t>
            </a:r>
          </a:p>
        </p:txBody>
      </p:sp>
      <p:pic>
        <p:nvPicPr>
          <p:cNvPr id="11" name="图片 10">
            <a:extLst>
              <a:ext uri="{FF2B5EF4-FFF2-40B4-BE49-F238E27FC236}">
                <a16:creationId xmlns:a16="http://schemas.microsoft.com/office/drawing/2014/main" id="{6473BDA3-77C8-47BB-AAB5-9B744CBB1DEF}"/>
              </a:ext>
            </a:extLst>
          </p:cNvPr>
          <p:cNvPicPr>
            <a:picLocks noChangeAspect="1"/>
          </p:cNvPicPr>
          <p:nvPr/>
        </p:nvPicPr>
        <p:blipFill>
          <a:blip r:embed="rId5"/>
          <a:stretch>
            <a:fillRect/>
          </a:stretch>
        </p:blipFill>
        <p:spPr>
          <a:xfrm>
            <a:off x="287457" y="2708920"/>
            <a:ext cx="3349231" cy="2993726"/>
          </a:xfrm>
          <a:prstGeom prst="rect">
            <a:avLst/>
          </a:prstGeom>
          <a:effectLst>
            <a:softEdge rad="127000"/>
          </a:effectLst>
        </p:spPr>
      </p:pic>
      <p:pic>
        <p:nvPicPr>
          <p:cNvPr id="12" name="图片 11">
            <a:extLst>
              <a:ext uri="{FF2B5EF4-FFF2-40B4-BE49-F238E27FC236}">
                <a16:creationId xmlns:a16="http://schemas.microsoft.com/office/drawing/2014/main" id="{41B39A03-7791-40E4-88CC-F6DAF427DDFD}"/>
              </a:ext>
            </a:extLst>
          </p:cNvPr>
          <p:cNvPicPr>
            <a:picLocks noChangeAspect="1"/>
          </p:cNvPicPr>
          <p:nvPr/>
        </p:nvPicPr>
        <p:blipFill>
          <a:blip r:embed="rId6"/>
          <a:stretch>
            <a:fillRect/>
          </a:stretch>
        </p:blipFill>
        <p:spPr>
          <a:xfrm>
            <a:off x="3455703" y="3540719"/>
            <a:ext cx="2499294" cy="2397891"/>
          </a:xfrm>
          <a:prstGeom prst="rect">
            <a:avLst/>
          </a:prstGeom>
          <a:effectLst>
            <a:softEdge rad="127000"/>
          </a:effectLst>
        </p:spPr>
      </p:pic>
      <p:sp>
        <p:nvSpPr>
          <p:cNvPr id="10" name="矩形 9">
            <a:extLst>
              <a:ext uri="{FF2B5EF4-FFF2-40B4-BE49-F238E27FC236}">
                <a16:creationId xmlns:a16="http://schemas.microsoft.com/office/drawing/2014/main" id="{3F1B5CF0-0247-4AD2-A18F-F633E09713D2}"/>
              </a:ext>
            </a:extLst>
          </p:cNvPr>
          <p:cNvSpPr/>
          <p:nvPr/>
        </p:nvSpPr>
        <p:spPr>
          <a:xfrm>
            <a:off x="2451935" y="3124423"/>
            <a:ext cx="1890261" cy="523220"/>
          </a:xfrm>
          <a:prstGeom prst="rect">
            <a:avLst/>
          </a:prstGeom>
        </p:spPr>
        <p:txBody>
          <a:bodyPr wrap="none">
            <a:spAutoFit/>
          </a:bodyPr>
          <a:lstStyle/>
          <a:p>
            <a:r>
              <a:rPr lang="zh-CN" altLang="en-US" b="0" dirty="0">
                <a:solidFill>
                  <a:srgbClr val="E4393C"/>
                </a:solidFill>
                <a:latin typeface="microsoft yahei" panose="020B0503020204020204" pitchFamily="34" charset="-122"/>
                <a:ea typeface="microsoft yahei" panose="020B0503020204020204" pitchFamily="34" charset="-122"/>
              </a:rPr>
              <a:t>￥</a:t>
            </a:r>
            <a:r>
              <a:rPr lang="en-US" altLang="zh-CN" b="0" dirty="0">
                <a:solidFill>
                  <a:srgbClr val="E4393C"/>
                </a:solidFill>
                <a:latin typeface="microsoft yahei" panose="020B0503020204020204" pitchFamily="34" charset="-122"/>
                <a:ea typeface="microsoft yahei" panose="020B0503020204020204" pitchFamily="34" charset="-122"/>
              </a:rPr>
              <a:t>1400.00</a:t>
            </a:r>
            <a:endParaRPr lang="zh-CN" altLang="en-US" dirty="0"/>
          </a:p>
        </p:txBody>
      </p:sp>
      <p:sp>
        <p:nvSpPr>
          <p:cNvPr id="8" name="矩形 7">
            <a:extLst>
              <a:ext uri="{FF2B5EF4-FFF2-40B4-BE49-F238E27FC236}">
                <a16:creationId xmlns:a16="http://schemas.microsoft.com/office/drawing/2014/main" id="{250C6605-96AF-44F5-AF67-EFEFA16E1F92}"/>
              </a:ext>
            </a:extLst>
          </p:cNvPr>
          <p:cNvSpPr/>
          <p:nvPr/>
        </p:nvSpPr>
        <p:spPr>
          <a:xfrm>
            <a:off x="3629376" y="149536"/>
            <a:ext cx="2100255" cy="523220"/>
          </a:xfrm>
          <a:prstGeom prst="rect">
            <a:avLst/>
          </a:prstGeom>
        </p:spPr>
        <p:txBody>
          <a:bodyPr wrap="none">
            <a:spAutoFit/>
          </a:bodyPr>
          <a:lstStyle/>
          <a:p>
            <a:r>
              <a:rPr lang="zh-CN" altLang="en-US" b="0" dirty="0">
                <a:solidFill>
                  <a:srgbClr val="E4393C"/>
                </a:solidFill>
                <a:latin typeface="microsoft yahei" panose="020B0503020204020204" pitchFamily="34" charset="-122"/>
                <a:ea typeface="microsoft yahei" panose="020B0503020204020204" pitchFamily="34" charset="-122"/>
              </a:rPr>
              <a:t>￥</a:t>
            </a:r>
            <a:r>
              <a:rPr lang="en-US" altLang="zh-CN" b="0" dirty="0">
                <a:solidFill>
                  <a:srgbClr val="E4393C"/>
                </a:solidFill>
                <a:latin typeface="microsoft yahei" panose="020B0503020204020204" pitchFamily="34" charset="-122"/>
                <a:ea typeface="microsoft yahei" panose="020B0503020204020204" pitchFamily="34" charset="-122"/>
              </a:rPr>
              <a:t>51000.00</a:t>
            </a:r>
            <a:endParaRPr lang="zh-CN" altLang="en-US" dirty="0"/>
          </a:p>
        </p:txBody>
      </p:sp>
      <p:sp>
        <p:nvSpPr>
          <p:cNvPr id="13" name="矩形 12">
            <a:extLst>
              <a:ext uri="{FF2B5EF4-FFF2-40B4-BE49-F238E27FC236}">
                <a16:creationId xmlns:a16="http://schemas.microsoft.com/office/drawing/2014/main" id="{7FF03BA7-1BB1-4072-8DF0-6A21AAF55552}"/>
              </a:ext>
            </a:extLst>
          </p:cNvPr>
          <p:cNvSpPr/>
          <p:nvPr/>
        </p:nvSpPr>
        <p:spPr>
          <a:xfrm>
            <a:off x="190650" y="5517232"/>
            <a:ext cx="2077813" cy="830997"/>
          </a:xfrm>
          <a:prstGeom prst="rect">
            <a:avLst/>
          </a:prstGeom>
        </p:spPr>
        <p:txBody>
          <a:bodyPr wrap="none">
            <a:spAutoFit/>
          </a:bodyPr>
          <a:lstStyle/>
          <a:p>
            <a:r>
              <a:rPr lang="en-US" altLang="zh-CN" sz="2400" dirty="0">
                <a:solidFill>
                  <a:srgbClr val="0066FF"/>
                </a:solidFill>
              </a:rPr>
              <a:t>343kbits/</a:t>
            </a:r>
            <a:r>
              <a:rPr lang="zh-CN" altLang="en-US" sz="2400" dirty="0">
                <a:solidFill>
                  <a:srgbClr val="0066FF"/>
                </a:solidFill>
              </a:rPr>
              <a:t>英寸</a:t>
            </a:r>
            <a:endParaRPr lang="en-US" altLang="zh-CN" sz="2400" dirty="0">
              <a:solidFill>
                <a:srgbClr val="0066FF"/>
              </a:solidFill>
            </a:endParaRPr>
          </a:p>
          <a:p>
            <a:r>
              <a:rPr lang="en-US" altLang="zh-CN" sz="2400" dirty="0">
                <a:solidFill>
                  <a:srgbClr val="0066FF"/>
                </a:solidFill>
              </a:rPr>
              <a:t>280MB/s</a:t>
            </a:r>
            <a:endParaRPr lang="zh-CN" altLang="en-US" sz="2400" dirty="0">
              <a:solidFill>
                <a:srgbClr val="0066FF"/>
              </a:solidFill>
            </a:endParaRPr>
          </a:p>
        </p:txBody>
      </p:sp>
      <p:sp>
        <p:nvSpPr>
          <p:cNvPr id="14" name="矩形 13">
            <a:extLst>
              <a:ext uri="{FF2B5EF4-FFF2-40B4-BE49-F238E27FC236}">
                <a16:creationId xmlns:a16="http://schemas.microsoft.com/office/drawing/2014/main" id="{EA1B5E09-165B-4763-B436-C1B53D7021F6}"/>
              </a:ext>
            </a:extLst>
          </p:cNvPr>
          <p:cNvSpPr/>
          <p:nvPr/>
        </p:nvSpPr>
        <p:spPr>
          <a:xfrm>
            <a:off x="107504" y="908720"/>
            <a:ext cx="4572000" cy="1631216"/>
          </a:xfrm>
          <a:prstGeom prst="rect">
            <a:avLst/>
          </a:prstGeom>
        </p:spPr>
        <p:txBody>
          <a:bodyPr>
            <a:spAutoFit/>
          </a:bodyPr>
          <a:lstStyle/>
          <a:p>
            <a:pPr marL="342900" indent="-342900">
              <a:buClr>
                <a:srgbClr val="FF6600"/>
              </a:buClr>
              <a:buSzPct val="100000"/>
              <a:buFont typeface="Wingdings" panose="05000000000000000000" pitchFamily="2" charset="2"/>
              <a:buChar char="v"/>
            </a:pPr>
            <a:r>
              <a:rPr lang="zh-CN" altLang="en-US" sz="2400" dirty="0">
                <a:solidFill>
                  <a:srgbClr val="0066FF"/>
                </a:solidFill>
              </a:rPr>
              <a:t>LTO Ultrium 8 磁带机。</a:t>
            </a:r>
          </a:p>
          <a:p>
            <a:pPr marL="342900" indent="-342900">
              <a:buClr>
                <a:srgbClr val="FF6600"/>
              </a:buClr>
              <a:buSzPct val="100000"/>
              <a:buFont typeface="Wingdings" panose="05000000000000000000" pitchFamily="2" charset="2"/>
              <a:buChar char="v"/>
            </a:pPr>
            <a:r>
              <a:rPr lang="zh-CN" altLang="en-US" sz="2400" dirty="0">
                <a:solidFill>
                  <a:srgbClr val="0066FF"/>
                </a:solidFill>
              </a:rPr>
              <a:t>未压缩时容量为12TB；</a:t>
            </a:r>
            <a:br>
              <a:rPr lang="en-US" altLang="zh-CN" sz="2400" dirty="0">
                <a:solidFill>
                  <a:srgbClr val="0066FF"/>
                </a:solidFill>
              </a:rPr>
            </a:br>
            <a:r>
              <a:rPr lang="zh-CN" altLang="en-US" sz="2400" dirty="0">
                <a:solidFill>
                  <a:srgbClr val="0066FF"/>
                </a:solidFill>
              </a:rPr>
              <a:t>采用2.5:1 压缩可达30TB。</a:t>
            </a:r>
          </a:p>
          <a:p>
            <a:pPr marL="342900" indent="-342900">
              <a:buClr>
                <a:srgbClr val="FF6600"/>
              </a:buClr>
              <a:buSzPct val="100000"/>
              <a:buFont typeface="Wingdings" panose="05000000000000000000" pitchFamily="2" charset="2"/>
              <a:buChar char="v"/>
            </a:pPr>
            <a:r>
              <a:rPr lang="zh-CN" altLang="en-US" sz="2400" dirty="0">
                <a:solidFill>
                  <a:srgbClr val="0066FF"/>
                </a:solidFill>
              </a:rPr>
              <a:t>6Gbps SAS 接口。</a:t>
            </a:r>
          </a:p>
        </p:txBody>
      </p:sp>
      <p:cxnSp>
        <p:nvCxnSpPr>
          <p:cNvPr id="17" name="直接连接符 16">
            <a:extLst>
              <a:ext uri="{FF2B5EF4-FFF2-40B4-BE49-F238E27FC236}">
                <a16:creationId xmlns:a16="http://schemas.microsoft.com/office/drawing/2014/main" id="{279BFD97-7C27-4FFD-A0E2-DA9DAF9047EC}"/>
              </a:ext>
            </a:extLst>
          </p:cNvPr>
          <p:cNvCxnSpPr>
            <a:cxnSpLocks/>
          </p:cNvCxnSpPr>
          <p:nvPr/>
        </p:nvCxnSpPr>
        <p:spPr bwMode="auto">
          <a:xfrm flipH="1">
            <a:off x="4665898" y="3205168"/>
            <a:ext cx="4347129" cy="0"/>
          </a:xfrm>
          <a:prstGeom prst="line">
            <a:avLst/>
          </a:prstGeom>
          <a:solidFill>
            <a:schemeClr val="accent1"/>
          </a:solidFill>
          <a:ln w="76200" cap="rnd" cmpd="sng" algn="ctr">
            <a:solidFill>
              <a:srgbClr val="33CC33">
                <a:alpha val="40000"/>
              </a:srgbClr>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65063678-B74D-4C2F-A107-A03A9CA95903}"/>
              </a:ext>
            </a:extLst>
          </p:cNvPr>
          <p:cNvCxnSpPr/>
          <p:nvPr/>
        </p:nvCxnSpPr>
        <p:spPr bwMode="auto">
          <a:xfrm flipH="1" flipV="1">
            <a:off x="3961396" y="2607296"/>
            <a:ext cx="704501" cy="597872"/>
          </a:xfrm>
          <a:prstGeom prst="line">
            <a:avLst/>
          </a:prstGeom>
          <a:solidFill>
            <a:schemeClr val="accent1"/>
          </a:solidFill>
          <a:ln w="76200" cap="rnd" cmpd="sng" algn="ctr">
            <a:solidFill>
              <a:srgbClr val="33CC33">
                <a:alpha val="40000"/>
              </a:srgbClr>
            </a:solidFill>
            <a:prstDash val="solid"/>
            <a:round/>
            <a:headEnd type="none" w="med" len="med"/>
            <a:tailEnd type="none" w="med" len="med"/>
          </a:ln>
          <a:effectLst/>
        </p:spPr>
      </p:cxnSp>
      <p:cxnSp>
        <p:nvCxnSpPr>
          <p:cNvPr id="21" name="直接连接符 20">
            <a:extLst>
              <a:ext uri="{FF2B5EF4-FFF2-40B4-BE49-F238E27FC236}">
                <a16:creationId xmlns:a16="http://schemas.microsoft.com/office/drawing/2014/main" id="{960303F1-3B52-4C61-87D9-2FEAB45A74F7}"/>
              </a:ext>
            </a:extLst>
          </p:cNvPr>
          <p:cNvCxnSpPr>
            <a:cxnSpLocks/>
          </p:cNvCxnSpPr>
          <p:nvPr/>
        </p:nvCxnSpPr>
        <p:spPr bwMode="auto">
          <a:xfrm flipH="1">
            <a:off x="190650" y="2607296"/>
            <a:ext cx="3772788" cy="0"/>
          </a:xfrm>
          <a:prstGeom prst="line">
            <a:avLst/>
          </a:prstGeom>
          <a:solidFill>
            <a:schemeClr val="accent1"/>
          </a:solidFill>
          <a:ln w="76200" cap="rnd" cmpd="sng" algn="ctr">
            <a:solidFill>
              <a:srgbClr val="33CC33">
                <a:alpha val="40000"/>
              </a:srgbClr>
            </a:solidFill>
            <a:prstDash val="solid"/>
            <a:round/>
            <a:headEnd type="none" w="med" len="med"/>
            <a:tailEnd type="none" w="med" len="med"/>
          </a:ln>
          <a:effectLst/>
        </p:spPr>
      </p:cxnSp>
    </p:spTree>
    <p:extLst>
      <p:ext uri="{BB962C8B-B14F-4D97-AF65-F5344CB8AC3E}">
        <p14:creationId xmlns:p14="http://schemas.microsoft.com/office/powerpoint/2010/main" val="405640603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计算机</a:t>
            </a:r>
            <a:r>
              <a:rPr lang="zh-CN" altLang="en-US" sz="4000" b="0" dirty="0">
                <a:solidFill>
                  <a:srgbClr val="FFCC00"/>
                </a:solidFill>
                <a:latin typeface="Arial" charset="0"/>
                <a:ea typeface="黑体" pitchFamily="49" charset="-122"/>
              </a:rPr>
              <a:t>组成</a:t>
            </a:r>
            <a:r>
              <a:rPr lang="zh-CN" altLang="en-US" sz="4000" b="0" dirty="0">
                <a:solidFill>
                  <a:srgbClr val="FFFFFF"/>
                </a:solidFill>
                <a:latin typeface="Arial" charset="0"/>
                <a:ea typeface="黑体" pitchFamily="49" charset="-122"/>
              </a:rPr>
              <a:t>与</a:t>
            </a:r>
            <a:r>
              <a:rPr lang="zh-CN" altLang="en-US" sz="4000" b="0" dirty="0">
                <a:solidFill>
                  <a:srgbClr val="FFCC00"/>
                </a:solidFill>
                <a:latin typeface="Arial" charset="0"/>
                <a:ea typeface="黑体" pitchFamily="49" charset="-122"/>
              </a:rPr>
              <a:t>系统结构</a:t>
            </a:r>
            <a:endParaRPr lang="zh-CN" altLang="en-US" sz="4000" b="0" dirty="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第</a:t>
            </a:r>
            <a:r>
              <a:rPr lang="en-US" altLang="zh-CN" sz="7300" b="0" dirty="0">
                <a:solidFill>
                  <a:srgbClr val="FFFFFF"/>
                </a:solidFill>
                <a:latin typeface="Arial" charset="0"/>
                <a:ea typeface="黑体" pitchFamily="49" charset="-122"/>
              </a:rPr>
              <a:t>4</a:t>
            </a:r>
            <a:r>
              <a:rPr lang="zh-CN" altLang="en-US" sz="4000" b="0" dirty="0">
                <a:solidFill>
                  <a:srgbClr val="FFFFFF"/>
                </a:solidFill>
                <a:latin typeface="Arial" charset="0"/>
                <a:ea typeface="黑体" pitchFamily="49" charset="-122"/>
              </a:rPr>
              <a:t>章  存储系统</a:t>
            </a:r>
            <a:endParaRPr lang="zh-CN" altLang="en-US" sz="4000" b="0" dirty="0">
              <a:solidFill>
                <a:srgbClr val="CCFF66"/>
              </a:solidFill>
              <a:latin typeface="Arial" charset="0"/>
              <a:ea typeface="黑体" pitchFamily="49" charset="-122"/>
            </a:endParaRPr>
          </a:p>
        </p:txBody>
      </p:sp>
      <p:sp>
        <p:nvSpPr>
          <p:cNvPr id="1700867" name="Rectangle 3"/>
          <p:cNvSpPr>
            <a:spLocks noChangeArrowheads="1"/>
          </p:cNvSpPr>
          <p:nvPr/>
        </p:nvSpPr>
        <p:spPr bwMode="auto">
          <a:xfrm>
            <a:off x="1979613" y="4436468"/>
            <a:ext cx="6985000" cy="720724"/>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Tx/>
              <a:buNone/>
              <a:tabLst/>
              <a:defRPr/>
            </a:pPr>
            <a:r>
              <a:rPr kumimoji="0" lang="en-US" altLang="zh-CN"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4.5  </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外部存储器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辅助存储器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zh-CN" altLang="en-US"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700868" name="Rectangle 4"/>
          <p:cNvSpPr>
            <a:spLocks noChangeArrowheads="1"/>
          </p:cNvSpPr>
          <p:nvPr/>
        </p:nvSpPr>
        <p:spPr bwMode="auto">
          <a:xfrm>
            <a:off x="1979613" y="5157788"/>
            <a:ext cx="6768851" cy="793750"/>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 typeface="Wingdings" pitchFamily="2" charset="2"/>
              <a:buNone/>
              <a:tabLst/>
              <a:defRPr/>
            </a:pP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4</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5</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2</a:t>
            </a:r>
            <a:r>
              <a:rPr kumimoji="0" lang="en-US" altLang="zh-CN"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 </a:t>
            </a:r>
            <a:r>
              <a:rPr kumimoji="0" lang="zh-CN" altLang="en-US"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固态硬盘</a:t>
            </a:r>
          </a:p>
        </p:txBody>
      </p:sp>
    </p:spTree>
    <p:extLst>
      <p:ext uri="{BB962C8B-B14F-4D97-AF65-F5344CB8AC3E}">
        <p14:creationId xmlns:p14="http://schemas.microsoft.com/office/powerpoint/2010/main" val="928392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00866">
                                            <p:txEl>
                                              <p:pRg st="0" end="0"/>
                                            </p:txEl>
                                          </p:spTgt>
                                        </p:tgtEl>
                                        <p:attrNameLst>
                                          <p:attrName>style.visibility</p:attrName>
                                        </p:attrNameLst>
                                      </p:cBhvr>
                                      <p:to>
                                        <p:strVal val="visible"/>
                                      </p:to>
                                    </p:set>
                                    <p:anim calcmode="lin" valueType="num">
                                      <p:cBhvr>
                                        <p:cTn id="7" dur="500" fill="hold"/>
                                        <p:tgtEl>
                                          <p:spTgt spid="170086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0086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0086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0086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00866">
                                            <p:txEl>
                                              <p:pRg st="1" end="1"/>
                                            </p:txEl>
                                          </p:spTgt>
                                        </p:tgtEl>
                                        <p:attrNameLst>
                                          <p:attrName>style.visibility</p:attrName>
                                        </p:attrNameLst>
                                      </p:cBhvr>
                                      <p:to>
                                        <p:strVal val="visible"/>
                                      </p:to>
                                    </p:set>
                                    <p:anim calcmode="lin" valueType="num">
                                      <p:cBhvr additive="base">
                                        <p:cTn id="14" dur="500" fill="hold"/>
                                        <p:tgtEl>
                                          <p:spTgt spid="170086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0086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00867">
                                            <p:txEl>
                                              <p:pRg st="0" end="0"/>
                                            </p:txEl>
                                          </p:spTgt>
                                        </p:tgtEl>
                                        <p:attrNameLst>
                                          <p:attrName>style.visibility</p:attrName>
                                        </p:attrNameLst>
                                      </p:cBhvr>
                                      <p:to>
                                        <p:strVal val="visible"/>
                                      </p:to>
                                    </p:set>
                                    <p:anim calcmode="lin" valueType="num">
                                      <p:cBhvr additive="base">
                                        <p:cTn id="19" dur="500" fill="hold"/>
                                        <p:tgtEl>
                                          <p:spTgt spid="17008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0086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00868">
                                            <p:txEl>
                                              <p:pRg st="0" end="0"/>
                                            </p:txEl>
                                          </p:spTgt>
                                        </p:tgtEl>
                                        <p:attrNameLst>
                                          <p:attrName>style.visibility</p:attrName>
                                        </p:attrNameLst>
                                      </p:cBhvr>
                                      <p:to>
                                        <p:strVal val="visible"/>
                                      </p:to>
                                    </p:set>
                                    <p:anim calcmode="lin" valueType="num">
                                      <p:cBhvr additive="base">
                                        <p:cTn id="23" dur="500" fill="hold"/>
                                        <p:tgtEl>
                                          <p:spTgt spid="170086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008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1632B-C52E-4136-9BF7-01A2DAE7EFA6}"/>
              </a:ext>
            </a:extLst>
          </p:cNvPr>
          <p:cNvSpPr>
            <a:spLocks noGrp="1"/>
          </p:cNvSpPr>
          <p:nvPr>
            <p:ph type="title"/>
          </p:nvPr>
        </p:nvSpPr>
        <p:spPr/>
        <p:txBody>
          <a:bodyPr/>
          <a:lstStyle/>
          <a:p>
            <a:r>
              <a:rPr lang="zh-CN" altLang="en-US" dirty="0"/>
              <a:t>固态硬盘：特点</a:t>
            </a:r>
          </a:p>
        </p:txBody>
      </p:sp>
      <p:sp>
        <p:nvSpPr>
          <p:cNvPr id="3" name="内容占位符 2">
            <a:extLst>
              <a:ext uri="{FF2B5EF4-FFF2-40B4-BE49-F238E27FC236}">
                <a16:creationId xmlns:a16="http://schemas.microsoft.com/office/drawing/2014/main" id="{58DA7D7B-83E6-4250-90C6-A685B135EBB2}"/>
              </a:ext>
            </a:extLst>
          </p:cNvPr>
          <p:cNvSpPr>
            <a:spLocks noGrp="1"/>
          </p:cNvSpPr>
          <p:nvPr>
            <p:ph idx="1"/>
          </p:nvPr>
        </p:nvSpPr>
        <p:spPr>
          <a:xfrm>
            <a:off x="395536" y="765175"/>
            <a:ext cx="8568952" cy="5472113"/>
          </a:xfrm>
        </p:spPr>
        <p:txBody>
          <a:bodyPr/>
          <a:lstStyle/>
          <a:p>
            <a:pPr marL="0" indent="0">
              <a:buNone/>
            </a:pPr>
            <a:r>
              <a:rPr lang="zh-CN" altLang="en-US" dirty="0"/>
              <a:t>固态硬盘（</a:t>
            </a:r>
            <a:r>
              <a:rPr lang="en-US" altLang="zh-CN" dirty="0"/>
              <a:t>SSD</a:t>
            </a:r>
            <a:r>
              <a:rPr lang="zh-CN" altLang="en-US" dirty="0"/>
              <a:t>，</a:t>
            </a:r>
            <a:r>
              <a:rPr lang="en-US" altLang="zh-CN" dirty="0"/>
              <a:t>Solid State Drive</a:t>
            </a:r>
            <a:r>
              <a:rPr lang="zh-CN" altLang="en-US" dirty="0"/>
              <a:t>）：</a:t>
            </a:r>
            <a:endParaRPr lang="en-US" altLang="zh-CN" dirty="0"/>
          </a:p>
          <a:p>
            <a:r>
              <a:rPr lang="zh-CN" altLang="en-US" dirty="0"/>
              <a:t>用固态电子存储芯片通过阵列的形式构成的硬盘</a:t>
            </a:r>
            <a:endParaRPr lang="en-US" altLang="zh-CN" dirty="0"/>
          </a:p>
          <a:p>
            <a:r>
              <a:rPr lang="zh-CN" altLang="en-US" dirty="0"/>
              <a:t>目前多采用半导体闪存</a:t>
            </a:r>
            <a:r>
              <a:rPr lang="en-US" altLang="zh-CN" dirty="0">
                <a:latin typeface="+mn-ea"/>
              </a:rPr>
              <a:t>(</a:t>
            </a:r>
            <a:r>
              <a:rPr lang="en-US" altLang="zh-CN" dirty="0"/>
              <a:t>NAND Flash</a:t>
            </a:r>
            <a:r>
              <a:rPr lang="en-US" altLang="zh-CN" dirty="0">
                <a:latin typeface="+mn-ea"/>
              </a:rPr>
              <a:t>)</a:t>
            </a:r>
            <a:r>
              <a:rPr lang="zh-CN" altLang="en-US" dirty="0"/>
              <a:t>作为存储介质</a:t>
            </a:r>
            <a:endParaRPr lang="en-US" altLang="zh-CN" dirty="0"/>
          </a:p>
          <a:p>
            <a:r>
              <a:rPr lang="zh-CN" altLang="en-US" dirty="0"/>
              <a:t>优点：没有机械部分，</a:t>
            </a:r>
            <a:endParaRPr lang="en-US" altLang="zh-CN" dirty="0"/>
          </a:p>
          <a:p>
            <a:pPr lvl="1"/>
            <a:r>
              <a:rPr lang="zh-CN" altLang="en-US" dirty="0"/>
              <a:t>可靠性高</a:t>
            </a:r>
            <a:endParaRPr lang="en-US" altLang="zh-CN" dirty="0"/>
          </a:p>
          <a:p>
            <a:pPr lvl="1"/>
            <a:r>
              <a:rPr lang="zh-CN" altLang="en-US" dirty="0"/>
              <a:t>速度快</a:t>
            </a:r>
            <a:endParaRPr lang="en-US" altLang="zh-CN" dirty="0"/>
          </a:p>
          <a:p>
            <a:pPr lvl="1"/>
            <a:r>
              <a:rPr lang="zh-CN" altLang="en-US" dirty="0"/>
              <a:t>功耗低</a:t>
            </a:r>
            <a:endParaRPr lang="en-US" altLang="zh-CN" dirty="0"/>
          </a:p>
          <a:p>
            <a:pPr lvl="1"/>
            <a:r>
              <a:rPr lang="zh-CN" altLang="en-US" dirty="0"/>
              <a:t>体积小</a:t>
            </a:r>
            <a:endParaRPr lang="en-US" altLang="zh-CN" dirty="0"/>
          </a:p>
          <a:p>
            <a:pPr lvl="1"/>
            <a:r>
              <a:rPr lang="zh-CN" altLang="en-US" dirty="0"/>
              <a:t>抗震性能好</a:t>
            </a:r>
            <a:endParaRPr lang="en-US" altLang="zh-CN" dirty="0"/>
          </a:p>
          <a:p>
            <a:pPr lvl="1"/>
            <a:r>
              <a:rPr lang="zh-CN" altLang="en-US" dirty="0"/>
              <a:t>无噪声</a:t>
            </a:r>
          </a:p>
        </p:txBody>
      </p:sp>
      <p:sp>
        <p:nvSpPr>
          <p:cNvPr id="4" name="灯片编号占位符 3">
            <a:extLst>
              <a:ext uri="{FF2B5EF4-FFF2-40B4-BE49-F238E27FC236}">
                <a16:creationId xmlns:a16="http://schemas.microsoft.com/office/drawing/2014/main" id="{26E547EB-4F4E-496E-8BB7-5C7B27886824}"/>
              </a:ext>
            </a:extLst>
          </p:cNvPr>
          <p:cNvSpPr>
            <a:spLocks noGrp="1"/>
          </p:cNvSpPr>
          <p:nvPr>
            <p:ph type="sldNum" sz="quarter" idx="11"/>
          </p:nvPr>
        </p:nvSpPr>
        <p:spPr/>
        <p:txBody>
          <a:bodyPr/>
          <a:lstStyle/>
          <a:p>
            <a:pPr>
              <a:defRPr/>
            </a:pPr>
            <a:fld id="{5A4776B4-6B37-432D-ACB1-1F20CC580D08}" type="slidenum">
              <a:rPr lang="zh-CN" altLang="en-US" smtClean="0"/>
              <a:pPr>
                <a:defRPr/>
              </a:pPr>
              <a:t>53</a:t>
            </a:fld>
            <a:endParaRPr lang="en-US" altLang="zh-CN"/>
          </a:p>
        </p:txBody>
      </p:sp>
    </p:spTree>
    <p:extLst>
      <p:ext uri="{BB962C8B-B14F-4D97-AF65-F5344CB8AC3E}">
        <p14:creationId xmlns:p14="http://schemas.microsoft.com/office/powerpoint/2010/main" val="207218722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1632B-C52E-4136-9BF7-01A2DAE7EFA6}"/>
              </a:ext>
            </a:extLst>
          </p:cNvPr>
          <p:cNvSpPr>
            <a:spLocks noGrp="1"/>
          </p:cNvSpPr>
          <p:nvPr>
            <p:ph type="title"/>
          </p:nvPr>
        </p:nvSpPr>
        <p:spPr/>
        <p:txBody>
          <a:bodyPr/>
          <a:lstStyle/>
          <a:p>
            <a:r>
              <a:rPr lang="zh-CN" altLang="en-US" dirty="0"/>
              <a:t>固态硬盘：与机械硬盘比较</a:t>
            </a:r>
          </a:p>
        </p:txBody>
      </p:sp>
      <p:sp>
        <p:nvSpPr>
          <p:cNvPr id="4" name="灯片编号占位符 3">
            <a:extLst>
              <a:ext uri="{FF2B5EF4-FFF2-40B4-BE49-F238E27FC236}">
                <a16:creationId xmlns:a16="http://schemas.microsoft.com/office/drawing/2014/main" id="{26E547EB-4F4E-496E-8BB7-5C7B27886824}"/>
              </a:ext>
            </a:extLst>
          </p:cNvPr>
          <p:cNvSpPr>
            <a:spLocks noGrp="1"/>
          </p:cNvSpPr>
          <p:nvPr>
            <p:ph type="sldNum" sz="quarter" idx="11"/>
          </p:nvPr>
        </p:nvSpPr>
        <p:spPr/>
        <p:txBody>
          <a:bodyPr/>
          <a:lstStyle/>
          <a:p>
            <a:pPr>
              <a:defRPr/>
            </a:pPr>
            <a:fld id="{5A4776B4-6B37-432D-ACB1-1F20CC580D08}" type="slidenum">
              <a:rPr lang="zh-CN" altLang="en-US" smtClean="0"/>
              <a:pPr>
                <a:defRPr/>
              </a:pPr>
              <a:t>54</a:t>
            </a:fld>
            <a:endParaRPr lang="en-US" altLang="zh-CN"/>
          </a:p>
        </p:txBody>
      </p:sp>
      <p:sp>
        <p:nvSpPr>
          <p:cNvPr id="6" name="内容占位符 5">
            <a:extLst>
              <a:ext uri="{FF2B5EF4-FFF2-40B4-BE49-F238E27FC236}">
                <a16:creationId xmlns:a16="http://schemas.microsoft.com/office/drawing/2014/main" id="{EA18E270-6509-411B-9D25-CF335C5F0E84}"/>
              </a:ext>
            </a:extLst>
          </p:cNvPr>
          <p:cNvSpPr>
            <a:spLocks noGrp="1"/>
          </p:cNvSpPr>
          <p:nvPr>
            <p:ph idx="1"/>
          </p:nvPr>
        </p:nvSpPr>
        <p:spPr>
          <a:xfrm>
            <a:off x="457200" y="548680"/>
            <a:ext cx="8362950" cy="1872208"/>
          </a:xfrm>
        </p:spPr>
        <p:txBody>
          <a:bodyPr/>
          <a:lstStyle/>
          <a:p>
            <a:pPr>
              <a:spcBef>
                <a:spcPts val="0"/>
              </a:spcBef>
            </a:pPr>
            <a:r>
              <a:rPr lang="zh-CN" altLang="en-US" dirty="0"/>
              <a:t>固态硬盘 </a:t>
            </a:r>
            <a:r>
              <a:rPr lang="en-US" altLang="zh-CN" dirty="0"/>
              <a:t>vs </a:t>
            </a:r>
            <a:r>
              <a:rPr lang="zh-CN" altLang="en-US" dirty="0"/>
              <a:t>机械硬盘，优势：</a:t>
            </a:r>
            <a:br>
              <a:rPr lang="en-US" altLang="zh-CN" dirty="0"/>
            </a:br>
            <a:r>
              <a:rPr lang="en-US" altLang="zh-CN" dirty="0"/>
              <a:t>—— </a:t>
            </a:r>
            <a:r>
              <a:rPr lang="zh-CN" altLang="en-US" dirty="0"/>
              <a:t>随机读写性能</a:t>
            </a:r>
            <a:endParaRPr lang="en-US" altLang="zh-CN" dirty="0"/>
          </a:p>
          <a:p>
            <a:pPr lvl="1">
              <a:spcBef>
                <a:spcPts val="0"/>
              </a:spcBef>
            </a:pPr>
            <a:r>
              <a:rPr lang="zh-CN" altLang="en-US" dirty="0"/>
              <a:t>不需要寻道、等待磁盘旋转等机械动作。</a:t>
            </a:r>
            <a:endParaRPr lang="en-US" altLang="zh-CN" dirty="0"/>
          </a:p>
          <a:p>
            <a:pPr lvl="1">
              <a:spcBef>
                <a:spcPts val="0"/>
              </a:spcBef>
            </a:pPr>
            <a:r>
              <a:rPr lang="zh-CN" altLang="en-US" dirty="0"/>
              <a:t>固态硬盘的</a:t>
            </a:r>
            <a:r>
              <a:rPr lang="en-US" altLang="zh-CN" dirty="0"/>
              <a:t>IOPS</a:t>
            </a:r>
            <a:r>
              <a:rPr lang="zh-CN" altLang="en-US" dirty="0"/>
              <a:t>值是机械硬盘的</a:t>
            </a:r>
            <a:r>
              <a:rPr lang="en-US" altLang="zh-CN" dirty="0"/>
              <a:t>200</a:t>
            </a:r>
            <a:r>
              <a:rPr lang="zh-CN" altLang="en-US" dirty="0"/>
              <a:t>倍左右。</a:t>
            </a:r>
          </a:p>
        </p:txBody>
      </p:sp>
      <p:graphicFrame>
        <p:nvGraphicFramePr>
          <p:cNvPr id="10" name="表格 9">
            <a:extLst>
              <a:ext uri="{FF2B5EF4-FFF2-40B4-BE49-F238E27FC236}">
                <a16:creationId xmlns:a16="http://schemas.microsoft.com/office/drawing/2014/main" id="{4E14A93F-AE20-4D94-B50B-65132AA4F2E5}"/>
              </a:ext>
            </a:extLst>
          </p:cNvPr>
          <p:cNvGraphicFramePr>
            <a:graphicFrameLocks noGrp="1"/>
          </p:cNvGraphicFramePr>
          <p:nvPr>
            <p:extLst>
              <p:ext uri="{D42A27DB-BD31-4B8C-83A1-F6EECF244321}">
                <p14:modId xmlns:p14="http://schemas.microsoft.com/office/powerpoint/2010/main" val="3766016277"/>
              </p:ext>
            </p:extLst>
          </p:nvPr>
        </p:nvGraphicFramePr>
        <p:xfrm>
          <a:off x="179512" y="2429976"/>
          <a:ext cx="8784975" cy="4023360"/>
        </p:xfrm>
        <a:graphic>
          <a:graphicData uri="http://schemas.openxmlformats.org/drawingml/2006/table">
            <a:tbl>
              <a:tblPr firstRow="1" firstCol="1" bandRow="1"/>
              <a:tblGrid>
                <a:gridCol w="1872208">
                  <a:extLst>
                    <a:ext uri="{9D8B030D-6E8A-4147-A177-3AD203B41FA5}">
                      <a16:colId xmlns:a16="http://schemas.microsoft.com/office/drawing/2014/main" val="1011159097"/>
                    </a:ext>
                  </a:extLst>
                </a:gridCol>
                <a:gridCol w="1872208">
                  <a:extLst>
                    <a:ext uri="{9D8B030D-6E8A-4147-A177-3AD203B41FA5}">
                      <a16:colId xmlns:a16="http://schemas.microsoft.com/office/drawing/2014/main" val="2633688801"/>
                    </a:ext>
                  </a:extLst>
                </a:gridCol>
                <a:gridCol w="2952328">
                  <a:extLst>
                    <a:ext uri="{9D8B030D-6E8A-4147-A177-3AD203B41FA5}">
                      <a16:colId xmlns:a16="http://schemas.microsoft.com/office/drawing/2014/main" val="1099552430"/>
                    </a:ext>
                  </a:extLst>
                </a:gridCol>
                <a:gridCol w="2088231">
                  <a:extLst>
                    <a:ext uri="{9D8B030D-6E8A-4147-A177-3AD203B41FA5}">
                      <a16:colId xmlns:a16="http://schemas.microsoft.com/office/drawing/2014/main" val="3933716893"/>
                    </a:ext>
                  </a:extLst>
                </a:gridCol>
              </a:tblGrid>
              <a:tr h="0">
                <a:tc>
                  <a:txBody>
                    <a:bodyPr/>
                    <a:lstStyle/>
                    <a:p>
                      <a:pPr marL="0" indent="0" algn="ctr" defTabSz="914400" rtl="0" eaLnBrk="1" latinLnBrk="0" hangingPunct="1">
                        <a:spcAft>
                          <a:spcPts val="0"/>
                        </a:spcAft>
                      </a:pPr>
                      <a:r>
                        <a:rPr lang="en-US" sz="2400" b="1" kern="100" dirty="0">
                          <a:solidFill>
                            <a:srgbClr val="0000FF"/>
                          </a:solidFill>
                          <a:effectLst/>
                          <a:latin typeface="Times New Roman" panose="02020603050405020304" pitchFamily="18" charset="0"/>
                          <a:ea typeface="宋体" panose="02010600030101010101" pitchFamily="2" charset="-122"/>
                          <a:cs typeface="+mn-cs"/>
                        </a:rPr>
                        <a:t> </a:t>
                      </a:r>
                      <a:endParaRPr lang="zh-CN" altLang="en-US" sz="2400" b="1" kern="100" dirty="0">
                        <a:solidFill>
                          <a:srgbClr val="0000FF"/>
                        </a:solidFill>
                        <a:effectLst/>
                        <a:latin typeface="Times New Roman" panose="02020603050405020304" pitchFamily="18" charset="0"/>
                        <a:ea typeface="宋体" panose="0201060003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FFFF"/>
                    </a:solidFill>
                  </a:tcPr>
                </a:tc>
                <a:tc>
                  <a:txBody>
                    <a:bodyPr/>
                    <a:lstStyle/>
                    <a:p>
                      <a:pPr marL="0" indent="0" algn="ctr">
                        <a:spcAft>
                          <a:spcPts val="0"/>
                        </a:spcAft>
                      </a:pPr>
                      <a:r>
                        <a:rPr lang="en-US" sz="2400" b="1" kern="100" dirty="0">
                          <a:solidFill>
                            <a:srgbClr val="0000FF"/>
                          </a:solidFill>
                          <a:effectLst/>
                          <a:latin typeface="Times New Roman" panose="02020603050405020304" pitchFamily="18" charset="0"/>
                          <a:ea typeface="宋体" panose="02010600030101010101" pitchFamily="2" charset="-122"/>
                        </a:rPr>
                        <a:t>SATA SSD</a:t>
                      </a:r>
                      <a:r>
                        <a:rPr lang="zh-CN" sz="2400" b="1" kern="100" dirty="0">
                          <a:solidFill>
                            <a:srgbClr val="0000FF"/>
                          </a:solidFill>
                          <a:effectLst/>
                          <a:latin typeface="Times New Roman" panose="02020603050405020304" pitchFamily="18" charset="0"/>
                          <a:ea typeface="宋体" panose="02010600030101010101" pitchFamily="2" charset="-122"/>
                        </a:rPr>
                        <a:t>（</a:t>
                      </a:r>
                      <a:r>
                        <a:rPr lang="en-US" sz="2400" b="1" kern="100" dirty="0">
                          <a:solidFill>
                            <a:srgbClr val="0000FF"/>
                          </a:solidFill>
                          <a:effectLst/>
                          <a:latin typeface="Times New Roman" panose="02020603050405020304" pitchFamily="18" charset="0"/>
                          <a:ea typeface="宋体" panose="02010600030101010101" pitchFamily="2" charset="-122"/>
                        </a:rPr>
                        <a:t>500GB</a:t>
                      </a:r>
                      <a:r>
                        <a:rPr lang="zh-CN" sz="2400" b="1" kern="100" dirty="0">
                          <a:solidFill>
                            <a:srgbClr val="0000FF"/>
                          </a:solidFill>
                          <a:effectLst/>
                          <a:latin typeface="Times New Roman" panose="02020603050405020304" pitchFamily="18" charset="0"/>
                          <a:ea typeface="宋体" panose="02010600030101010101" pitchFamily="2" charset="-122"/>
                        </a:rPr>
                        <a:t>）</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en-US" sz="2400" b="1" kern="100" dirty="0">
                          <a:solidFill>
                            <a:srgbClr val="0000FF"/>
                          </a:solidFill>
                          <a:effectLst/>
                          <a:latin typeface="Times New Roman" panose="02020603050405020304" pitchFamily="18" charset="0"/>
                          <a:ea typeface="宋体" panose="02010600030101010101" pitchFamily="2" charset="-122"/>
                          <a:cs typeface="+mn-cs"/>
                        </a:rPr>
                        <a:t>SATA HDD</a:t>
                      </a:r>
                      <a:br>
                        <a:rPr lang="en-US" sz="2400" b="1" kern="100" dirty="0">
                          <a:solidFill>
                            <a:srgbClr val="0000FF"/>
                          </a:solidFill>
                          <a:effectLst/>
                          <a:latin typeface="Times New Roman" panose="02020603050405020304" pitchFamily="18" charset="0"/>
                          <a:ea typeface="宋体" panose="02010600030101010101" pitchFamily="2" charset="-122"/>
                          <a:cs typeface="+mn-cs"/>
                        </a:rPr>
                      </a:b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r>
                        <a:rPr lang="en-US" sz="2400" b="1" kern="100" dirty="0">
                          <a:solidFill>
                            <a:srgbClr val="0000FF"/>
                          </a:solidFill>
                          <a:effectLst/>
                          <a:latin typeface="Times New Roman" panose="02020603050405020304" pitchFamily="18" charset="0"/>
                          <a:ea typeface="宋体" panose="02010600030101010101" pitchFamily="2" charset="-122"/>
                          <a:cs typeface="+mn-cs"/>
                        </a:rPr>
                        <a:t>500GB</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r>
                        <a:rPr lang="en-US" sz="2400" b="1" kern="100" dirty="0">
                          <a:solidFill>
                            <a:srgbClr val="0000FF"/>
                          </a:solidFill>
                          <a:effectLst/>
                          <a:latin typeface="Times New Roman" panose="02020603050405020304" pitchFamily="18" charset="0"/>
                          <a:ea typeface="宋体" panose="02010600030101010101" pitchFamily="2" charset="-122"/>
                          <a:cs typeface="+mn-cs"/>
                        </a:rPr>
                        <a:t>7200rpm</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区别</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DFFFF"/>
                    </a:solidFill>
                  </a:tcPr>
                </a:tc>
                <a:extLst>
                  <a:ext uri="{0D108BD9-81ED-4DB2-BD59-A6C34878D82A}">
                    <a16:rowId xmlns:a16="http://schemas.microsoft.com/office/drawing/2014/main" val="4180621809"/>
                  </a:ext>
                </a:extLst>
              </a:tr>
              <a:tr h="0">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介质</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zh-CN" altLang="en-US" sz="2400" b="1" kern="100" dirty="0">
                          <a:solidFill>
                            <a:schemeClr val="tx1"/>
                          </a:solidFill>
                          <a:effectLst/>
                          <a:latin typeface="Times New Roman" panose="02020603050405020304" pitchFamily="18" charset="0"/>
                          <a:ea typeface="宋体" panose="02010600030101010101" pitchFamily="2" charset="-122"/>
                          <a:cs typeface="+mn-cs"/>
                        </a:rPr>
                        <a:t>闪存</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zh-CN" altLang="en-US" sz="2400" b="1" kern="100">
                          <a:solidFill>
                            <a:schemeClr val="tx1"/>
                          </a:solidFill>
                          <a:effectLst/>
                          <a:latin typeface="Times New Roman" panose="02020603050405020304" pitchFamily="18" charset="0"/>
                          <a:ea typeface="宋体" panose="02010600030101010101" pitchFamily="2" charset="-122"/>
                          <a:cs typeface="+mn-cs"/>
                        </a:rPr>
                        <a:t>磁盘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1FF"/>
                    </a:solidFill>
                  </a:tcPr>
                </a:tc>
                <a:tc>
                  <a:txBody>
                    <a:bodyPr/>
                    <a:lstStyle/>
                    <a:p>
                      <a:pPr marL="0" indent="0" algn="ctr" defTabSz="914400" rtl="0" eaLnBrk="1" latinLnBrk="0" hangingPunct="1">
                        <a:spcAft>
                          <a:spcPts val="0"/>
                        </a:spcAft>
                      </a:pPr>
                      <a:r>
                        <a:rPr lang="en-US" sz="2400" b="1" kern="100">
                          <a:solidFill>
                            <a:schemeClr val="tx1"/>
                          </a:solidFill>
                          <a:effectLst/>
                          <a:latin typeface="Times New Roman" panose="02020603050405020304" pitchFamily="18" charset="0"/>
                          <a:ea typeface="宋体" panose="02010600030101010101" pitchFamily="2" charset="-122"/>
                          <a:cs typeface="+mn-cs"/>
                        </a:rPr>
                        <a:t> </a:t>
                      </a:r>
                      <a:endParaRPr lang="zh-CN" altLang="en-US" sz="2400" b="1" kern="10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FE0"/>
                    </a:solidFill>
                  </a:tcPr>
                </a:tc>
                <a:extLst>
                  <a:ext uri="{0D108BD9-81ED-4DB2-BD59-A6C34878D82A}">
                    <a16:rowId xmlns:a16="http://schemas.microsoft.com/office/drawing/2014/main" val="3625907980"/>
                  </a:ext>
                </a:extLst>
              </a:tr>
              <a:tr h="0">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连续读</a:t>
                      </a:r>
                      <a:r>
                        <a:rPr lang="en-US" sz="2400" b="1" kern="100" dirty="0">
                          <a:solidFill>
                            <a:srgbClr val="0000FF"/>
                          </a:solidFill>
                          <a:effectLst/>
                          <a:latin typeface="Times New Roman" panose="02020603050405020304" pitchFamily="18" charset="0"/>
                          <a:ea typeface="宋体" panose="02010600030101010101" pitchFamily="2" charset="-122"/>
                          <a:cs typeface="+mn-cs"/>
                        </a:rPr>
                        <a:t>/</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写（</a:t>
                      </a:r>
                      <a:r>
                        <a:rPr lang="en-US" sz="2400" b="1" kern="100" dirty="0">
                          <a:solidFill>
                            <a:srgbClr val="0000FF"/>
                          </a:solidFill>
                          <a:effectLst/>
                          <a:latin typeface="Times New Roman" panose="02020603050405020304" pitchFamily="18" charset="0"/>
                          <a:ea typeface="宋体" panose="02010600030101010101" pitchFamily="2" charset="-122"/>
                          <a:cs typeface="+mn-cs"/>
                        </a:rPr>
                        <a:t>MB/s</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540/330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160/60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1FF"/>
                    </a:solidFill>
                  </a:tcPr>
                </a:tc>
                <a:tc>
                  <a:txBody>
                    <a:bodyPr/>
                    <a:lstStyle/>
                    <a:p>
                      <a:pPr marL="0" indent="0" algn="ctr" defTabSz="914400" rtl="0" eaLnBrk="1" latinLnBrk="0" hangingPunct="1">
                        <a:spcAft>
                          <a:spcPts val="0"/>
                        </a:spcAft>
                      </a:pP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3 / </a:t>
                      </a: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6</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FE0"/>
                    </a:solidFill>
                  </a:tcPr>
                </a:tc>
                <a:extLst>
                  <a:ext uri="{0D108BD9-81ED-4DB2-BD59-A6C34878D82A}">
                    <a16:rowId xmlns:a16="http://schemas.microsoft.com/office/drawing/2014/main" val="700795145"/>
                  </a:ext>
                </a:extLst>
              </a:tr>
              <a:tr h="0">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随机读</a:t>
                      </a:r>
                      <a:r>
                        <a:rPr lang="en-US" sz="2400" b="1" kern="100" dirty="0">
                          <a:solidFill>
                            <a:srgbClr val="0000FF"/>
                          </a:solidFill>
                          <a:effectLst/>
                          <a:latin typeface="Times New Roman" panose="02020603050405020304" pitchFamily="18" charset="0"/>
                          <a:ea typeface="宋体" panose="02010600030101010101" pitchFamily="2" charset="-122"/>
                          <a:cs typeface="+mn-cs"/>
                        </a:rPr>
                        <a:t>/</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写（</a:t>
                      </a:r>
                      <a:r>
                        <a:rPr lang="en-US" sz="2400" b="1" kern="100" dirty="0">
                          <a:solidFill>
                            <a:srgbClr val="0000FF"/>
                          </a:solidFill>
                          <a:effectLst/>
                          <a:latin typeface="Times New Roman" panose="02020603050405020304" pitchFamily="18" charset="0"/>
                          <a:ea typeface="宋体" panose="02010600030101010101" pitchFamily="2" charset="-122"/>
                          <a:cs typeface="+mn-cs"/>
                        </a:rPr>
                        <a:t>IOPS</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98000/70000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450/400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1FF"/>
                    </a:solidFill>
                  </a:tcPr>
                </a:tc>
                <a:tc>
                  <a:txBody>
                    <a:bodyPr/>
                    <a:lstStyle/>
                    <a:p>
                      <a:pPr marL="0" indent="0" algn="ctr" defTabSz="914400" rtl="0" eaLnBrk="1" latinLnBrk="0" hangingPunct="1">
                        <a:spcAft>
                          <a:spcPts val="0"/>
                        </a:spcAft>
                      </a:pP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217 / </a:t>
                      </a: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175</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FE0"/>
                    </a:solidFill>
                  </a:tcPr>
                </a:tc>
                <a:extLst>
                  <a:ext uri="{0D108BD9-81ED-4DB2-BD59-A6C34878D82A}">
                    <a16:rowId xmlns:a16="http://schemas.microsoft.com/office/drawing/2014/main" val="1463590666"/>
                  </a:ext>
                </a:extLst>
              </a:tr>
              <a:tr h="0">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数据访问</a:t>
                      </a:r>
                      <a:br>
                        <a:rPr lang="en-US" altLang="zh-CN" sz="2400" b="1" kern="100" dirty="0">
                          <a:solidFill>
                            <a:srgbClr val="0000FF"/>
                          </a:solidFill>
                          <a:effectLst/>
                          <a:latin typeface="Times New Roman" panose="02020603050405020304" pitchFamily="18" charset="0"/>
                          <a:ea typeface="宋体" panose="02010600030101010101" pitchFamily="2" charset="-122"/>
                          <a:cs typeface="+mn-cs"/>
                        </a:rPr>
                      </a:b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延迟（</a:t>
                      </a:r>
                      <a:r>
                        <a:rPr lang="en-US" sz="2400" b="1" kern="100" dirty="0" err="1">
                          <a:solidFill>
                            <a:srgbClr val="0000FF"/>
                          </a:solidFill>
                          <a:effectLst/>
                          <a:latin typeface="Times New Roman" panose="02020603050405020304" pitchFamily="18" charset="0"/>
                          <a:ea typeface="宋体" panose="02010600030101010101" pitchFamily="2" charset="-122"/>
                          <a:cs typeface="+mn-cs"/>
                        </a:rPr>
                        <a:t>ms</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0.1</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10</a:t>
                      </a:r>
                      <a:r>
                        <a:rPr lang="zh-CN" altLang="en-US"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12</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1FF"/>
                    </a:solidFill>
                  </a:tcPr>
                </a:tc>
                <a:tc>
                  <a:txBody>
                    <a:bodyPr/>
                    <a:lstStyle/>
                    <a:p>
                      <a:pPr marL="0" indent="0" algn="ctr" defTabSz="914400" rtl="0" eaLnBrk="1" latinLnBrk="0" hangingPunct="1">
                        <a:spcAft>
                          <a:spcPts val="0"/>
                        </a:spcAft>
                      </a:pP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100</a:t>
                      </a:r>
                      <a:r>
                        <a:rPr lang="zh-CN" altLang="en-US"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120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FE0"/>
                    </a:solidFill>
                  </a:tcPr>
                </a:tc>
                <a:extLst>
                  <a:ext uri="{0D108BD9-81ED-4DB2-BD59-A6C34878D82A}">
                    <a16:rowId xmlns:a16="http://schemas.microsoft.com/office/drawing/2014/main" val="2481145443"/>
                  </a:ext>
                </a:extLst>
              </a:tr>
              <a:tr h="0">
                <a:tc>
                  <a:txBody>
                    <a:bodyPr/>
                    <a:lstStyle/>
                    <a:p>
                      <a:pPr marL="0" indent="0" algn="ctr" defTabSz="914400" rtl="0" eaLnBrk="1" latinLnBrk="0" hangingPunct="1">
                        <a:spcAft>
                          <a:spcPts val="0"/>
                        </a:spcAft>
                      </a:pP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性能得分（</a:t>
                      </a:r>
                      <a:r>
                        <a:rPr lang="en-US" sz="2400" b="1" kern="100" dirty="0" err="1">
                          <a:solidFill>
                            <a:srgbClr val="0000FF"/>
                          </a:solidFill>
                          <a:effectLst/>
                          <a:latin typeface="Times New Roman" panose="02020603050405020304" pitchFamily="18" charset="0"/>
                          <a:ea typeface="宋体" panose="02010600030101010101" pitchFamily="2" charset="-122"/>
                          <a:cs typeface="+mn-cs"/>
                        </a:rPr>
                        <a:t>PCMark</a:t>
                      </a:r>
                      <a:r>
                        <a:rPr lang="zh-CN" altLang="en-US" sz="2400" b="1" kern="100" dirty="0">
                          <a:solidFill>
                            <a:srgbClr val="0000FF"/>
                          </a:solidFill>
                          <a:effectLst/>
                          <a:latin typeface="Times New Roman" panose="02020603050405020304" pitchFamily="18" charset="0"/>
                          <a:ea typeface="宋体" panose="02010600030101010101" pitchFamily="2" charset="-122"/>
                          <a:cs typeface="+mn-cs"/>
                        </a:rPr>
                        <a:t>）</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DFFFF"/>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78700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2400" b="1" kern="100" dirty="0">
                          <a:solidFill>
                            <a:schemeClr val="tx1"/>
                          </a:solidFill>
                          <a:effectLst/>
                          <a:latin typeface="Times New Roman" panose="02020603050405020304" pitchFamily="18" charset="0"/>
                          <a:ea typeface="宋体" panose="02010600030101010101" pitchFamily="2" charset="-122"/>
                          <a:cs typeface="+mn-cs"/>
                        </a:rPr>
                        <a:t>5600</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1FF"/>
                    </a:solidFill>
                  </a:tcPr>
                </a:tc>
                <a:tc>
                  <a:txBody>
                    <a:bodyPr/>
                    <a:lstStyle/>
                    <a:p>
                      <a:pPr marL="0" indent="0" algn="ctr" defTabSz="914400" rtl="0" eaLnBrk="1" latinLnBrk="0" hangingPunct="1">
                        <a:spcAft>
                          <a:spcPts val="0"/>
                        </a:spcAft>
                      </a:pPr>
                      <a:r>
                        <a:rPr lang="en-US" altLang="zh-CN" sz="2400" b="1" kern="100" dirty="0">
                          <a:solidFill>
                            <a:schemeClr val="tx1"/>
                          </a:solidFill>
                          <a:effectLst/>
                          <a:latin typeface="Times New Roman" panose="02020603050405020304" pitchFamily="18" charset="0"/>
                          <a:ea typeface="宋体" panose="02010600030101010101" pitchFamily="2" charset="-122"/>
                          <a:cs typeface="+mn-cs"/>
                        </a:rPr>
                        <a:t>×</a:t>
                      </a:r>
                      <a:r>
                        <a:rPr lang="en-US" sz="2400" b="1" kern="100" dirty="0">
                          <a:solidFill>
                            <a:schemeClr val="tx1"/>
                          </a:solidFill>
                          <a:effectLst/>
                          <a:latin typeface="Times New Roman" panose="02020603050405020304" pitchFamily="18" charset="0"/>
                          <a:ea typeface="宋体" panose="02010600030101010101" pitchFamily="2" charset="-122"/>
                          <a:cs typeface="+mn-cs"/>
                        </a:rPr>
                        <a:t>14</a:t>
                      </a:r>
                      <a:endParaRPr lang="zh-CN" altLang="en-US" sz="2400" b="1" kern="100" dirty="0">
                        <a:solidFill>
                          <a:schemeClr val="tx1"/>
                        </a:solidFill>
                        <a:effectLst/>
                        <a:latin typeface="Times New Roman" panose="02020603050405020304" pitchFamily="18" charset="0"/>
                        <a:ea typeface="宋体" panose="02010600030101010101" pitchFamily="2" charset="-122"/>
                        <a:cs typeface="+mn-cs"/>
                      </a:endParaRP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C1FFE0"/>
                    </a:solidFill>
                  </a:tcPr>
                </a:tc>
                <a:extLst>
                  <a:ext uri="{0D108BD9-81ED-4DB2-BD59-A6C34878D82A}">
                    <a16:rowId xmlns:a16="http://schemas.microsoft.com/office/drawing/2014/main" val="1282676012"/>
                  </a:ext>
                </a:extLst>
              </a:tr>
            </a:tbl>
          </a:graphicData>
        </a:graphic>
      </p:graphicFrame>
    </p:spTree>
    <p:extLst>
      <p:ext uri="{BB962C8B-B14F-4D97-AF65-F5344CB8AC3E}">
        <p14:creationId xmlns:p14="http://schemas.microsoft.com/office/powerpoint/2010/main" val="131854117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2776E-94AD-4885-85DE-AD3CC501A900}"/>
              </a:ext>
            </a:extLst>
          </p:cNvPr>
          <p:cNvSpPr>
            <a:spLocks noGrp="1"/>
          </p:cNvSpPr>
          <p:nvPr>
            <p:ph type="title"/>
          </p:nvPr>
        </p:nvSpPr>
        <p:spPr/>
        <p:txBody>
          <a:bodyPr/>
          <a:lstStyle/>
          <a:p>
            <a:r>
              <a:rPr lang="zh-CN" altLang="en-US" dirty="0"/>
              <a:t>固态硬盘：结构框图</a:t>
            </a:r>
          </a:p>
        </p:txBody>
      </p:sp>
      <p:sp>
        <p:nvSpPr>
          <p:cNvPr id="3" name="内容占位符 2">
            <a:extLst>
              <a:ext uri="{FF2B5EF4-FFF2-40B4-BE49-F238E27FC236}">
                <a16:creationId xmlns:a16="http://schemas.microsoft.com/office/drawing/2014/main" id="{27DD895E-9F9E-4332-A555-F41A1014C4FD}"/>
              </a:ext>
            </a:extLst>
          </p:cNvPr>
          <p:cNvSpPr>
            <a:spLocks noGrp="1"/>
          </p:cNvSpPr>
          <p:nvPr>
            <p:ph idx="1"/>
          </p:nvPr>
        </p:nvSpPr>
        <p:spPr>
          <a:xfrm>
            <a:off x="1778705" y="191949"/>
            <a:ext cx="6912768" cy="1368152"/>
          </a:xfrm>
        </p:spPr>
        <p:txBody>
          <a:bodyPr/>
          <a:lstStyle/>
          <a:p>
            <a:pPr marL="0" indent="0" algn="r">
              <a:buNone/>
            </a:pPr>
            <a:r>
              <a:rPr lang="zh-CN" altLang="en-US" sz="2400" dirty="0"/>
              <a:t>多组闪存芯片组成</a:t>
            </a:r>
            <a:r>
              <a:rPr lang="zh-CN" altLang="en-US" sz="2400" dirty="0">
                <a:solidFill>
                  <a:srgbClr val="FF0000"/>
                </a:solidFill>
              </a:rPr>
              <a:t>多个通道</a:t>
            </a:r>
            <a:r>
              <a:rPr lang="zh-CN" altLang="en-US" sz="2400" dirty="0"/>
              <a:t>，</a:t>
            </a:r>
            <a:endParaRPr lang="en-US" altLang="zh-CN" sz="2400" dirty="0"/>
          </a:p>
          <a:p>
            <a:pPr marL="0" indent="0" algn="r">
              <a:buNone/>
            </a:pPr>
            <a:r>
              <a:rPr lang="zh-CN" altLang="en-US" sz="2400" dirty="0"/>
              <a:t>在</a:t>
            </a:r>
            <a:r>
              <a:rPr lang="en-US" altLang="zh-CN" sz="2400" dirty="0">
                <a:solidFill>
                  <a:srgbClr val="CC0066"/>
                </a:solidFill>
              </a:rPr>
              <a:t>SSD</a:t>
            </a:r>
            <a:r>
              <a:rPr lang="zh-CN" altLang="en-US" sz="2400" dirty="0">
                <a:solidFill>
                  <a:srgbClr val="CC0066"/>
                </a:solidFill>
              </a:rPr>
              <a:t>控制器</a:t>
            </a:r>
            <a:r>
              <a:rPr lang="zh-CN" altLang="en-US" sz="2400" dirty="0"/>
              <a:t>的控制下，</a:t>
            </a:r>
            <a:r>
              <a:rPr lang="zh-CN" altLang="en-US" sz="2400" dirty="0">
                <a:solidFill>
                  <a:srgbClr val="FF0000"/>
                </a:solidFill>
              </a:rPr>
              <a:t>多</a:t>
            </a:r>
            <a:r>
              <a:rPr lang="zh-CN" altLang="en-US" sz="2400" dirty="0"/>
              <a:t>个闪存</a:t>
            </a:r>
            <a:r>
              <a:rPr lang="zh-CN" altLang="en-US" sz="2400" dirty="0">
                <a:solidFill>
                  <a:srgbClr val="FF0000"/>
                </a:solidFill>
              </a:rPr>
              <a:t>通道</a:t>
            </a:r>
            <a:r>
              <a:rPr lang="zh-CN" altLang="en-US" sz="2400" dirty="0"/>
              <a:t>并发工作；</a:t>
            </a:r>
            <a:endParaRPr lang="en-US" altLang="zh-CN" sz="2400" dirty="0"/>
          </a:p>
          <a:p>
            <a:pPr marL="0" indent="0" algn="r">
              <a:buNone/>
            </a:pPr>
            <a:r>
              <a:rPr lang="zh-CN" altLang="en-US" sz="2400" dirty="0">
                <a:solidFill>
                  <a:srgbClr val="0000FF"/>
                </a:solidFill>
              </a:rPr>
              <a:t>通道内</a:t>
            </a:r>
            <a:r>
              <a:rPr lang="zh-CN" altLang="en-US" sz="2400" dirty="0"/>
              <a:t>可以组成</a:t>
            </a:r>
            <a:r>
              <a:rPr lang="zh-CN" altLang="en-US" sz="2400" dirty="0">
                <a:solidFill>
                  <a:srgbClr val="0000FF"/>
                </a:solidFill>
              </a:rPr>
              <a:t>多体交叉存储器</a:t>
            </a:r>
            <a:r>
              <a:rPr lang="zh-CN" altLang="en-US" sz="2400" dirty="0"/>
              <a:t>。</a:t>
            </a:r>
          </a:p>
        </p:txBody>
      </p:sp>
      <p:sp>
        <p:nvSpPr>
          <p:cNvPr id="4" name="灯片编号占位符 3">
            <a:extLst>
              <a:ext uri="{FF2B5EF4-FFF2-40B4-BE49-F238E27FC236}">
                <a16:creationId xmlns:a16="http://schemas.microsoft.com/office/drawing/2014/main" id="{1B5CF0C2-A822-49EF-99F3-0674B6F4BC20}"/>
              </a:ext>
            </a:extLst>
          </p:cNvPr>
          <p:cNvSpPr>
            <a:spLocks noGrp="1"/>
          </p:cNvSpPr>
          <p:nvPr>
            <p:ph type="sldNum" sz="quarter" idx="11"/>
          </p:nvPr>
        </p:nvSpPr>
        <p:spPr/>
        <p:txBody>
          <a:bodyPr/>
          <a:lstStyle/>
          <a:p>
            <a:pPr>
              <a:defRPr/>
            </a:pPr>
            <a:fld id="{5A4776B4-6B37-432D-ACB1-1F20CC580D08}" type="slidenum">
              <a:rPr lang="zh-CN" altLang="en-US" smtClean="0"/>
              <a:pPr>
                <a:defRPr/>
              </a:pPr>
              <a:t>55</a:t>
            </a:fld>
            <a:endParaRPr lang="en-US" altLang="zh-CN"/>
          </a:p>
        </p:txBody>
      </p:sp>
      <p:pic>
        <p:nvPicPr>
          <p:cNvPr id="64" name="图片 63">
            <a:extLst>
              <a:ext uri="{FF2B5EF4-FFF2-40B4-BE49-F238E27FC236}">
                <a16:creationId xmlns:a16="http://schemas.microsoft.com/office/drawing/2014/main" id="{ABAD9828-2156-4564-A6F4-8332FA95389B}"/>
              </a:ext>
            </a:extLst>
          </p:cNvPr>
          <p:cNvPicPr>
            <a:picLocks noChangeAspect="1"/>
          </p:cNvPicPr>
          <p:nvPr/>
        </p:nvPicPr>
        <p:blipFill>
          <a:blip r:embed="rId2"/>
          <a:stretch>
            <a:fillRect/>
          </a:stretch>
        </p:blipFill>
        <p:spPr>
          <a:xfrm>
            <a:off x="0" y="1628800"/>
            <a:ext cx="9036496" cy="4482202"/>
          </a:xfrm>
          <a:prstGeom prst="rect">
            <a:avLst/>
          </a:prstGeom>
        </p:spPr>
      </p:pic>
      <p:sp>
        <p:nvSpPr>
          <p:cNvPr id="65" name="矩形 64">
            <a:extLst>
              <a:ext uri="{FF2B5EF4-FFF2-40B4-BE49-F238E27FC236}">
                <a16:creationId xmlns:a16="http://schemas.microsoft.com/office/drawing/2014/main" id="{BE8C8A1E-2BD0-4299-AC9B-D683881F49B7}"/>
              </a:ext>
            </a:extLst>
          </p:cNvPr>
          <p:cNvSpPr/>
          <p:nvPr/>
        </p:nvSpPr>
        <p:spPr>
          <a:xfrm>
            <a:off x="2123728" y="6111002"/>
            <a:ext cx="4572000" cy="461665"/>
          </a:xfrm>
          <a:prstGeom prst="rect">
            <a:avLst/>
          </a:prstGeom>
        </p:spPr>
        <p:txBody>
          <a:bodyPr>
            <a:spAutoFit/>
          </a:bodyPr>
          <a:lstStyle/>
          <a:p>
            <a:pPr algn="ctr"/>
            <a:r>
              <a:rPr lang="zh-CN" altLang="en-US" sz="2400" dirty="0">
                <a:solidFill>
                  <a:schemeClr val="bg2"/>
                </a:solidFill>
              </a:rPr>
              <a:t>固态硬盘（</a:t>
            </a:r>
            <a:r>
              <a:rPr lang="en-US" altLang="zh-CN" sz="2400" dirty="0">
                <a:solidFill>
                  <a:schemeClr val="bg2"/>
                </a:solidFill>
              </a:rPr>
              <a:t>SSD</a:t>
            </a:r>
            <a:r>
              <a:rPr lang="zh-CN" altLang="en-US" sz="2400" dirty="0">
                <a:solidFill>
                  <a:schemeClr val="bg2"/>
                </a:solidFill>
              </a:rPr>
              <a:t>）内部结构框图</a:t>
            </a:r>
          </a:p>
        </p:txBody>
      </p:sp>
    </p:spTree>
    <p:extLst>
      <p:ext uri="{BB962C8B-B14F-4D97-AF65-F5344CB8AC3E}">
        <p14:creationId xmlns:p14="http://schemas.microsoft.com/office/powerpoint/2010/main" val="220380462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74556-5FB2-46E0-8EF9-2C8B4FE7B8E7}"/>
              </a:ext>
            </a:extLst>
          </p:cNvPr>
          <p:cNvSpPr>
            <a:spLocks noGrp="1"/>
          </p:cNvSpPr>
          <p:nvPr>
            <p:ph type="title"/>
          </p:nvPr>
        </p:nvSpPr>
        <p:spPr/>
        <p:txBody>
          <a:bodyPr/>
          <a:lstStyle/>
          <a:p>
            <a:r>
              <a:rPr lang="zh-CN" altLang="en-US" dirty="0"/>
              <a:t>固态硬盘：闪存芯片的类型</a:t>
            </a:r>
          </a:p>
        </p:txBody>
      </p:sp>
      <p:sp>
        <p:nvSpPr>
          <p:cNvPr id="3" name="内容占位符 2">
            <a:extLst>
              <a:ext uri="{FF2B5EF4-FFF2-40B4-BE49-F238E27FC236}">
                <a16:creationId xmlns:a16="http://schemas.microsoft.com/office/drawing/2014/main" id="{5D0DAF8E-7AF2-4C5C-8627-76A8B97203BD}"/>
              </a:ext>
            </a:extLst>
          </p:cNvPr>
          <p:cNvSpPr>
            <a:spLocks noGrp="1"/>
          </p:cNvSpPr>
          <p:nvPr>
            <p:ph idx="1"/>
          </p:nvPr>
        </p:nvSpPr>
        <p:spPr/>
        <p:txBody>
          <a:bodyPr/>
          <a:lstStyle/>
          <a:p>
            <a:r>
              <a:rPr lang="en-US" altLang="zh-CN" dirty="0"/>
              <a:t>SLC</a:t>
            </a:r>
            <a:r>
              <a:rPr lang="zh-CN" altLang="en-US" dirty="0"/>
              <a:t>（</a:t>
            </a:r>
            <a:r>
              <a:rPr lang="en-US" altLang="zh-CN" dirty="0"/>
              <a:t>Single-Level Cell</a:t>
            </a:r>
            <a:r>
              <a:rPr lang="zh-CN" altLang="en-US" dirty="0"/>
              <a:t>）</a:t>
            </a:r>
            <a:endParaRPr lang="en-US" altLang="zh-CN" dirty="0"/>
          </a:p>
          <a:p>
            <a:pPr lvl="1"/>
            <a:r>
              <a:rPr lang="zh-CN" altLang="en-US" dirty="0"/>
              <a:t>性能好：读速度是</a:t>
            </a:r>
            <a:r>
              <a:rPr lang="en-US" altLang="zh-CN" dirty="0"/>
              <a:t>MLC</a:t>
            </a:r>
            <a:r>
              <a:rPr lang="zh-CN" altLang="en-US" dirty="0"/>
              <a:t>的</a:t>
            </a:r>
            <a:r>
              <a:rPr lang="en-US" altLang="zh-CN" dirty="0"/>
              <a:t>2</a:t>
            </a:r>
            <a:r>
              <a:rPr lang="zh-CN" altLang="en-US" dirty="0"/>
              <a:t>倍；</a:t>
            </a:r>
            <a:br>
              <a:rPr lang="zh-CN" altLang="en-US" dirty="0"/>
            </a:br>
            <a:r>
              <a:rPr lang="zh-CN" altLang="en-US" dirty="0"/>
              <a:t>写速度是</a:t>
            </a:r>
            <a:r>
              <a:rPr lang="en-US" altLang="zh-CN" dirty="0"/>
              <a:t>MLC</a:t>
            </a:r>
            <a:r>
              <a:rPr lang="zh-CN" altLang="en-US" dirty="0"/>
              <a:t>的</a:t>
            </a:r>
            <a:r>
              <a:rPr lang="en-US" altLang="zh-CN" dirty="0"/>
              <a:t>4</a:t>
            </a:r>
            <a:r>
              <a:rPr lang="zh-CN" altLang="en-US" dirty="0"/>
              <a:t>倍多</a:t>
            </a:r>
          </a:p>
          <a:p>
            <a:pPr lvl="1"/>
            <a:r>
              <a:rPr lang="zh-CN" altLang="en-US" dirty="0"/>
              <a:t>寿命长：擦除次数是</a:t>
            </a:r>
            <a:r>
              <a:rPr lang="en-US" altLang="zh-CN" dirty="0"/>
              <a:t>MLC</a:t>
            </a:r>
            <a:r>
              <a:rPr lang="zh-CN" altLang="en-US" dirty="0"/>
              <a:t>的</a:t>
            </a:r>
            <a:r>
              <a:rPr lang="en-US" altLang="zh-CN" dirty="0"/>
              <a:t>10</a:t>
            </a:r>
            <a:r>
              <a:rPr lang="zh-CN" altLang="en-US" dirty="0"/>
              <a:t>倍。</a:t>
            </a:r>
          </a:p>
          <a:p>
            <a:pPr lvl="1"/>
            <a:r>
              <a:rPr lang="zh-CN" altLang="en-US" dirty="0"/>
              <a:t>可靠性好。</a:t>
            </a:r>
            <a:endParaRPr lang="en-US" altLang="zh-CN" dirty="0"/>
          </a:p>
          <a:p>
            <a:r>
              <a:rPr lang="en-US" altLang="zh-CN" dirty="0"/>
              <a:t>MLC</a:t>
            </a:r>
            <a:r>
              <a:rPr lang="zh-CN" altLang="en-US" dirty="0"/>
              <a:t>（</a:t>
            </a:r>
            <a:r>
              <a:rPr lang="en-US" altLang="zh-CN" dirty="0"/>
              <a:t>Multi-Level Cell</a:t>
            </a:r>
            <a:r>
              <a:rPr lang="zh-CN" altLang="en-US" dirty="0"/>
              <a:t>）</a:t>
            </a:r>
            <a:endParaRPr lang="en-US" altLang="zh-CN" dirty="0"/>
          </a:p>
          <a:p>
            <a:r>
              <a:rPr lang="en-US" altLang="zh-CN" dirty="0"/>
              <a:t>TLC</a:t>
            </a:r>
            <a:r>
              <a:rPr lang="zh-CN" altLang="zh-CN" dirty="0"/>
              <a:t>（</a:t>
            </a:r>
            <a:r>
              <a:rPr lang="en-US" altLang="zh-CN" dirty="0"/>
              <a:t>Trinary-Level Cell</a:t>
            </a:r>
            <a:r>
              <a:rPr lang="zh-CN" altLang="zh-CN" dirty="0"/>
              <a:t>）</a:t>
            </a:r>
            <a:endParaRPr lang="en-US" altLang="zh-CN" dirty="0"/>
          </a:p>
          <a:p>
            <a:r>
              <a:rPr lang="en-US" altLang="zh-CN" dirty="0"/>
              <a:t>QLC</a:t>
            </a:r>
            <a:r>
              <a:rPr lang="zh-CN" altLang="en-US" dirty="0"/>
              <a:t>（</a:t>
            </a:r>
            <a:r>
              <a:rPr lang="en-US" altLang="zh-CN" dirty="0"/>
              <a:t>Quad-Level Cell</a:t>
            </a:r>
            <a:r>
              <a:rPr lang="zh-CN" altLang="en-US" dirty="0"/>
              <a:t>）</a:t>
            </a:r>
            <a:endParaRPr lang="en-US" altLang="zh-CN" dirty="0"/>
          </a:p>
          <a:p>
            <a:pPr lvl="1"/>
            <a:r>
              <a:rPr lang="zh-CN" altLang="en-US" dirty="0"/>
              <a:t>需要判断电荷量，电路复杂。</a:t>
            </a:r>
          </a:p>
          <a:p>
            <a:pPr lvl="1"/>
            <a:r>
              <a:rPr lang="zh-CN" altLang="en-US" dirty="0"/>
              <a:t>校验方式更复杂。</a:t>
            </a:r>
          </a:p>
        </p:txBody>
      </p:sp>
      <p:sp>
        <p:nvSpPr>
          <p:cNvPr id="4" name="灯片编号占位符 3">
            <a:extLst>
              <a:ext uri="{FF2B5EF4-FFF2-40B4-BE49-F238E27FC236}">
                <a16:creationId xmlns:a16="http://schemas.microsoft.com/office/drawing/2014/main" id="{4EB816E8-E350-4CFA-B08B-2B5040553CD0}"/>
              </a:ext>
            </a:extLst>
          </p:cNvPr>
          <p:cNvSpPr>
            <a:spLocks noGrp="1"/>
          </p:cNvSpPr>
          <p:nvPr>
            <p:ph type="sldNum" sz="quarter" idx="11"/>
          </p:nvPr>
        </p:nvSpPr>
        <p:spPr/>
        <p:txBody>
          <a:bodyPr/>
          <a:lstStyle/>
          <a:p>
            <a:pPr>
              <a:defRPr/>
            </a:pPr>
            <a:fld id="{5A4776B4-6B37-432D-ACB1-1F20CC580D08}" type="slidenum">
              <a:rPr lang="zh-CN" altLang="en-US" smtClean="0"/>
              <a:pPr>
                <a:defRPr/>
              </a:pPr>
              <a:t>56</a:t>
            </a:fld>
            <a:endParaRPr lang="en-US" altLang="zh-CN"/>
          </a:p>
        </p:txBody>
      </p:sp>
    </p:spTree>
    <p:extLst>
      <p:ext uri="{BB962C8B-B14F-4D97-AF65-F5344CB8AC3E}">
        <p14:creationId xmlns:p14="http://schemas.microsoft.com/office/powerpoint/2010/main" val="371775013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74556-5FB2-46E0-8EF9-2C8B4FE7B8E7}"/>
              </a:ext>
            </a:extLst>
          </p:cNvPr>
          <p:cNvSpPr>
            <a:spLocks noGrp="1"/>
          </p:cNvSpPr>
          <p:nvPr>
            <p:ph type="title"/>
          </p:nvPr>
        </p:nvSpPr>
        <p:spPr/>
        <p:txBody>
          <a:bodyPr/>
          <a:lstStyle/>
          <a:p>
            <a:r>
              <a:rPr lang="zh-CN" altLang="en-US" dirty="0"/>
              <a:t>固态硬盘：闪存芯片的类型</a:t>
            </a:r>
          </a:p>
        </p:txBody>
      </p:sp>
      <p:sp>
        <p:nvSpPr>
          <p:cNvPr id="4" name="灯片编号占位符 3">
            <a:extLst>
              <a:ext uri="{FF2B5EF4-FFF2-40B4-BE49-F238E27FC236}">
                <a16:creationId xmlns:a16="http://schemas.microsoft.com/office/drawing/2014/main" id="{4EB816E8-E350-4CFA-B08B-2B5040553CD0}"/>
              </a:ext>
            </a:extLst>
          </p:cNvPr>
          <p:cNvSpPr>
            <a:spLocks noGrp="1"/>
          </p:cNvSpPr>
          <p:nvPr>
            <p:ph type="sldNum" sz="quarter" idx="11"/>
          </p:nvPr>
        </p:nvSpPr>
        <p:spPr/>
        <p:txBody>
          <a:bodyPr/>
          <a:lstStyle/>
          <a:p>
            <a:pPr>
              <a:defRPr/>
            </a:pPr>
            <a:fld id="{5A4776B4-6B37-432D-ACB1-1F20CC580D08}" type="slidenum">
              <a:rPr lang="zh-CN" altLang="en-US" smtClean="0"/>
              <a:pPr>
                <a:defRPr/>
              </a:pPr>
              <a:t>57</a:t>
            </a:fld>
            <a:endParaRPr lang="en-US" altLang="zh-CN"/>
          </a:p>
        </p:txBody>
      </p:sp>
      <p:graphicFrame>
        <p:nvGraphicFramePr>
          <p:cNvPr id="7" name="表格 6">
            <a:extLst>
              <a:ext uri="{FF2B5EF4-FFF2-40B4-BE49-F238E27FC236}">
                <a16:creationId xmlns:a16="http://schemas.microsoft.com/office/drawing/2014/main" id="{BB32D0E2-44EC-47CB-8DED-D0EB0AD9311B}"/>
              </a:ext>
            </a:extLst>
          </p:cNvPr>
          <p:cNvGraphicFramePr>
            <a:graphicFrameLocks noGrp="1"/>
          </p:cNvGraphicFramePr>
          <p:nvPr>
            <p:extLst>
              <p:ext uri="{D42A27DB-BD31-4B8C-83A1-F6EECF244321}">
                <p14:modId xmlns:p14="http://schemas.microsoft.com/office/powerpoint/2010/main" val="1861714828"/>
              </p:ext>
            </p:extLst>
          </p:nvPr>
        </p:nvGraphicFramePr>
        <p:xfrm>
          <a:off x="395536" y="980728"/>
          <a:ext cx="8280920" cy="3813264"/>
        </p:xfrm>
        <a:graphic>
          <a:graphicData uri="http://schemas.openxmlformats.org/drawingml/2006/table">
            <a:tbl>
              <a:tblPr firstRow="1" bandRow="1"/>
              <a:tblGrid>
                <a:gridCol w="2160240">
                  <a:extLst>
                    <a:ext uri="{9D8B030D-6E8A-4147-A177-3AD203B41FA5}">
                      <a16:colId xmlns:a16="http://schemas.microsoft.com/office/drawing/2014/main" val="3121332462"/>
                    </a:ext>
                  </a:extLst>
                </a:gridCol>
                <a:gridCol w="1980220">
                  <a:extLst>
                    <a:ext uri="{9D8B030D-6E8A-4147-A177-3AD203B41FA5}">
                      <a16:colId xmlns:a16="http://schemas.microsoft.com/office/drawing/2014/main" val="963229574"/>
                    </a:ext>
                  </a:extLst>
                </a:gridCol>
                <a:gridCol w="2070230">
                  <a:extLst>
                    <a:ext uri="{9D8B030D-6E8A-4147-A177-3AD203B41FA5}">
                      <a16:colId xmlns:a16="http://schemas.microsoft.com/office/drawing/2014/main" val="2911915177"/>
                    </a:ext>
                  </a:extLst>
                </a:gridCol>
                <a:gridCol w="2070230">
                  <a:extLst>
                    <a:ext uri="{9D8B030D-6E8A-4147-A177-3AD203B41FA5}">
                      <a16:colId xmlns:a16="http://schemas.microsoft.com/office/drawing/2014/main" val="1672489484"/>
                    </a:ext>
                  </a:extLst>
                </a:gridCol>
              </a:tblGrid>
              <a:tr h="635544">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endParaRPr lang="zh-CN" altLang="en-US" sz="2400" b="1" dirty="0">
                        <a:solidFill>
                          <a:schemeClr val="bg1"/>
                        </a:solidFill>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7D">
                        <a:lumMod val="60000"/>
                        <a:lumOff val="40000"/>
                      </a:srgbClr>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r>
                        <a:rPr lang="en-US" altLang="zh-CN" sz="2400" b="1" dirty="0">
                          <a:solidFill>
                            <a:schemeClr val="bg1"/>
                          </a:solidFill>
                          <a:latin typeface="+mn-lt"/>
                        </a:rPr>
                        <a:t>SLC</a:t>
                      </a:r>
                      <a:endParaRPr lang="zh-CN" altLang="en-US" sz="2400" b="1" dirty="0">
                        <a:solidFill>
                          <a:schemeClr val="bg1"/>
                        </a:solidFill>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7D">
                        <a:lumMod val="60000"/>
                        <a:lumOff val="40000"/>
                      </a:srgbClr>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r>
                        <a:rPr lang="en-US" altLang="zh-CN" sz="2400" b="1" dirty="0">
                          <a:solidFill>
                            <a:schemeClr val="bg1"/>
                          </a:solidFill>
                          <a:latin typeface="+mn-lt"/>
                        </a:rPr>
                        <a:t>MLC</a:t>
                      </a:r>
                      <a:endParaRPr lang="zh-CN" altLang="en-US" sz="2400" b="1" dirty="0">
                        <a:solidFill>
                          <a:schemeClr val="bg1"/>
                        </a:solidFill>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7D">
                        <a:lumMod val="60000"/>
                        <a:lumOff val="40000"/>
                      </a:srgbClr>
                    </a:solidFill>
                  </a:tcPr>
                </a:tc>
                <a:tc>
                  <a:txBody>
                    <a:bodyPr/>
                    <a:lstStyle>
                      <a:lvl1pPr marL="0" algn="l" defTabSz="914400" rtl="0" eaLnBrk="1" latinLnBrk="0" hangingPunct="1">
                        <a:defRPr sz="1800" b="1" kern="1200">
                          <a:solidFill>
                            <a:schemeClr val="lt1"/>
                          </a:solidFill>
                          <a:latin typeface="Times New Roman"/>
                          <a:ea typeface="宋体"/>
                        </a:defRPr>
                      </a:lvl1pPr>
                      <a:lvl2pPr marL="457200" algn="l" defTabSz="914400" rtl="0" eaLnBrk="1" latinLnBrk="0" hangingPunct="1">
                        <a:defRPr sz="1800" b="1" kern="1200">
                          <a:solidFill>
                            <a:schemeClr val="lt1"/>
                          </a:solidFill>
                          <a:latin typeface="Times New Roman"/>
                          <a:ea typeface="宋体"/>
                        </a:defRPr>
                      </a:lvl2pPr>
                      <a:lvl3pPr marL="914400" algn="l" defTabSz="914400" rtl="0" eaLnBrk="1" latinLnBrk="0" hangingPunct="1">
                        <a:defRPr sz="1800" b="1" kern="1200">
                          <a:solidFill>
                            <a:schemeClr val="lt1"/>
                          </a:solidFill>
                          <a:latin typeface="Times New Roman"/>
                          <a:ea typeface="宋体"/>
                        </a:defRPr>
                      </a:lvl3pPr>
                      <a:lvl4pPr marL="1371600" algn="l" defTabSz="914400" rtl="0" eaLnBrk="1" latinLnBrk="0" hangingPunct="1">
                        <a:defRPr sz="1800" b="1" kern="1200">
                          <a:solidFill>
                            <a:schemeClr val="lt1"/>
                          </a:solidFill>
                          <a:latin typeface="Times New Roman"/>
                          <a:ea typeface="宋体"/>
                        </a:defRPr>
                      </a:lvl4pPr>
                      <a:lvl5pPr marL="1828800" algn="l" defTabSz="914400" rtl="0" eaLnBrk="1" latinLnBrk="0" hangingPunct="1">
                        <a:defRPr sz="1800" b="1" kern="1200">
                          <a:solidFill>
                            <a:schemeClr val="lt1"/>
                          </a:solidFill>
                          <a:latin typeface="Times New Roman"/>
                          <a:ea typeface="宋体"/>
                        </a:defRPr>
                      </a:lvl5pPr>
                      <a:lvl6pPr marL="2286000" algn="l" defTabSz="914400" rtl="0" eaLnBrk="1" latinLnBrk="0" hangingPunct="1">
                        <a:defRPr sz="1800" b="1" kern="1200">
                          <a:solidFill>
                            <a:schemeClr val="lt1"/>
                          </a:solidFill>
                          <a:latin typeface="Times New Roman"/>
                          <a:ea typeface="宋体"/>
                        </a:defRPr>
                      </a:lvl6pPr>
                      <a:lvl7pPr marL="2743200" algn="l" defTabSz="914400" rtl="0" eaLnBrk="1" latinLnBrk="0" hangingPunct="1">
                        <a:defRPr sz="1800" b="1" kern="1200">
                          <a:solidFill>
                            <a:schemeClr val="lt1"/>
                          </a:solidFill>
                          <a:latin typeface="Times New Roman"/>
                          <a:ea typeface="宋体"/>
                        </a:defRPr>
                      </a:lvl7pPr>
                      <a:lvl8pPr marL="3200400" algn="l" defTabSz="914400" rtl="0" eaLnBrk="1" latinLnBrk="0" hangingPunct="1">
                        <a:defRPr sz="1800" b="1" kern="1200">
                          <a:solidFill>
                            <a:schemeClr val="lt1"/>
                          </a:solidFill>
                          <a:latin typeface="Times New Roman"/>
                          <a:ea typeface="宋体"/>
                        </a:defRPr>
                      </a:lvl8pPr>
                      <a:lvl9pPr marL="3657600" algn="l" defTabSz="914400" rtl="0" eaLnBrk="1" latinLnBrk="0" hangingPunct="1">
                        <a:defRPr sz="1800" b="1" kern="1200">
                          <a:solidFill>
                            <a:schemeClr val="lt1"/>
                          </a:solidFill>
                          <a:latin typeface="Times New Roman"/>
                          <a:ea typeface="宋体"/>
                        </a:defRPr>
                      </a:lvl9pPr>
                    </a:lstStyle>
                    <a:p>
                      <a:pPr algn="ctr"/>
                      <a:r>
                        <a:rPr lang="en-US" altLang="zh-CN" sz="2400" b="1" dirty="0">
                          <a:solidFill>
                            <a:schemeClr val="bg1"/>
                          </a:solidFill>
                          <a:latin typeface="+mn-lt"/>
                        </a:rPr>
                        <a:t>TLC</a:t>
                      </a:r>
                      <a:endParaRPr lang="zh-CN" altLang="en-US" sz="2400" b="1" dirty="0">
                        <a:solidFill>
                          <a:schemeClr val="bg1"/>
                        </a:solidFill>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7D">
                        <a:lumMod val="60000"/>
                        <a:lumOff val="40000"/>
                      </a:srgbClr>
                    </a:solidFill>
                  </a:tcPr>
                </a:tc>
                <a:extLst>
                  <a:ext uri="{0D108BD9-81ED-4DB2-BD59-A6C34878D82A}">
                    <a16:rowId xmlns:a16="http://schemas.microsoft.com/office/drawing/2014/main" val="2090868098"/>
                  </a:ext>
                </a:extLst>
              </a:tr>
              <a:tr h="635544">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Bits per cell</a:t>
                      </a:r>
                      <a:endParaRPr lang="zh-CN" altLang="en-US" sz="2400" b="1" dirty="0">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1</a:t>
                      </a:r>
                      <a:endParaRPr lang="zh-CN" altLang="en-US" sz="2400" b="1" dirty="0">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2</a:t>
                      </a:r>
                      <a:endParaRPr lang="zh-CN" altLang="en-US" sz="2400" b="1" dirty="0">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3</a:t>
                      </a:r>
                      <a:endParaRPr lang="zh-CN" altLang="en-US" sz="2400" b="1" dirty="0">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3834509825"/>
                  </a:ext>
                </a:extLst>
              </a:tr>
              <a:tr h="635544">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P/E Cycles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100,000</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3,000</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1,000</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2267725920"/>
                  </a:ext>
                </a:extLst>
              </a:tr>
              <a:tr h="635544">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Read Time</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25μs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50μs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~75μs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2043561626"/>
                  </a:ext>
                </a:extLst>
              </a:tr>
              <a:tr h="635544">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Program Time</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200</a:t>
                      </a:r>
                      <a:r>
                        <a:rPr lang="zh-CN" altLang="en-US" sz="2400" b="1" dirty="0">
                          <a:latin typeface="+mn-lt"/>
                        </a:rPr>
                        <a:t>～</a:t>
                      </a:r>
                      <a:r>
                        <a:rPr lang="en-US" altLang="zh-CN" sz="2400" b="1" dirty="0">
                          <a:latin typeface="+mn-lt"/>
                        </a:rPr>
                        <a:t>300μs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600</a:t>
                      </a:r>
                      <a:r>
                        <a:rPr lang="zh-CN" altLang="en-US" sz="2400" b="1" dirty="0">
                          <a:latin typeface="+mn-lt"/>
                        </a:rPr>
                        <a:t>～</a:t>
                      </a:r>
                      <a:r>
                        <a:rPr lang="en-US" altLang="zh-CN" sz="2400" b="1" dirty="0">
                          <a:latin typeface="+mn-lt"/>
                        </a:rPr>
                        <a:t>900μs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~900</a:t>
                      </a:r>
                      <a:r>
                        <a:rPr lang="zh-CN" altLang="en-US" sz="2400" b="1" dirty="0">
                          <a:latin typeface="+mn-lt"/>
                        </a:rPr>
                        <a:t>～</a:t>
                      </a:r>
                      <a:r>
                        <a:rPr lang="en-US" altLang="zh-CN" sz="2400" b="1" dirty="0">
                          <a:latin typeface="+mn-lt"/>
                        </a:rPr>
                        <a:t>1350μs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20000"/>
                      </a:srgbClr>
                    </a:solidFill>
                  </a:tcPr>
                </a:tc>
                <a:extLst>
                  <a:ext uri="{0D108BD9-81ED-4DB2-BD59-A6C34878D82A}">
                    <a16:rowId xmlns:a16="http://schemas.microsoft.com/office/drawing/2014/main" val="1381720251"/>
                  </a:ext>
                </a:extLst>
              </a:tr>
              <a:tr h="635544">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Erase Time</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1.5</a:t>
                      </a:r>
                      <a:r>
                        <a:rPr lang="zh-CN" altLang="en-US" sz="2400" b="1" dirty="0">
                          <a:latin typeface="+mn-lt"/>
                        </a:rPr>
                        <a:t>～</a:t>
                      </a:r>
                      <a:r>
                        <a:rPr lang="en-US" altLang="zh-CN" sz="2400" b="1" dirty="0">
                          <a:latin typeface="+mn-lt"/>
                        </a:rPr>
                        <a:t>2ms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3ms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tc>
                  <a:txBody>
                    <a:bodyPr/>
                    <a:lstStyle>
                      <a:lvl1pPr marL="0" algn="l" defTabSz="914400" rtl="0" eaLnBrk="1" latinLnBrk="0" hangingPunct="1">
                        <a:defRPr sz="1800" kern="1200">
                          <a:solidFill>
                            <a:schemeClr val="dk1"/>
                          </a:solidFill>
                          <a:latin typeface="Times New Roman"/>
                          <a:ea typeface="宋体"/>
                        </a:defRPr>
                      </a:lvl1pPr>
                      <a:lvl2pPr marL="457200" algn="l" defTabSz="914400" rtl="0" eaLnBrk="1" latinLnBrk="0" hangingPunct="1">
                        <a:defRPr sz="1800" kern="1200">
                          <a:solidFill>
                            <a:schemeClr val="dk1"/>
                          </a:solidFill>
                          <a:latin typeface="Times New Roman"/>
                          <a:ea typeface="宋体"/>
                        </a:defRPr>
                      </a:lvl2pPr>
                      <a:lvl3pPr marL="914400" algn="l" defTabSz="914400" rtl="0" eaLnBrk="1" latinLnBrk="0" hangingPunct="1">
                        <a:defRPr sz="1800" kern="1200">
                          <a:solidFill>
                            <a:schemeClr val="dk1"/>
                          </a:solidFill>
                          <a:latin typeface="Times New Roman"/>
                          <a:ea typeface="宋体"/>
                        </a:defRPr>
                      </a:lvl3pPr>
                      <a:lvl4pPr marL="1371600" algn="l" defTabSz="914400" rtl="0" eaLnBrk="1" latinLnBrk="0" hangingPunct="1">
                        <a:defRPr sz="1800" kern="1200">
                          <a:solidFill>
                            <a:schemeClr val="dk1"/>
                          </a:solidFill>
                          <a:latin typeface="Times New Roman"/>
                          <a:ea typeface="宋体"/>
                        </a:defRPr>
                      </a:lvl4pPr>
                      <a:lvl5pPr marL="1828800" algn="l" defTabSz="914400" rtl="0" eaLnBrk="1" latinLnBrk="0" hangingPunct="1">
                        <a:defRPr sz="1800" kern="1200">
                          <a:solidFill>
                            <a:schemeClr val="dk1"/>
                          </a:solidFill>
                          <a:latin typeface="Times New Roman"/>
                          <a:ea typeface="宋体"/>
                        </a:defRPr>
                      </a:lvl5pPr>
                      <a:lvl6pPr marL="2286000" algn="l" defTabSz="914400" rtl="0" eaLnBrk="1" latinLnBrk="0" hangingPunct="1">
                        <a:defRPr sz="1800" kern="1200">
                          <a:solidFill>
                            <a:schemeClr val="dk1"/>
                          </a:solidFill>
                          <a:latin typeface="Times New Roman"/>
                          <a:ea typeface="宋体"/>
                        </a:defRPr>
                      </a:lvl6pPr>
                      <a:lvl7pPr marL="2743200" algn="l" defTabSz="914400" rtl="0" eaLnBrk="1" latinLnBrk="0" hangingPunct="1">
                        <a:defRPr sz="1800" kern="1200">
                          <a:solidFill>
                            <a:schemeClr val="dk1"/>
                          </a:solidFill>
                          <a:latin typeface="Times New Roman"/>
                          <a:ea typeface="宋体"/>
                        </a:defRPr>
                      </a:lvl7pPr>
                      <a:lvl8pPr marL="3200400" algn="l" defTabSz="914400" rtl="0" eaLnBrk="1" latinLnBrk="0" hangingPunct="1">
                        <a:defRPr sz="1800" kern="1200">
                          <a:solidFill>
                            <a:schemeClr val="dk1"/>
                          </a:solidFill>
                          <a:latin typeface="Times New Roman"/>
                          <a:ea typeface="宋体"/>
                        </a:defRPr>
                      </a:lvl8pPr>
                      <a:lvl9pPr marL="3657600" algn="l" defTabSz="914400" rtl="0" eaLnBrk="1" latinLnBrk="0" hangingPunct="1">
                        <a:defRPr sz="1800" kern="1200">
                          <a:solidFill>
                            <a:schemeClr val="dk1"/>
                          </a:solidFill>
                          <a:latin typeface="Times New Roman"/>
                          <a:ea typeface="宋体"/>
                        </a:defRPr>
                      </a:lvl9pPr>
                    </a:lstStyle>
                    <a:p>
                      <a:pPr algn="ctr"/>
                      <a:r>
                        <a:rPr lang="en-US" altLang="zh-CN" sz="2400" b="1" dirty="0">
                          <a:latin typeface="+mn-lt"/>
                        </a:rPr>
                        <a:t>4.5ms</a:t>
                      </a:r>
                      <a:endParaRPr lang="zh-CN" altLang="en-US" sz="2400" b="1" dirty="0">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999FF">
                        <a:tint val="40000"/>
                      </a:srgbClr>
                    </a:solidFill>
                  </a:tcPr>
                </a:tc>
                <a:extLst>
                  <a:ext uri="{0D108BD9-81ED-4DB2-BD59-A6C34878D82A}">
                    <a16:rowId xmlns:a16="http://schemas.microsoft.com/office/drawing/2014/main" val="3378685317"/>
                  </a:ext>
                </a:extLst>
              </a:tr>
            </a:tbl>
          </a:graphicData>
        </a:graphic>
      </p:graphicFrame>
      <p:sp>
        <p:nvSpPr>
          <p:cNvPr id="8" name="右箭头 4">
            <a:extLst>
              <a:ext uri="{FF2B5EF4-FFF2-40B4-BE49-F238E27FC236}">
                <a16:creationId xmlns:a16="http://schemas.microsoft.com/office/drawing/2014/main" id="{239A62C4-AD2F-4A07-B76C-FD447E615106}"/>
              </a:ext>
            </a:extLst>
          </p:cNvPr>
          <p:cNvSpPr/>
          <p:nvPr/>
        </p:nvSpPr>
        <p:spPr bwMode="auto">
          <a:xfrm>
            <a:off x="2771800" y="4918363"/>
            <a:ext cx="5688632" cy="792088"/>
          </a:xfrm>
          <a:prstGeom prst="rightArrow">
            <a:avLst/>
          </a:prstGeom>
          <a:gradFill rotWithShape="1">
            <a:gsLst>
              <a:gs pos="0">
                <a:srgbClr val="00007D">
                  <a:tint val="80000"/>
                  <a:satMod val="300000"/>
                </a:srgbClr>
              </a:gs>
              <a:gs pos="100000">
                <a:srgbClr val="00007D">
                  <a:shade val="30000"/>
                  <a:satMod val="200000"/>
                </a:srgbClr>
              </a:gs>
            </a:gsLst>
            <a:path path="circle">
              <a:fillToRect l="50000" t="50000" r="50000" b="50000"/>
            </a:path>
          </a:gra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Times New Roman"/>
                <a:ea typeface="宋体"/>
                <a:cs typeface="+mn-cs"/>
              </a:rPr>
              <a:t>Higher density / Lower cost</a:t>
            </a:r>
            <a:endParaRPr kumimoji="0" lang="zh-CN" altLang="en-US" sz="2400" b="0" i="0" u="none" strike="noStrike" kern="0" cap="none" spc="0" normalizeH="0" baseline="0" noProof="0" dirty="0">
              <a:ln>
                <a:noFill/>
              </a:ln>
              <a:solidFill>
                <a:srgbClr val="FFFFFF"/>
              </a:solidFill>
              <a:effectLst/>
              <a:uLnTx/>
              <a:uFillTx/>
              <a:latin typeface="Times New Roman"/>
              <a:ea typeface="宋体"/>
              <a:cs typeface="+mn-cs"/>
            </a:endParaRPr>
          </a:p>
        </p:txBody>
      </p:sp>
      <p:sp>
        <p:nvSpPr>
          <p:cNvPr id="9" name="右箭头 5">
            <a:extLst>
              <a:ext uri="{FF2B5EF4-FFF2-40B4-BE49-F238E27FC236}">
                <a16:creationId xmlns:a16="http://schemas.microsoft.com/office/drawing/2014/main" id="{71AEAA67-FA39-4A7A-97DC-6C5306BD5EBF}"/>
              </a:ext>
            </a:extLst>
          </p:cNvPr>
          <p:cNvSpPr/>
          <p:nvPr/>
        </p:nvSpPr>
        <p:spPr bwMode="auto">
          <a:xfrm flipH="1">
            <a:off x="1789026" y="5438778"/>
            <a:ext cx="5688632" cy="792088"/>
          </a:xfrm>
          <a:prstGeom prst="rightArrow">
            <a:avLst/>
          </a:prstGeom>
          <a:gradFill rotWithShape="1">
            <a:gsLst>
              <a:gs pos="0">
                <a:srgbClr val="FF9966"/>
              </a:gs>
              <a:gs pos="100000">
                <a:srgbClr val="FF3300"/>
              </a:gs>
            </a:gsLst>
            <a:path path="circle">
              <a:fillToRect l="50000" t="50000" r="50000" b="50000"/>
            </a:path>
          </a:gradFill>
          <a:ln>
            <a:no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Times New Roman"/>
                <a:ea typeface="宋体"/>
                <a:cs typeface="+mn-cs"/>
              </a:rPr>
              <a:t>Higher performance and endurance</a:t>
            </a:r>
            <a:endParaRPr kumimoji="0" lang="zh-CN" altLang="en-US" sz="2400" b="0" i="0" u="none" strike="noStrike" kern="0" cap="none" spc="0" normalizeH="0" baseline="0" noProof="0" dirty="0">
              <a:ln>
                <a:noFill/>
              </a:ln>
              <a:solidFill>
                <a:srgbClr val="FFFFFF"/>
              </a:solidFill>
              <a:effectLst/>
              <a:uLnTx/>
              <a:uFillTx/>
              <a:latin typeface="Times New Roman"/>
              <a:ea typeface="宋体"/>
              <a:cs typeface="+mn-cs"/>
            </a:endParaRPr>
          </a:p>
        </p:txBody>
      </p:sp>
    </p:spTree>
    <p:extLst>
      <p:ext uri="{BB962C8B-B14F-4D97-AF65-F5344CB8AC3E}">
        <p14:creationId xmlns:p14="http://schemas.microsoft.com/office/powerpoint/2010/main" val="26828648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A4D53-CCE1-4306-8601-C6A982A29449}"/>
              </a:ext>
            </a:extLst>
          </p:cNvPr>
          <p:cNvSpPr>
            <a:spLocks noGrp="1"/>
          </p:cNvSpPr>
          <p:nvPr>
            <p:ph type="title"/>
          </p:nvPr>
        </p:nvSpPr>
        <p:spPr/>
        <p:txBody>
          <a:bodyPr/>
          <a:lstStyle/>
          <a:p>
            <a:r>
              <a:rPr lang="zh-CN" altLang="en-US" dirty="0"/>
              <a:t>固态硬盘：</a:t>
            </a:r>
            <a:r>
              <a:rPr lang="en-US" altLang="zh-CN" dirty="0"/>
              <a:t>NAND</a:t>
            </a:r>
            <a:r>
              <a:rPr lang="zh-CN" altLang="en-US" dirty="0"/>
              <a:t>型</a:t>
            </a:r>
            <a:r>
              <a:rPr lang="en-US" altLang="zh-CN" dirty="0"/>
              <a:t>Flash</a:t>
            </a:r>
            <a:r>
              <a:rPr lang="zh-CN" altLang="en-US" dirty="0"/>
              <a:t>存储器的特点</a:t>
            </a:r>
          </a:p>
        </p:txBody>
      </p:sp>
      <p:sp>
        <p:nvSpPr>
          <p:cNvPr id="3" name="内容占位符 2">
            <a:extLst>
              <a:ext uri="{FF2B5EF4-FFF2-40B4-BE49-F238E27FC236}">
                <a16:creationId xmlns:a16="http://schemas.microsoft.com/office/drawing/2014/main" id="{C783911C-5DD5-446B-87E5-C6D6AE4033A9}"/>
              </a:ext>
            </a:extLst>
          </p:cNvPr>
          <p:cNvSpPr>
            <a:spLocks noGrp="1"/>
          </p:cNvSpPr>
          <p:nvPr>
            <p:ph idx="1"/>
          </p:nvPr>
        </p:nvSpPr>
        <p:spPr>
          <a:xfrm>
            <a:off x="457200" y="908720"/>
            <a:ext cx="8362950" cy="5328568"/>
          </a:xfrm>
        </p:spPr>
        <p:txBody>
          <a:bodyPr/>
          <a:lstStyle/>
          <a:p>
            <a:r>
              <a:rPr lang="zh-CN" altLang="en-US" dirty="0">
                <a:solidFill>
                  <a:srgbClr val="0000FF"/>
                </a:solidFill>
              </a:rPr>
              <a:t>不适合</a:t>
            </a:r>
            <a:r>
              <a:rPr lang="zh-CN" altLang="en-US" dirty="0">
                <a:solidFill>
                  <a:srgbClr val="FF0000"/>
                </a:solidFill>
              </a:rPr>
              <a:t>长期离线</a:t>
            </a:r>
            <a:r>
              <a:rPr lang="zh-CN" altLang="en-US" dirty="0"/>
              <a:t>保存数据，</a:t>
            </a:r>
            <a:br>
              <a:rPr lang="en-US" altLang="zh-CN" dirty="0"/>
            </a:br>
            <a:r>
              <a:rPr lang="zh-CN" altLang="en-US" dirty="0">
                <a:solidFill>
                  <a:srgbClr val="0000FF"/>
                </a:solidFill>
              </a:rPr>
              <a:t>不适合</a:t>
            </a:r>
            <a:r>
              <a:rPr lang="zh-CN" altLang="en-US" dirty="0"/>
              <a:t>过于频繁地</a:t>
            </a:r>
            <a:r>
              <a:rPr lang="zh-CN" altLang="en-US" dirty="0">
                <a:solidFill>
                  <a:srgbClr val="FF0000"/>
                </a:solidFill>
              </a:rPr>
              <a:t>大量写入</a:t>
            </a:r>
            <a:r>
              <a:rPr lang="zh-CN" altLang="en-US" dirty="0"/>
              <a:t>数据。</a:t>
            </a:r>
          </a:p>
          <a:p>
            <a:r>
              <a:rPr lang="zh-CN" altLang="en-US" dirty="0"/>
              <a:t>读、写操作必须以“页”为单位。</a:t>
            </a:r>
            <a:br>
              <a:rPr lang="en-US" altLang="zh-CN" dirty="0"/>
            </a:br>
            <a:r>
              <a:rPr lang="zh-CN" altLang="en-US" dirty="0"/>
              <a:t>（与磁盘的扇区类似）</a:t>
            </a:r>
            <a:endParaRPr lang="en-US" altLang="zh-CN" dirty="0"/>
          </a:p>
          <a:p>
            <a:r>
              <a:rPr lang="zh-CN" altLang="en-US" dirty="0"/>
              <a:t>写之前必须擦除，</a:t>
            </a:r>
            <a:br>
              <a:rPr lang="en-US" altLang="zh-CN" dirty="0"/>
            </a:br>
            <a:r>
              <a:rPr lang="zh-CN" altLang="en-US" dirty="0"/>
              <a:t>而擦除必须以“块”为单位。</a:t>
            </a:r>
            <a:br>
              <a:rPr lang="en-US" altLang="zh-CN" dirty="0"/>
            </a:br>
            <a:r>
              <a:rPr lang="zh-CN" altLang="en-US" dirty="0"/>
              <a:t>（每一个“块”由若干“页”组成）</a:t>
            </a:r>
            <a:endParaRPr lang="en-US" altLang="zh-CN" dirty="0"/>
          </a:p>
        </p:txBody>
      </p:sp>
      <p:sp>
        <p:nvSpPr>
          <p:cNvPr id="4" name="灯片编号占位符 3">
            <a:extLst>
              <a:ext uri="{FF2B5EF4-FFF2-40B4-BE49-F238E27FC236}">
                <a16:creationId xmlns:a16="http://schemas.microsoft.com/office/drawing/2014/main" id="{A0C6694A-2D8B-42D2-BF6C-8B53C9FBDDF8}"/>
              </a:ext>
            </a:extLst>
          </p:cNvPr>
          <p:cNvSpPr>
            <a:spLocks noGrp="1"/>
          </p:cNvSpPr>
          <p:nvPr>
            <p:ph type="sldNum" sz="quarter" idx="11"/>
          </p:nvPr>
        </p:nvSpPr>
        <p:spPr/>
        <p:txBody>
          <a:bodyPr/>
          <a:lstStyle/>
          <a:p>
            <a:pPr>
              <a:defRPr/>
            </a:pPr>
            <a:fld id="{5A4776B4-6B37-432D-ACB1-1F20CC580D08}" type="slidenum">
              <a:rPr lang="zh-CN" altLang="en-US" smtClean="0"/>
              <a:pPr>
                <a:defRPr/>
              </a:pPr>
              <a:t>58</a:t>
            </a:fld>
            <a:endParaRPr lang="en-US" altLang="zh-CN"/>
          </a:p>
        </p:txBody>
      </p:sp>
    </p:spTree>
    <p:extLst>
      <p:ext uri="{BB962C8B-B14F-4D97-AF65-F5344CB8AC3E}">
        <p14:creationId xmlns:p14="http://schemas.microsoft.com/office/powerpoint/2010/main" val="426487107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A4D53-CCE1-4306-8601-C6A982A29449}"/>
              </a:ext>
            </a:extLst>
          </p:cNvPr>
          <p:cNvSpPr>
            <a:spLocks noGrp="1"/>
          </p:cNvSpPr>
          <p:nvPr>
            <p:ph type="title"/>
          </p:nvPr>
        </p:nvSpPr>
        <p:spPr/>
        <p:txBody>
          <a:bodyPr/>
          <a:lstStyle/>
          <a:p>
            <a:r>
              <a:rPr lang="zh-CN" altLang="en-US" dirty="0"/>
              <a:t>固态硬盘：</a:t>
            </a:r>
            <a:r>
              <a:rPr lang="en-US" altLang="zh-CN" dirty="0">
                <a:solidFill>
                  <a:srgbClr val="CC0066"/>
                </a:solidFill>
              </a:rPr>
              <a:t>SSD</a:t>
            </a:r>
            <a:r>
              <a:rPr lang="zh-CN" altLang="en-US" dirty="0">
                <a:solidFill>
                  <a:srgbClr val="CC0066"/>
                </a:solidFill>
              </a:rPr>
              <a:t>控制器</a:t>
            </a:r>
            <a:r>
              <a:rPr lang="zh-CN" altLang="en-US" dirty="0"/>
              <a:t>需要完成的功能</a:t>
            </a:r>
          </a:p>
        </p:txBody>
      </p:sp>
      <p:sp>
        <p:nvSpPr>
          <p:cNvPr id="4" name="灯片编号占位符 3">
            <a:extLst>
              <a:ext uri="{FF2B5EF4-FFF2-40B4-BE49-F238E27FC236}">
                <a16:creationId xmlns:a16="http://schemas.microsoft.com/office/drawing/2014/main" id="{A0C6694A-2D8B-42D2-BF6C-8B53C9FBDDF8}"/>
              </a:ext>
            </a:extLst>
          </p:cNvPr>
          <p:cNvSpPr>
            <a:spLocks noGrp="1"/>
          </p:cNvSpPr>
          <p:nvPr>
            <p:ph type="sldNum" sz="quarter" idx="11"/>
          </p:nvPr>
        </p:nvSpPr>
        <p:spPr/>
        <p:txBody>
          <a:bodyPr/>
          <a:lstStyle/>
          <a:p>
            <a:pPr>
              <a:defRPr/>
            </a:pPr>
            <a:fld id="{5A4776B4-6B37-432D-ACB1-1F20CC580D08}" type="slidenum">
              <a:rPr lang="zh-CN" altLang="en-US" smtClean="0"/>
              <a:pPr>
                <a:defRPr/>
              </a:pPr>
              <a:t>59</a:t>
            </a:fld>
            <a:endParaRPr lang="en-US" altLang="zh-CN"/>
          </a:p>
        </p:txBody>
      </p:sp>
      <p:sp>
        <p:nvSpPr>
          <p:cNvPr id="6" name="内容占位符 5">
            <a:extLst>
              <a:ext uri="{FF2B5EF4-FFF2-40B4-BE49-F238E27FC236}">
                <a16:creationId xmlns:a16="http://schemas.microsoft.com/office/drawing/2014/main" id="{61414F8C-5814-4782-B679-535DFF6CBE24}"/>
              </a:ext>
            </a:extLst>
          </p:cNvPr>
          <p:cNvSpPr>
            <a:spLocks noGrp="1"/>
          </p:cNvSpPr>
          <p:nvPr>
            <p:ph idx="1"/>
          </p:nvPr>
        </p:nvSpPr>
        <p:spPr>
          <a:xfrm>
            <a:off x="395536" y="620689"/>
            <a:ext cx="8640960" cy="5616600"/>
          </a:xfrm>
        </p:spPr>
        <p:txBody>
          <a:bodyPr/>
          <a:lstStyle/>
          <a:p>
            <a:r>
              <a:rPr lang="zh-CN" altLang="en-US" sz="2400" dirty="0">
                <a:solidFill>
                  <a:srgbClr val="0000FF"/>
                </a:solidFill>
              </a:rPr>
              <a:t>前端</a:t>
            </a:r>
            <a:r>
              <a:rPr lang="zh-CN" altLang="en-US" sz="2400" dirty="0">
                <a:solidFill>
                  <a:srgbClr val="008000"/>
                </a:solidFill>
              </a:rPr>
              <a:t>接口</a:t>
            </a:r>
            <a:r>
              <a:rPr lang="zh-CN" altLang="en-US" sz="2400" dirty="0"/>
              <a:t>和相关的</a:t>
            </a:r>
            <a:r>
              <a:rPr lang="zh-CN" altLang="en-US" sz="2400" dirty="0">
                <a:solidFill>
                  <a:srgbClr val="008000"/>
                </a:solidFill>
              </a:rPr>
              <a:t>协议</a:t>
            </a:r>
            <a:r>
              <a:rPr lang="zh-CN" altLang="en-US" sz="2400" dirty="0"/>
              <a:t>模块</a:t>
            </a:r>
            <a:endParaRPr lang="en-US" altLang="zh-CN" sz="2400" dirty="0"/>
          </a:p>
          <a:p>
            <a:r>
              <a:rPr lang="zh-CN" altLang="en-US" sz="2400" dirty="0">
                <a:solidFill>
                  <a:srgbClr val="0000FF"/>
                </a:solidFill>
              </a:rPr>
              <a:t>中间</a:t>
            </a:r>
            <a:r>
              <a:rPr lang="zh-CN" altLang="en-US" sz="2400" dirty="0"/>
              <a:t>的</a:t>
            </a:r>
            <a:r>
              <a:rPr lang="en-US" altLang="zh-CN" sz="2400" dirty="0">
                <a:solidFill>
                  <a:srgbClr val="FF0000"/>
                </a:solidFill>
              </a:rPr>
              <a:t>FTL</a:t>
            </a:r>
            <a:r>
              <a:rPr lang="zh-CN" altLang="zh-CN" sz="2400" dirty="0"/>
              <a:t>层（</a:t>
            </a:r>
            <a:r>
              <a:rPr lang="zh-CN" altLang="zh-CN" sz="2400" dirty="0">
                <a:solidFill>
                  <a:srgbClr val="CC0066"/>
                </a:solidFill>
              </a:rPr>
              <a:t>闪存转换层</a:t>
            </a:r>
            <a:r>
              <a:rPr lang="zh-CN" altLang="zh-CN" sz="2400" dirty="0"/>
              <a:t>，</a:t>
            </a:r>
            <a:r>
              <a:rPr lang="en-US" altLang="zh-CN" sz="2400" dirty="0">
                <a:solidFill>
                  <a:srgbClr val="FF0000"/>
                </a:solidFill>
              </a:rPr>
              <a:t>F</a:t>
            </a:r>
            <a:r>
              <a:rPr lang="en-US" altLang="zh-CN" sz="2400" dirty="0"/>
              <a:t>lash </a:t>
            </a:r>
            <a:r>
              <a:rPr lang="en-US" altLang="zh-CN" sz="2400" dirty="0">
                <a:solidFill>
                  <a:srgbClr val="FF0000"/>
                </a:solidFill>
              </a:rPr>
              <a:t>T</a:t>
            </a:r>
            <a:r>
              <a:rPr lang="en-US" altLang="zh-CN" sz="2400" dirty="0"/>
              <a:t>ranslation </a:t>
            </a:r>
            <a:r>
              <a:rPr lang="en-US" altLang="zh-CN" sz="2400" dirty="0">
                <a:solidFill>
                  <a:srgbClr val="FF0000"/>
                </a:solidFill>
              </a:rPr>
              <a:t>L</a:t>
            </a:r>
            <a:r>
              <a:rPr lang="en-US" altLang="zh-CN" sz="2400" dirty="0"/>
              <a:t>ayer</a:t>
            </a:r>
            <a:r>
              <a:rPr lang="zh-CN" altLang="zh-CN" sz="2400" dirty="0"/>
              <a:t>）模块</a:t>
            </a:r>
            <a:endParaRPr lang="en-US" altLang="zh-CN" sz="2400" dirty="0"/>
          </a:p>
          <a:p>
            <a:pPr lvl="1"/>
            <a:r>
              <a:rPr lang="zh-CN" altLang="en-US" sz="2400" dirty="0"/>
              <a:t>维护地址映射表（逻辑页</a:t>
            </a:r>
            <a:r>
              <a:rPr lang="en-US" altLang="zh-CN" sz="2400" dirty="0"/>
              <a:t>⇔</a:t>
            </a:r>
            <a:r>
              <a:rPr lang="zh-CN" altLang="en-US" sz="2400" dirty="0"/>
              <a:t>物理页）</a:t>
            </a:r>
            <a:endParaRPr lang="en-US" altLang="zh-CN" sz="2400" dirty="0"/>
          </a:p>
          <a:p>
            <a:pPr lvl="1"/>
            <a:r>
              <a:rPr lang="zh-CN" altLang="en-US" sz="2400" dirty="0"/>
              <a:t>地址转换</a:t>
            </a:r>
            <a:endParaRPr lang="en-US" altLang="zh-CN" sz="2400" dirty="0"/>
          </a:p>
          <a:p>
            <a:pPr lvl="1"/>
            <a:r>
              <a:rPr lang="zh-CN" altLang="en-US" sz="2400" dirty="0"/>
              <a:t>垃圾回收，处理</a:t>
            </a:r>
            <a:r>
              <a:rPr lang="en-US" altLang="zh-CN" sz="2400" dirty="0"/>
              <a:t>TRIM</a:t>
            </a:r>
            <a:r>
              <a:rPr lang="zh-CN" altLang="en-US" sz="2400" dirty="0"/>
              <a:t>命令</a:t>
            </a:r>
            <a:endParaRPr lang="en-US" altLang="zh-CN" sz="2400" dirty="0"/>
          </a:p>
          <a:p>
            <a:pPr lvl="1"/>
            <a:r>
              <a:rPr lang="zh-CN" altLang="en-US" sz="2400" dirty="0"/>
              <a:t>磨损均衡</a:t>
            </a:r>
            <a:endParaRPr lang="en-US" altLang="zh-CN" sz="2400" dirty="0"/>
          </a:p>
          <a:p>
            <a:pPr lvl="1"/>
            <a:r>
              <a:rPr lang="en-US" altLang="zh-CN" sz="2400" dirty="0"/>
              <a:t>ECC</a:t>
            </a:r>
            <a:r>
              <a:rPr lang="zh-CN" altLang="en-US" sz="2400" dirty="0"/>
              <a:t>检错纠错</a:t>
            </a:r>
            <a:endParaRPr lang="en-US" altLang="zh-CN" sz="2400" dirty="0"/>
          </a:p>
          <a:p>
            <a:pPr lvl="1"/>
            <a:r>
              <a:rPr lang="zh-CN" altLang="en-US" sz="2400" dirty="0"/>
              <a:t>坏块管理（维护“坏块表”）</a:t>
            </a:r>
            <a:endParaRPr lang="en-US" altLang="zh-CN" sz="2400" dirty="0"/>
          </a:p>
          <a:p>
            <a:pPr lvl="1"/>
            <a:r>
              <a:rPr lang="zh-CN" altLang="en-US" sz="2400" dirty="0"/>
              <a:t>提高多任务并发处理的性能：</a:t>
            </a:r>
            <a:endParaRPr lang="en-US" altLang="zh-CN" sz="2400" dirty="0"/>
          </a:p>
          <a:p>
            <a:pPr lvl="2"/>
            <a:r>
              <a:rPr lang="zh-CN" altLang="en-US" sz="2400" dirty="0"/>
              <a:t>支持</a:t>
            </a:r>
            <a:r>
              <a:rPr lang="en-US" altLang="zh-CN" sz="2400" dirty="0"/>
              <a:t>I/O</a:t>
            </a:r>
            <a:r>
              <a:rPr lang="zh-CN" altLang="en-US" sz="2400" dirty="0"/>
              <a:t>命令排序技术（</a:t>
            </a:r>
            <a:r>
              <a:rPr lang="en-US" altLang="zh-CN" sz="2400" dirty="0"/>
              <a:t>TCQ/NCQ</a:t>
            </a:r>
            <a:r>
              <a:rPr lang="zh-CN" altLang="en-US" sz="2400" dirty="0"/>
              <a:t>）</a:t>
            </a:r>
            <a:endParaRPr lang="en-US" altLang="zh-CN" sz="2400" dirty="0"/>
          </a:p>
          <a:p>
            <a:pPr lvl="2"/>
            <a:r>
              <a:rPr lang="zh-CN" altLang="en-US" sz="2400" dirty="0"/>
              <a:t>一次可以响应多个</a:t>
            </a:r>
            <a:r>
              <a:rPr lang="en-US" altLang="zh-CN" sz="2400" dirty="0"/>
              <a:t>I/O</a:t>
            </a:r>
            <a:r>
              <a:rPr lang="zh-CN" altLang="en-US" sz="2400" dirty="0"/>
              <a:t>请求</a:t>
            </a:r>
            <a:endParaRPr lang="en-US" altLang="zh-CN" sz="2400" dirty="0"/>
          </a:p>
          <a:p>
            <a:r>
              <a:rPr lang="zh-CN" altLang="zh-CN" sz="2400" dirty="0">
                <a:solidFill>
                  <a:srgbClr val="0000FF"/>
                </a:solidFill>
              </a:rPr>
              <a:t>后端</a:t>
            </a:r>
            <a:r>
              <a:rPr lang="zh-CN" altLang="zh-CN" sz="2400" dirty="0"/>
              <a:t>和</a:t>
            </a:r>
            <a:r>
              <a:rPr lang="zh-CN" altLang="zh-CN" sz="2400" dirty="0">
                <a:solidFill>
                  <a:srgbClr val="008000"/>
                </a:solidFill>
              </a:rPr>
              <a:t>闪存</a:t>
            </a:r>
            <a:r>
              <a:rPr lang="zh-CN" altLang="zh-CN" sz="2400" dirty="0"/>
              <a:t>的</a:t>
            </a:r>
            <a:r>
              <a:rPr lang="zh-CN" altLang="zh-CN" sz="2400" dirty="0">
                <a:solidFill>
                  <a:srgbClr val="008000"/>
                </a:solidFill>
              </a:rPr>
              <a:t>通信</a:t>
            </a:r>
            <a:r>
              <a:rPr lang="zh-CN" altLang="zh-CN" sz="2400" dirty="0"/>
              <a:t>模块</a:t>
            </a:r>
            <a:endParaRPr lang="zh-CN" altLang="en-US" sz="2400" dirty="0"/>
          </a:p>
        </p:txBody>
      </p:sp>
    </p:spTree>
    <p:extLst>
      <p:ext uri="{BB962C8B-B14F-4D97-AF65-F5344CB8AC3E}">
        <p14:creationId xmlns:p14="http://schemas.microsoft.com/office/powerpoint/2010/main" val="94243120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4"/>
          <p:cNvSpPr>
            <a:spLocks noGrp="1"/>
          </p:cNvSpPr>
          <p:nvPr>
            <p:ph type="sldNum" sz="quarter" idx="11"/>
          </p:nvPr>
        </p:nvSpPr>
        <p:spPr>
          <a:noFill/>
        </p:spPr>
        <p:txBody>
          <a:bodyPr/>
          <a:lstStyle/>
          <a:p>
            <a:fld id="{7D11C342-31F6-4735-99D8-372769A075C0}" type="slidenum">
              <a:rPr lang="zh-CN" altLang="en-US" smtClean="0">
                <a:ea typeface="宋体" charset="-122"/>
              </a:rPr>
              <a:pPr/>
              <a:t>6</a:t>
            </a:fld>
            <a:endParaRPr lang="en-US" altLang="zh-CN">
              <a:ea typeface="宋体" charset="-122"/>
            </a:endParaRPr>
          </a:p>
        </p:txBody>
      </p:sp>
      <p:graphicFrame>
        <p:nvGraphicFramePr>
          <p:cNvPr id="3074" name="Object 15"/>
          <p:cNvGraphicFramePr>
            <a:graphicFrameLocks noChangeAspect="1"/>
          </p:cNvGraphicFramePr>
          <p:nvPr/>
        </p:nvGraphicFramePr>
        <p:xfrm>
          <a:off x="611188" y="268288"/>
          <a:ext cx="8229600" cy="6361112"/>
        </p:xfrm>
        <a:graphic>
          <a:graphicData uri="http://schemas.openxmlformats.org/presentationml/2006/ole">
            <mc:AlternateContent xmlns:mc="http://schemas.openxmlformats.org/markup-compatibility/2006">
              <mc:Choice xmlns:v="urn:schemas-microsoft-com:vml" Requires="v">
                <p:oleObj spid="_x0000_s3138" name="Image" r:id="rId3" imgW="32522449" imgH="25136327" progId="">
                  <p:embed/>
                </p:oleObj>
              </mc:Choice>
              <mc:Fallback>
                <p:oleObj name="Image" r:id="rId3" imgW="32522449" imgH="25136327" progId="">
                  <p:embed/>
                  <p:pic>
                    <p:nvPicPr>
                      <p:cNvPr id="0" name="Object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268288"/>
                        <a:ext cx="8229600" cy="636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标题 2">
            <a:extLst>
              <a:ext uri="{FF2B5EF4-FFF2-40B4-BE49-F238E27FC236}">
                <a16:creationId xmlns:a16="http://schemas.microsoft.com/office/drawing/2014/main" id="{B0705126-8EA9-4C7A-B93F-F05A44E0F54E}"/>
              </a:ext>
            </a:extLst>
          </p:cNvPr>
          <p:cNvSpPr>
            <a:spLocks noGrp="1"/>
          </p:cNvSpPr>
          <p:nvPr>
            <p:ph type="title"/>
          </p:nvPr>
        </p:nvSpPr>
        <p:spPr>
          <a:xfrm>
            <a:off x="590550" y="44450"/>
            <a:ext cx="8229600" cy="523875"/>
          </a:xfrm>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endParaRPr lang="zh-CN" altLang="en-US" dirty="0"/>
          </a:p>
        </p:txBody>
      </p:sp>
      <p:sp>
        <p:nvSpPr>
          <p:cNvPr id="5" name="矩形 4">
            <a:extLst>
              <a:ext uri="{FF2B5EF4-FFF2-40B4-BE49-F238E27FC236}">
                <a16:creationId xmlns:a16="http://schemas.microsoft.com/office/drawing/2014/main" id="{0B01E5AB-CEB0-4C1A-A033-C69E1E51FE7A}"/>
              </a:ext>
            </a:extLst>
          </p:cNvPr>
          <p:cNvSpPr/>
          <p:nvPr/>
        </p:nvSpPr>
        <p:spPr>
          <a:xfrm>
            <a:off x="899592" y="984962"/>
            <a:ext cx="2387192" cy="523220"/>
          </a:xfrm>
          <a:prstGeom prst="rect">
            <a:avLst/>
          </a:prstGeom>
        </p:spPr>
        <p:txBody>
          <a:bodyPr wrap="none">
            <a:spAutoFit/>
          </a:bodyPr>
          <a:lstStyle/>
          <a:p>
            <a:r>
              <a:rPr lang="en-US" altLang="zh-CN" kern="0" dirty="0">
                <a:solidFill>
                  <a:srgbClr val="008000"/>
                </a:solidFill>
                <a:latin typeface="Arial"/>
                <a:ea typeface="黑体"/>
                <a:cs typeface="+mj-cs"/>
              </a:rPr>
              <a:t>1.</a:t>
            </a:r>
            <a:r>
              <a:rPr lang="en-US" altLang="zh-CN" kern="0" dirty="0">
                <a:solidFill>
                  <a:srgbClr val="00007D"/>
                </a:solidFill>
                <a:latin typeface="Arial"/>
                <a:ea typeface="黑体"/>
                <a:cs typeface="+mj-cs"/>
              </a:rPr>
              <a:t> </a:t>
            </a:r>
            <a:r>
              <a:rPr lang="zh-CN" altLang="en-US" kern="0" dirty="0">
                <a:solidFill>
                  <a:srgbClr val="00007D"/>
                </a:solidFill>
                <a:latin typeface="Arial"/>
                <a:ea typeface="黑体"/>
                <a:cs typeface="+mj-cs"/>
              </a:rPr>
              <a:t>磁记录</a:t>
            </a:r>
            <a:r>
              <a:rPr lang="zh-CN" altLang="en-US" kern="0" dirty="0">
                <a:solidFill>
                  <a:srgbClr val="FF6600"/>
                </a:solidFill>
                <a:latin typeface="Arial"/>
                <a:ea typeface="黑体"/>
                <a:cs typeface="+mj-cs"/>
              </a:rPr>
              <a:t>原理</a:t>
            </a:r>
            <a:endParaRPr lang="zh-CN" altLang="en-US" dirty="0"/>
          </a:p>
        </p:txBody>
      </p:sp>
      <p:sp>
        <p:nvSpPr>
          <p:cNvPr id="7" name="矩形 6">
            <a:extLst>
              <a:ext uri="{FF2B5EF4-FFF2-40B4-BE49-F238E27FC236}">
                <a16:creationId xmlns:a16="http://schemas.microsoft.com/office/drawing/2014/main" id="{376C5774-5409-4BE2-94C1-1ED8AF1250B6}"/>
              </a:ext>
            </a:extLst>
          </p:cNvPr>
          <p:cNvSpPr/>
          <p:nvPr/>
        </p:nvSpPr>
        <p:spPr>
          <a:xfrm>
            <a:off x="1293816" y="499514"/>
            <a:ext cx="2348720" cy="523220"/>
          </a:xfrm>
          <a:prstGeom prst="rect">
            <a:avLst/>
          </a:prstGeom>
        </p:spPr>
        <p:txBody>
          <a:bodyPr wrap="none">
            <a:spAutoFit/>
          </a:bodyPr>
          <a:lstStyle/>
          <a:p>
            <a:r>
              <a:rPr lang="zh-CN" altLang="en-US" kern="0" dirty="0">
                <a:solidFill>
                  <a:srgbClr val="00007D"/>
                </a:solidFill>
                <a:latin typeface="Arial"/>
                <a:ea typeface="黑体"/>
                <a:cs typeface="+mj-cs"/>
              </a:rPr>
              <a:t>及</a:t>
            </a:r>
            <a:r>
              <a:rPr lang="zh-CN" altLang="en-US" kern="0" dirty="0">
                <a:solidFill>
                  <a:srgbClr val="CC0066"/>
                </a:solidFill>
                <a:latin typeface="Arial"/>
                <a:ea typeface="黑体"/>
                <a:cs typeface="+mj-cs"/>
              </a:rPr>
              <a:t>记录方式</a:t>
            </a:r>
            <a:r>
              <a:rPr lang="zh-CN" altLang="en-US" kern="0" dirty="0">
                <a:solidFill>
                  <a:srgbClr val="00007D"/>
                </a:solidFill>
                <a:latin typeface="Arial"/>
                <a:ea typeface="黑体"/>
                <a:cs typeface="+mj-cs"/>
              </a:rPr>
              <a:t>：</a:t>
            </a:r>
            <a:endParaRPr lang="zh-CN" alt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计算机</a:t>
            </a:r>
            <a:r>
              <a:rPr lang="zh-CN" altLang="en-US" sz="4000" b="0" dirty="0">
                <a:solidFill>
                  <a:srgbClr val="FFCC00"/>
                </a:solidFill>
                <a:latin typeface="Arial" charset="0"/>
                <a:ea typeface="黑体" pitchFamily="49" charset="-122"/>
              </a:rPr>
              <a:t>组成</a:t>
            </a:r>
            <a:r>
              <a:rPr lang="zh-CN" altLang="en-US" sz="4000" b="0" dirty="0">
                <a:solidFill>
                  <a:srgbClr val="FFFFFF"/>
                </a:solidFill>
                <a:latin typeface="Arial" charset="0"/>
                <a:ea typeface="黑体" pitchFamily="49" charset="-122"/>
              </a:rPr>
              <a:t>与</a:t>
            </a:r>
            <a:r>
              <a:rPr lang="zh-CN" altLang="en-US" sz="4000" b="0" dirty="0">
                <a:solidFill>
                  <a:srgbClr val="FFCC00"/>
                </a:solidFill>
                <a:latin typeface="Arial" charset="0"/>
                <a:ea typeface="黑体" pitchFamily="49" charset="-122"/>
              </a:rPr>
              <a:t>系统结构</a:t>
            </a:r>
            <a:endParaRPr lang="zh-CN" altLang="en-US" sz="4000" b="0" dirty="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第</a:t>
            </a:r>
            <a:r>
              <a:rPr lang="en-US" altLang="zh-CN" sz="7300" b="0" dirty="0">
                <a:solidFill>
                  <a:srgbClr val="FFFFFF"/>
                </a:solidFill>
                <a:latin typeface="Arial" charset="0"/>
                <a:ea typeface="黑体" pitchFamily="49" charset="-122"/>
              </a:rPr>
              <a:t>4</a:t>
            </a:r>
            <a:r>
              <a:rPr lang="zh-CN" altLang="en-US" sz="4000" b="0" dirty="0">
                <a:solidFill>
                  <a:srgbClr val="FFFFFF"/>
                </a:solidFill>
                <a:latin typeface="Arial" charset="0"/>
                <a:ea typeface="黑体" pitchFamily="49" charset="-122"/>
              </a:rPr>
              <a:t>章  存储系统</a:t>
            </a:r>
            <a:endParaRPr lang="zh-CN" altLang="en-US" sz="4000" b="0" dirty="0">
              <a:solidFill>
                <a:srgbClr val="CCFF66"/>
              </a:solidFill>
              <a:latin typeface="Arial" charset="0"/>
              <a:ea typeface="黑体" pitchFamily="49" charset="-122"/>
            </a:endParaRPr>
          </a:p>
        </p:txBody>
      </p:sp>
      <p:sp>
        <p:nvSpPr>
          <p:cNvPr id="1700867" name="Rectangle 3"/>
          <p:cNvSpPr>
            <a:spLocks noChangeArrowheads="1"/>
          </p:cNvSpPr>
          <p:nvPr/>
        </p:nvSpPr>
        <p:spPr bwMode="auto">
          <a:xfrm>
            <a:off x="1979613" y="4436468"/>
            <a:ext cx="6985000" cy="720724"/>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Tx/>
              <a:buNone/>
              <a:tabLst/>
              <a:defRPr/>
            </a:pPr>
            <a:r>
              <a:rPr kumimoji="0" lang="en-US" altLang="zh-CN"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4.5  </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外部存储器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辅助存储器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zh-CN" altLang="en-US"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700868" name="Rectangle 4"/>
          <p:cNvSpPr>
            <a:spLocks noChangeArrowheads="1"/>
          </p:cNvSpPr>
          <p:nvPr/>
        </p:nvSpPr>
        <p:spPr bwMode="auto">
          <a:xfrm>
            <a:off x="1979613" y="5157788"/>
            <a:ext cx="6768851" cy="793750"/>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 typeface="Wingdings" pitchFamily="2" charset="2"/>
              <a:buNone/>
              <a:tabLst/>
              <a:defRPr/>
            </a:pP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4</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5</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3</a:t>
            </a:r>
            <a:r>
              <a:rPr kumimoji="0" lang="en-US" altLang="zh-CN"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 </a:t>
            </a:r>
            <a:r>
              <a:rPr kumimoji="0" lang="zh-CN" altLang="en-US"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光存储器</a:t>
            </a:r>
          </a:p>
        </p:txBody>
      </p:sp>
    </p:spTree>
    <p:extLst>
      <p:ext uri="{BB962C8B-B14F-4D97-AF65-F5344CB8AC3E}">
        <p14:creationId xmlns:p14="http://schemas.microsoft.com/office/powerpoint/2010/main" val="160518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00866">
                                            <p:txEl>
                                              <p:pRg st="0" end="0"/>
                                            </p:txEl>
                                          </p:spTgt>
                                        </p:tgtEl>
                                        <p:attrNameLst>
                                          <p:attrName>style.visibility</p:attrName>
                                        </p:attrNameLst>
                                      </p:cBhvr>
                                      <p:to>
                                        <p:strVal val="visible"/>
                                      </p:to>
                                    </p:set>
                                    <p:anim calcmode="lin" valueType="num">
                                      <p:cBhvr>
                                        <p:cTn id="7" dur="500" fill="hold"/>
                                        <p:tgtEl>
                                          <p:spTgt spid="170086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0086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0086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0086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00866">
                                            <p:txEl>
                                              <p:pRg st="1" end="1"/>
                                            </p:txEl>
                                          </p:spTgt>
                                        </p:tgtEl>
                                        <p:attrNameLst>
                                          <p:attrName>style.visibility</p:attrName>
                                        </p:attrNameLst>
                                      </p:cBhvr>
                                      <p:to>
                                        <p:strVal val="visible"/>
                                      </p:to>
                                    </p:set>
                                    <p:anim calcmode="lin" valueType="num">
                                      <p:cBhvr additive="base">
                                        <p:cTn id="14" dur="500" fill="hold"/>
                                        <p:tgtEl>
                                          <p:spTgt spid="170086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0086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00867">
                                            <p:txEl>
                                              <p:pRg st="0" end="0"/>
                                            </p:txEl>
                                          </p:spTgt>
                                        </p:tgtEl>
                                        <p:attrNameLst>
                                          <p:attrName>style.visibility</p:attrName>
                                        </p:attrNameLst>
                                      </p:cBhvr>
                                      <p:to>
                                        <p:strVal val="visible"/>
                                      </p:to>
                                    </p:set>
                                    <p:anim calcmode="lin" valueType="num">
                                      <p:cBhvr additive="base">
                                        <p:cTn id="19" dur="500" fill="hold"/>
                                        <p:tgtEl>
                                          <p:spTgt spid="17008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0086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00868">
                                            <p:txEl>
                                              <p:pRg st="0" end="0"/>
                                            </p:txEl>
                                          </p:spTgt>
                                        </p:tgtEl>
                                        <p:attrNameLst>
                                          <p:attrName>style.visibility</p:attrName>
                                        </p:attrNameLst>
                                      </p:cBhvr>
                                      <p:to>
                                        <p:strVal val="visible"/>
                                      </p:to>
                                    </p:set>
                                    <p:anim calcmode="lin" valueType="num">
                                      <p:cBhvr additive="base">
                                        <p:cTn id="23" dur="500" fill="hold"/>
                                        <p:tgtEl>
                                          <p:spTgt spid="170086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008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3754-61A0-40AE-8644-270A70947106}"/>
              </a:ext>
            </a:extLst>
          </p:cNvPr>
          <p:cNvSpPr>
            <a:spLocks noGrp="1"/>
          </p:cNvSpPr>
          <p:nvPr>
            <p:ph type="title"/>
          </p:nvPr>
        </p:nvSpPr>
        <p:spPr/>
        <p:txBody>
          <a:bodyPr/>
          <a:lstStyle/>
          <a:p>
            <a:r>
              <a:rPr lang="zh-CN" altLang="en-US" dirty="0"/>
              <a:t>光存储器      </a:t>
            </a:r>
            <a:r>
              <a:rPr lang="en-US" altLang="zh-CN" dirty="0">
                <a:solidFill>
                  <a:srgbClr val="FF6600"/>
                </a:solidFill>
              </a:rPr>
              <a:t>1. </a:t>
            </a:r>
            <a:r>
              <a:rPr lang="zh-CN" altLang="en-US" dirty="0">
                <a:solidFill>
                  <a:srgbClr val="FF6600"/>
                </a:solidFill>
              </a:rPr>
              <a:t>只读光盘</a:t>
            </a:r>
          </a:p>
        </p:txBody>
      </p:sp>
      <p:sp>
        <p:nvSpPr>
          <p:cNvPr id="3" name="内容占位符 2">
            <a:extLst>
              <a:ext uri="{FF2B5EF4-FFF2-40B4-BE49-F238E27FC236}">
                <a16:creationId xmlns:a16="http://schemas.microsoft.com/office/drawing/2014/main" id="{2C9202EC-6995-4A32-A13B-112A05CA4D65}"/>
              </a:ext>
            </a:extLst>
          </p:cNvPr>
          <p:cNvSpPr>
            <a:spLocks noGrp="1"/>
          </p:cNvSpPr>
          <p:nvPr>
            <p:ph idx="1"/>
          </p:nvPr>
        </p:nvSpPr>
        <p:spPr>
          <a:xfrm>
            <a:off x="590550" y="620688"/>
            <a:ext cx="7941890" cy="6084912"/>
          </a:xfrm>
        </p:spPr>
        <p:txBody>
          <a:bodyPr/>
          <a:lstStyle/>
          <a:p>
            <a:pPr>
              <a:spcBef>
                <a:spcPts val="300"/>
              </a:spcBef>
            </a:pPr>
            <a:r>
              <a:rPr lang="zh-CN" altLang="en-US" sz="2400" dirty="0"/>
              <a:t>生产过程：</a:t>
            </a:r>
            <a:endParaRPr lang="en-US" altLang="zh-CN" sz="2400" dirty="0"/>
          </a:p>
          <a:p>
            <a:pPr lvl="1">
              <a:spcBef>
                <a:spcPts val="300"/>
              </a:spcBef>
            </a:pPr>
            <a:r>
              <a:rPr lang="zh-CN" altLang="en-US" sz="2400" dirty="0">
                <a:solidFill>
                  <a:srgbClr val="0000FF"/>
                </a:solidFill>
              </a:rPr>
              <a:t>金属镍</a:t>
            </a:r>
            <a:r>
              <a:rPr lang="zh-CN" altLang="en-US" sz="2400" dirty="0">
                <a:solidFill>
                  <a:srgbClr val="FF0000"/>
                </a:solidFill>
              </a:rPr>
              <a:t>模具</a:t>
            </a:r>
            <a:r>
              <a:rPr lang="en-US" altLang="zh-CN" sz="2400" dirty="0">
                <a:latin typeface="+mn-ea"/>
              </a:rPr>
              <a:t>(</a:t>
            </a:r>
            <a:r>
              <a:rPr lang="zh-CN" altLang="en-US" sz="2400" dirty="0"/>
              <a:t>压模</a:t>
            </a:r>
            <a:r>
              <a:rPr lang="en-US" altLang="zh-CN" sz="2400" dirty="0">
                <a:latin typeface="+mn-ea"/>
              </a:rPr>
              <a:t>)</a:t>
            </a:r>
          </a:p>
          <a:p>
            <a:pPr lvl="1">
              <a:spcBef>
                <a:spcPts val="300"/>
              </a:spcBef>
            </a:pPr>
            <a:r>
              <a:rPr lang="zh-CN" altLang="en-US" sz="2400" dirty="0">
                <a:solidFill>
                  <a:srgbClr val="FF0000"/>
                </a:solidFill>
                <a:ea typeface="宋体" panose="02010600030101010101" pitchFamily="2" charset="-122"/>
              </a:rPr>
              <a:t>冲压</a:t>
            </a:r>
            <a:r>
              <a:rPr lang="zh-CN" altLang="en-US" sz="2400" dirty="0">
                <a:ea typeface="宋体" panose="02010600030101010101" pitchFamily="2" charset="-122"/>
              </a:rPr>
              <a:t>熔融的</a:t>
            </a:r>
            <a:r>
              <a:rPr lang="zh-CN" altLang="en-US" sz="2400" dirty="0">
                <a:solidFill>
                  <a:srgbClr val="0000FF"/>
                </a:solidFill>
                <a:ea typeface="宋体" panose="02010600030101010101" pitchFamily="2" charset="-122"/>
              </a:rPr>
              <a:t>聚碳酸酯</a:t>
            </a:r>
            <a:r>
              <a:rPr lang="zh-CN" altLang="en-US" sz="2400" dirty="0">
                <a:ea typeface="宋体" panose="02010600030101010101" pitchFamily="2" charset="-122"/>
              </a:rPr>
              <a:t>材料</a:t>
            </a:r>
            <a:r>
              <a:rPr lang="en-US" altLang="zh-CN" sz="2400" dirty="0">
                <a:latin typeface="+mn-ea"/>
              </a:rPr>
              <a:t>(</a:t>
            </a:r>
            <a:r>
              <a:rPr lang="en-US" altLang="zh-CN" sz="2400" dirty="0">
                <a:ea typeface="宋体" panose="02010600030101010101" pitchFamily="2" charset="-122"/>
              </a:rPr>
              <a:t>3</a:t>
            </a:r>
            <a:r>
              <a:rPr lang="zh-CN" altLang="en-US" sz="2400" dirty="0">
                <a:ea typeface="宋体" panose="02010600030101010101" pitchFamily="2" charset="-122"/>
              </a:rPr>
              <a:t>～</a:t>
            </a:r>
            <a:r>
              <a:rPr lang="en-US" altLang="zh-CN" sz="2400" dirty="0">
                <a:ea typeface="宋体" panose="02010600030101010101" pitchFamily="2" charset="-122"/>
              </a:rPr>
              <a:t>5</a:t>
            </a:r>
            <a:r>
              <a:rPr lang="zh-CN" altLang="en-US" sz="2400" dirty="0">
                <a:ea typeface="宋体" panose="02010600030101010101" pitchFamily="2" charset="-122"/>
              </a:rPr>
              <a:t>秒</a:t>
            </a:r>
            <a:r>
              <a:rPr lang="en-US" altLang="zh-CN" sz="2400" dirty="0">
                <a:latin typeface="+mn-ea"/>
              </a:rPr>
              <a:t>)</a:t>
            </a:r>
          </a:p>
          <a:p>
            <a:pPr lvl="1">
              <a:spcBef>
                <a:spcPts val="300"/>
              </a:spcBef>
            </a:pPr>
            <a:r>
              <a:rPr lang="zh-CN" altLang="en-US" sz="2400" dirty="0">
                <a:solidFill>
                  <a:srgbClr val="008000"/>
                </a:solidFill>
                <a:ea typeface="宋体" panose="02010600030101010101" pitchFamily="2" charset="-122"/>
              </a:rPr>
              <a:t>溅镀</a:t>
            </a:r>
            <a:r>
              <a:rPr lang="zh-CN" altLang="en-US" sz="2400" dirty="0">
                <a:solidFill>
                  <a:srgbClr val="0000FF"/>
                </a:solidFill>
                <a:ea typeface="宋体" panose="02010600030101010101" pitchFamily="2" charset="-122"/>
              </a:rPr>
              <a:t>铝反射膜</a:t>
            </a:r>
            <a:endParaRPr lang="en-US" altLang="zh-CN" sz="2400" dirty="0">
              <a:solidFill>
                <a:srgbClr val="0000FF"/>
              </a:solidFill>
              <a:latin typeface="+mn-ea"/>
            </a:endParaRPr>
          </a:p>
          <a:p>
            <a:pPr lvl="1">
              <a:spcBef>
                <a:spcPts val="300"/>
              </a:spcBef>
            </a:pPr>
            <a:r>
              <a:rPr lang="zh-CN" altLang="en-US" sz="2400" dirty="0">
                <a:solidFill>
                  <a:srgbClr val="008000"/>
                </a:solidFill>
                <a:ea typeface="宋体" panose="02010600030101010101" pitchFamily="2" charset="-122"/>
              </a:rPr>
              <a:t>喷涂</a:t>
            </a:r>
            <a:r>
              <a:rPr lang="zh-CN" altLang="en-US" sz="2400" dirty="0">
                <a:solidFill>
                  <a:srgbClr val="0000FF"/>
                </a:solidFill>
                <a:ea typeface="宋体" panose="02010600030101010101" pitchFamily="2" charset="-122"/>
              </a:rPr>
              <a:t>保护层</a:t>
            </a:r>
            <a:endParaRPr lang="en-US" altLang="zh-CN" sz="2400" dirty="0">
              <a:solidFill>
                <a:srgbClr val="0000FF"/>
              </a:solidFill>
              <a:latin typeface="+mn-ea"/>
            </a:endParaRPr>
          </a:p>
          <a:p>
            <a:pPr lvl="1">
              <a:spcBef>
                <a:spcPts val="300"/>
              </a:spcBef>
            </a:pPr>
            <a:r>
              <a:rPr lang="zh-CN" altLang="en-US" sz="2400" dirty="0">
                <a:solidFill>
                  <a:srgbClr val="008000"/>
                </a:solidFill>
                <a:ea typeface="宋体" panose="02010600030101010101" pitchFamily="2" charset="-122"/>
              </a:rPr>
              <a:t>印刷</a:t>
            </a:r>
            <a:r>
              <a:rPr lang="zh-CN" altLang="en-US" sz="2400" dirty="0">
                <a:ea typeface="宋体" panose="02010600030101010101" pitchFamily="2" charset="-122"/>
              </a:rPr>
              <a:t>图案</a:t>
            </a:r>
            <a:r>
              <a:rPr lang="en-US" altLang="zh-CN" sz="2400" dirty="0">
                <a:ea typeface="宋体" panose="02010600030101010101" pitchFamily="2" charset="-122"/>
              </a:rPr>
              <a:t>/</a:t>
            </a:r>
            <a:r>
              <a:rPr lang="zh-CN" altLang="en-US" sz="2400" dirty="0">
                <a:ea typeface="宋体" panose="02010600030101010101" pitchFamily="2" charset="-122"/>
              </a:rPr>
              <a:t>文字等发行信息</a:t>
            </a:r>
            <a:endParaRPr lang="en-US" altLang="zh-CN" sz="2400" dirty="0">
              <a:ea typeface="宋体" panose="02010600030101010101" pitchFamily="2" charset="-122"/>
            </a:endParaRPr>
          </a:p>
          <a:p>
            <a:pPr>
              <a:spcBef>
                <a:spcPts val="300"/>
              </a:spcBef>
            </a:pPr>
            <a:r>
              <a:rPr lang="zh-CN" altLang="en-US" sz="2400" dirty="0"/>
              <a:t>信息记录方式：</a:t>
            </a:r>
            <a:endParaRPr lang="en-US" altLang="zh-CN" sz="2400" dirty="0"/>
          </a:p>
          <a:p>
            <a:pPr lvl="1">
              <a:spcBef>
                <a:spcPts val="300"/>
              </a:spcBef>
            </a:pPr>
            <a:r>
              <a:rPr lang="zh-CN" altLang="en-US" sz="2400" dirty="0"/>
              <a:t>凸起和凹陷的</a:t>
            </a:r>
            <a:r>
              <a:rPr lang="zh-CN" altLang="en-US" sz="2400" dirty="0">
                <a:solidFill>
                  <a:srgbClr val="FF0000"/>
                </a:solidFill>
              </a:rPr>
              <a:t>交界</a:t>
            </a:r>
            <a:r>
              <a:rPr lang="zh-CN" altLang="en-US" sz="2400" dirty="0"/>
              <a:t>处记录“</a:t>
            </a:r>
            <a:r>
              <a:rPr lang="en-US" altLang="zh-CN" sz="2400" dirty="0">
                <a:solidFill>
                  <a:srgbClr val="FF0000"/>
                </a:solidFill>
              </a:rPr>
              <a:t>1</a:t>
            </a:r>
            <a:r>
              <a:rPr lang="zh-CN" altLang="en-US" sz="2400" dirty="0"/>
              <a:t>”，</a:t>
            </a:r>
            <a:br>
              <a:rPr lang="en-US" altLang="zh-CN" sz="2400" dirty="0"/>
            </a:br>
            <a:r>
              <a:rPr lang="zh-CN" altLang="en-US" sz="2400" dirty="0"/>
              <a:t>凸起和凹陷的</a:t>
            </a:r>
            <a:r>
              <a:rPr lang="zh-CN" altLang="en-US" sz="2400" dirty="0">
                <a:solidFill>
                  <a:srgbClr val="FF0000"/>
                </a:solidFill>
              </a:rPr>
              <a:t>平面</a:t>
            </a:r>
            <a:r>
              <a:rPr lang="zh-CN" altLang="en-US" sz="2400" dirty="0"/>
              <a:t>记录“</a:t>
            </a:r>
            <a:r>
              <a:rPr lang="en-US" altLang="zh-CN" sz="2400" dirty="0">
                <a:solidFill>
                  <a:srgbClr val="FF0000"/>
                </a:solidFill>
              </a:rPr>
              <a:t>0</a:t>
            </a:r>
            <a:r>
              <a:rPr lang="zh-CN" altLang="en-US" sz="2400" dirty="0"/>
              <a:t>”。</a:t>
            </a:r>
            <a:endParaRPr lang="en-US" altLang="zh-CN" sz="2400" dirty="0"/>
          </a:p>
          <a:p>
            <a:pPr lvl="1">
              <a:spcBef>
                <a:spcPts val="300"/>
              </a:spcBef>
            </a:pPr>
            <a:r>
              <a:rPr lang="zh-CN" altLang="en-US" sz="2400" dirty="0"/>
              <a:t>数据经过重新</a:t>
            </a:r>
            <a:r>
              <a:rPr lang="zh-CN" altLang="en-US" sz="2400" dirty="0">
                <a:solidFill>
                  <a:srgbClr val="0000FF"/>
                </a:solidFill>
              </a:rPr>
              <a:t>编码</a:t>
            </a:r>
            <a:r>
              <a:rPr lang="zh-CN" altLang="en-US" sz="2400" dirty="0"/>
              <a:t>，</a:t>
            </a:r>
            <a:br>
              <a:rPr lang="en-US" altLang="zh-CN" sz="2400" dirty="0"/>
            </a:br>
            <a:r>
              <a:rPr lang="zh-CN" altLang="en-US" sz="2400" dirty="0"/>
              <a:t>保证不会出现连续两个“</a:t>
            </a:r>
            <a:r>
              <a:rPr lang="en-US" altLang="zh-CN" sz="2400" dirty="0"/>
              <a:t>1</a:t>
            </a:r>
            <a:r>
              <a:rPr lang="zh-CN" altLang="en-US" sz="2400" dirty="0"/>
              <a:t>”的情况。</a:t>
            </a:r>
            <a:endParaRPr lang="en-US" altLang="zh-CN" sz="2400" dirty="0"/>
          </a:p>
          <a:p>
            <a:pPr>
              <a:spcBef>
                <a:spcPts val="300"/>
              </a:spcBef>
            </a:pPr>
            <a:r>
              <a:rPr lang="zh-CN" altLang="en-US" sz="2400" dirty="0"/>
              <a:t>特点：</a:t>
            </a:r>
            <a:endParaRPr lang="en-US" altLang="zh-CN" sz="2400" dirty="0"/>
          </a:p>
          <a:p>
            <a:pPr lvl="1">
              <a:spcBef>
                <a:spcPts val="300"/>
              </a:spcBef>
            </a:pPr>
            <a:r>
              <a:rPr lang="zh-CN" altLang="en-US" sz="2400" dirty="0"/>
              <a:t>数据</a:t>
            </a:r>
            <a:r>
              <a:rPr lang="zh-CN" altLang="en-US" sz="2400" dirty="0">
                <a:solidFill>
                  <a:srgbClr val="FF0000"/>
                </a:solidFill>
              </a:rPr>
              <a:t>只</a:t>
            </a:r>
            <a:r>
              <a:rPr lang="zh-CN" altLang="en-US" sz="2400" dirty="0"/>
              <a:t>能</a:t>
            </a:r>
            <a:r>
              <a:rPr lang="zh-CN" altLang="en-US" sz="2400" dirty="0">
                <a:solidFill>
                  <a:srgbClr val="FF0000"/>
                </a:solidFill>
              </a:rPr>
              <a:t>读</a:t>
            </a:r>
            <a:r>
              <a:rPr lang="zh-CN" altLang="en-US" sz="2400" dirty="0"/>
              <a:t>出，既不能擦除也不能改写。</a:t>
            </a:r>
            <a:endParaRPr lang="en-US" altLang="zh-CN" sz="2400" dirty="0"/>
          </a:p>
          <a:p>
            <a:pPr lvl="1">
              <a:spcBef>
                <a:spcPts val="300"/>
              </a:spcBef>
            </a:pPr>
            <a:r>
              <a:rPr lang="zh-CN" altLang="en-US" sz="2400" dirty="0">
                <a:solidFill>
                  <a:srgbClr val="CC0066"/>
                </a:solidFill>
              </a:rPr>
              <a:t>大批量</a:t>
            </a:r>
            <a:r>
              <a:rPr lang="zh-CN" altLang="en-US" sz="2400" dirty="0"/>
              <a:t>压制生产</a:t>
            </a:r>
            <a:r>
              <a:rPr lang="zh-CN" altLang="en-US" sz="2400" dirty="0">
                <a:solidFill>
                  <a:srgbClr val="FF0000"/>
                </a:solidFill>
              </a:rPr>
              <a:t>成本</a:t>
            </a:r>
            <a:r>
              <a:rPr lang="zh-CN" altLang="en-US" sz="2400" dirty="0"/>
              <a:t>很</a:t>
            </a:r>
            <a:r>
              <a:rPr lang="zh-CN" altLang="en-US" sz="2400" dirty="0">
                <a:solidFill>
                  <a:srgbClr val="FF0000"/>
                </a:solidFill>
              </a:rPr>
              <a:t>低</a:t>
            </a:r>
            <a:r>
              <a:rPr lang="zh-CN" altLang="en-US" sz="2400" dirty="0"/>
              <a:t>，</a:t>
            </a:r>
            <a:br>
              <a:rPr lang="en-US" altLang="zh-CN" sz="2400" dirty="0"/>
            </a:br>
            <a:r>
              <a:rPr lang="zh-CN" altLang="en-US" sz="2400" dirty="0"/>
              <a:t>主要用来存放软件、电影、书刊等信息。</a:t>
            </a:r>
          </a:p>
        </p:txBody>
      </p:sp>
      <p:sp>
        <p:nvSpPr>
          <p:cNvPr id="4" name="灯片编号占位符 3">
            <a:extLst>
              <a:ext uri="{FF2B5EF4-FFF2-40B4-BE49-F238E27FC236}">
                <a16:creationId xmlns:a16="http://schemas.microsoft.com/office/drawing/2014/main" id="{649AB406-5F7F-46E7-8CAA-B084A534F567}"/>
              </a:ext>
            </a:extLst>
          </p:cNvPr>
          <p:cNvSpPr>
            <a:spLocks noGrp="1"/>
          </p:cNvSpPr>
          <p:nvPr>
            <p:ph type="sldNum" sz="quarter" idx="11"/>
          </p:nvPr>
        </p:nvSpPr>
        <p:spPr/>
        <p:txBody>
          <a:bodyPr/>
          <a:lstStyle/>
          <a:p>
            <a:pPr>
              <a:defRPr/>
            </a:pPr>
            <a:fld id="{5A4776B4-6B37-432D-ACB1-1F20CC580D08}" type="slidenum">
              <a:rPr lang="zh-CN" altLang="en-US" smtClean="0"/>
              <a:pPr>
                <a:defRPr/>
              </a:pPr>
              <a:t>61</a:t>
            </a:fld>
            <a:endParaRPr lang="en-US" altLang="zh-CN"/>
          </a:p>
        </p:txBody>
      </p:sp>
    </p:spTree>
    <p:extLst>
      <p:ext uri="{BB962C8B-B14F-4D97-AF65-F5344CB8AC3E}">
        <p14:creationId xmlns:p14="http://schemas.microsoft.com/office/powerpoint/2010/main" val="30379871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ED094-3665-4AA5-8507-A7353CFD9CD9}"/>
              </a:ext>
            </a:extLst>
          </p:cNvPr>
          <p:cNvSpPr>
            <a:spLocks noGrp="1"/>
          </p:cNvSpPr>
          <p:nvPr>
            <p:ph type="title"/>
          </p:nvPr>
        </p:nvSpPr>
        <p:spPr/>
        <p:txBody>
          <a:bodyPr/>
          <a:lstStyle/>
          <a:p>
            <a:r>
              <a:rPr lang="zh-CN" altLang="en-US" dirty="0"/>
              <a:t>光存储器      </a:t>
            </a:r>
            <a:r>
              <a:rPr lang="en-US" altLang="zh-CN" dirty="0">
                <a:solidFill>
                  <a:srgbClr val="FF6600"/>
                </a:solidFill>
              </a:rPr>
              <a:t>1. </a:t>
            </a:r>
            <a:r>
              <a:rPr lang="zh-CN" altLang="en-US" dirty="0">
                <a:solidFill>
                  <a:srgbClr val="FF6600"/>
                </a:solidFill>
              </a:rPr>
              <a:t>只读光盘</a:t>
            </a:r>
            <a:endParaRPr lang="zh-CN" altLang="en-US" dirty="0"/>
          </a:p>
        </p:txBody>
      </p:sp>
      <p:sp>
        <p:nvSpPr>
          <p:cNvPr id="3" name="内容占位符 2">
            <a:extLst>
              <a:ext uri="{FF2B5EF4-FFF2-40B4-BE49-F238E27FC236}">
                <a16:creationId xmlns:a16="http://schemas.microsoft.com/office/drawing/2014/main" id="{A8350A37-D0FA-4AE8-A972-57CAFE7B2098}"/>
              </a:ext>
            </a:extLst>
          </p:cNvPr>
          <p:cNvSpPr>
            <a:spLocks noGrp="1"/>
          </p:cNvSpPr>
          <p:nvPr>
            <p:ph idx="1"/>
          </p:nvPr>
        </p:nvSpPr>
        <p:spPr>
          <a:xfrm>
            <a:off x="251520" y="5805264"/>
            <a:ext cx="8568630" cy="576064"/>
          </a:xfrm>
        </p:spPr>
        <p:txBody>
          <a:bodyPr/>
          <a:lstStyle/>
          <a:p>
            <a:pPr marL="0" indent="0" algn="ctr">
              <a:buNone/>
            </a:pPr>
            <a:r>
              <a:rPr lang="zh-CN" altLang="en-US" dirty="0"/>
              <a:t>数据读取：光盘驱动器中的光路</a:t>
            </a:r>
          </a:p>
        </p:txBody>
      </p:sp>
      <p:sp>
        <p:nvSpPr>
          <p:cNvPr id="4" name="灯片编号占位符 3">
            <a:extLst>
              <a:ext uri="{FF2B5EF4-FFF2-40B4-BE49-F238E27FC236}">
                <a16:creationId xmlns:a16="http://schemas.microsoft.com/office/drawing/2014/main" id="{39E1F7AC-D9EE-4FA2-B47F-CF9AB1090A10}"/>
              </a:ext>
            </a:extLst>
          </p:cNvPr>
          <p:cNvSpPr>
            <a:spLocks noGrp="1"/>
          </p:cNvSpPr>
          <p:nvPr>
            <p:ph type="sldNum" sz="quarter" idx="11"/>
          </p:nvPr>
        </p:nvSpPr>
        <p:spPr/>
        <p:txBody>
          <a:bodyPr/>
          <a:lstStyle/>
          <a:p>
            <a:pPr>
              <a:defRPr/>
            </a:pPr>
            <a:fld id="{5A4776B4-6B37-432D-ACB1-1F20CC580D08}" type="slidenum">
              <a:rPr lang="zh-CN" altLang="en-US" smtClean="0"/>
              <a:pPr>
                <a:defRPr/>
              </a:pPr>
              <a:t>62</a:t>
            </a:fld>
            <a:endParaRPr lang="en-US" altLang="zh-CN"/>
          </a:p>
        </p:txBody>
      </p:sp>
      <p:graphicFrame>
        <p:nvGraphicFramePr>
          <p:cNvPr id="5" name="Object 5">
            <a:extLst>
              <a:ext uri="{FF2B5EF4-FFF2-40B4-BE49-F238E27FC236}">
                <a16:creationId xmlns:a16="http://schemas.microsoft.com/office/drawing/2014/main" id="{C2F82B6E-518A-454B-8E77-5D622D465F03}"/>
              </a:ext>
            </a:extLst>
          </p:cNvPr>
          <p:cNvGraphicFramePr>
            <a:graphicFrameLocks noChangeAspect="1"/>
          </p:cNvGraphicFramePr>
          <p:nvPr>
            <p:extLst>
              <p:ext uri="{D42A27DB-BD31-4B8C-83A1-F6EECF244321}">
                <p14:modId xmlns:p14="http://schemas.microsoft.com/office/powerpoint/2010/main" val="762797932"/>
              </p:ext>
            </p:extLst>
          </p:nvPr>
        </p:nvGraphicFramePr>
        <p:xfrm>
          <a:off x="304800" y="920402"/>
          <a:ext cx="8382000" cy="4668838"/>
        </p:xfrm>
        <a:graphic>
          <a:graphicData uri="http://schemas.openxmlformats.org/presentationml/2006/ole">
            <mc:AlternateContent xmlns:mc="http://schemas.openxmlformats.org/markup-compatibility/2006">
              <mc:Choice xmlns:v="urn:schemas-microsoft-com:vml" Requires="v">
                <p:oleObj spid="_x0000_s13319" name="Image" r:id="rId3" imgW="23578776" imgH="13136327" progId="">
                  <p:embed/>
                </p:oleObj>
              </mc:Choice>
              <mc:Fallback>
                <p:oleObj name="Image" r:id="rId3" imgW="23578776" imgH="13136327" progId="">
                  <p:embed/>
                  <p:pic>
                    <p:nvPicPr>
                      <p:cNvPr id="122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20402"/>
                        <a:ext cx="838200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7" name="直接连接符 6">
            <a:extLst>
              <a:ext uri="{FF2B5EF4-FFF2-40B4-BE49-F238E27FC236}">
                <a16:creationId xmlns:a16="http://schemas.microsoft.com/office/drawing/2014/main" id="{CCF6E45D-C2D7-401F-B184-13F14D73282A}"/>
              </a:ext>
            </a:extLst>
          </p:cNvPr>
          <p:cNvCxnSpPr/>
          <p:nvPr/>
        </p:nvCxnSpPr>
        <p:spPr bwMode="auto">
          <a:xfrm>
            <a:off x="1619672" y="3501008"/>
            <a:ext cx="4473397" cy="859977"/>
          </a:xfrm>
          <a:prstGeom prst="line">
            <a:avLst/>
          </a:prstGeom>
          <a:solidFill>
            <a:schemeClr val="accent1"/>
          </a:solidFill>
          <a:ln w="28575" cap="flat" cmpd="sng" algn="ctr">
            <a:solidFill>
              <a:srgbClr val="33CC33"/>
            </a:solidFill>
            <a:prstDash val="solid"/>
            <a:round/>
            <a:headEnd type="none" w="med" len="med"/>
            <a:tailEnd type="triangle" w="sm" len="lg"/>
          </a:ln>
          <a:effectLst/>
        </p:spPr>
      </p:cxnSp>
      <p:cxnSp>
        <p:nvCxnSpPr>
          <p:cNvPr id="9" name="直接连接符 8">
            <a:extLst>
              <a:ext uri="{FF2B5EF4-FFF2-40B4-BE49-F238E27FC236}">
                <a16:creationId xmlns:a16="http://schemas.microsoft.com/office/drawing/2014/main" id="{8C0B2868-A7A5-47F0-A4C4-766B46B2F03E}"/>
              </a:ext>
            </a:extLst>
          </p:cNvPr>
          <p:cNvCxnSpPr/>
          <p:nvPr/>
        </p:nvCxnSpPr>
        <p:spPr bwMode="auto">
          <a:xfrm flipV="1">
            <a:off x="6093069" y="2708920"/>
            <a:ext cx="0" cy="1652065"/>
          </a:xfrm>
          <a:prstGeom prst="line">
            <a:avLst/>
          </a:prstGeom>
          <a:solidFill>
            <a:schemeClr val="accent1"/>
          </a:solidFill>
          <a:ln w="28575" cap="flat" cmpd="sng" algn="ctr">
            <a:solidFill>
              <a:srgbClr val="33CC33"/>
            </a:solidFill>
            <a:prstDash val="solid"/>
            <a:round/>
            <a:headEnd type="none" w="med" len="med"/>
            <a:tailEnd type="triangle" w="sm" len="lg"/>
          </a:ln>
          <a:effectLst/>
        </p:spPr>
      </p:cxnSp>
      <p:cxnSp>
        <p:nvCxnSpPr>
          <p:cNvPr id="11" name="直接连接符 10">
            <a:extLst>
              <a:ext uri="{FF2B5EF4-FFF2-40B4-BE49-F238E27FC236}">
                <a16:creationId xmlns:a16="http://schemas.microsoft.com/office/drawing/2014/main" id="{729291B1-2592-46DE-9E56-C20E97DF873C}"/>
              </a:ext>
            </a:extLst>
          </p:cNvPr>
          <p:cNvCxnSpPr>
            <a:cxnSpLocks/>
          </p:cNvCxnSpPr>
          <p:nvPr/>
        </p:nvCxnSpPr>
        <p:spPr bwMode="auto">
          <a:xfrm>
            <a:off x="6156176" y="2708920"/>
            <a:ext cx="0" cy="1584176"/>
          </a:xfrm>
          <a:prstGeom prst="line">
            <a:avLst/>
          </a:prstGeom>
          <a:solidFill>
            <a:schemeClr val="accent1"/>
          </a:solidFill>
          <a:ln w="28575" cap="flat" cmpd="sng" algn="ctr">
            <a:solidFill>
              <a:srgbClr val="FF0066"/>
            </a:solidFill>
            <a:prstDash val="solid"/>
            <a:round/>
            <a:headEnd type="none" w="med" len="med"/>
            <a:tailEnd type="triangle" w="sm" len="lg"/>
          </a:ln>
          <a:effectLst/>
        </p:spPr>
      </p:cxnSp>
      <p:cxnSp>
        <p:nvCxnSpPr>
          <p:cNvPr id="14" name="直接连接符 13">
            <a:extLst>
              <a:ext uri="{FF2B5EF4-FFF2-40B4-BE49-F238E27FC236}">
                <a16:creationId xmlns:a16="http://schemas.microsoft.com/office/drawing/2014/main" id="{61D35D69-99DC-44D7-96D1-2649752DFB8E}"/>
              </a:ext>
            </a:extLst>
          </p:cNvPr>
          <p:cNvCxnSpPr>
            <a:cxnSpLocks/>
          </p:cNvCxnSpPr>
          <p:nvPr/>
        </p:nvCxnSpPr>
        <p:spPr bwMode="auto">
          <a:xfrm flipH="1" flipV="1">
            <a:off x="3028950" y="3698081"/>
            <a:ext cx="3127226" cy="595015"/>
          </a:xfrm>
          <a:prstGeom prst="line">
            <a:avLst/>
          </a:prstGeom>
          <a:solidFill>
            <a:schemeClr val="accent1"/>
          </a:solidFill>
          <a:ln w="28575" cap="flat" cmpd="sng" algn="ctr">
            <a:solidFill>
              <a:srgbClr val="FF0066"/>
            </a:solidFill>
            <a:prstDash val="solid"/>
            <a:round/>
            <a:headEnd type="none" w="med" len="med"/>
            <a:tailEnd type="triangle" w="sm" len="lg"/>
          </a:ln>
          <a:effectLst/>
        </p:spPr>
      </p:cxnSp>
      <p:cxnSp>
        <p:nvCxnSpPr>
          <p:cNvPr id="16" name="直接连接符 15">
            <a:extLst>
              <a:ext uri="{FF2B5EF4-FFF2-40B4-BE49-F238E27FC236}">
                <a16:creationId xmlns:a16="http://schemas.microsoft.com/office/drawing/2014/main" id="{FD188ADA-9750-455C-845D-07F13B7E7954}"/>
              </a:ext>
            </a:extLst>
          </p:cNvPr>
          <p:cNvCxnSpPr>
            <a:cxnSpLocks/>
          </p:cNvCxnSpPr>
          <p:nvPr/>
        </p:nvCxnSpPr>
        <p:spPr bwMode="auto">
          <a:xfrm flipV="1">
            <a:off x="3048000" y="3288324"/>
            <a:ext cx="363415" cy="412139"/>
          </a:xfrm>
          <a:prstGeom prst="line">
            <a:avLst/>
          </a:prstGeom>
          <a:solidFill>
            <a:schemeClr val="accent1"/>
          </a:solidFill>
          <a:ln w="28575" cap="flat" cmpd="sng" algn="ctr">
            <a:solidFill>
              <a:srgbClr val="FF0066"/>
            </a:solidFill>
            <a:prstDash val="solid"/>
            <a:round/>
            <a:headEnd type="none" w="med" len="med"/>
            <a:tailEnd type="triangle" w="sm" len="lg"/>
          </a:ln>
          <a:effectLst/>
        </p:spPr>
      </p:cxnSp>
      <p:cxnSp>
        <p:nvCxnSpPr>
          <p:cNvPr id="18" name="直接连接符 17">
            <a:extLst>
              <a:ext uri="{FF2B5EF4-FFF2-40B4-BE49-F238E27FC236}">
                <a16:creationId xmlns:a16="http://schemas.microsoft.com/office/drawing/2014/main" id="{8252DC43-BB9B-4596-A62B-31F446EE621C}"/>
              </a:ext>
            </a:extLst>
          </p:cNvPr>
          <p:cNvCxnSpPr>
            <a:cxnSpLocks/>
          </p:cNvCxnSpPr>
          <p:nvPr/>
        </p:nvCxnSpPr>
        <p:spPr bwMode="auto">
          <a:xfrm flipH="1" flipV="1">
            <a:off x="1979712" y="3010593"/>
            <a:ext cx="1437382" cy="277913"/>
          </a:xfrm>
          <a:prstGeom prst="line">
            <a:avLst/>
          </a:prstGeom>
          <a:solidFill>
            <a:schemeClr val="accent1"/>
          </a:solidFill>
          <a:ln w="28575" cap="flat" cmpd="sng" algn="ctr">
            <a:solidFill>
              <a:srgbClr val="FF0066"/>
            </a:solidFill>
            <a:prstDash val="solid"/>
            <a:round/>
            <a:headEnd type="none" w="med" len="med"/>
            <a:tailEnd type="triangle" w="sm" len="lg"/>
          </a:ln>
          <a:effectLst/>
        </p:spPr>
      </p:cxnSp>
      <p:cxnSp>
        <p:nvCxnSpPr>
          <p:cNvPr id="27" name="直接连接符 26">
            <a:extLst>
              <a:ext uri="{FF2B5EF4-FFF2-40B4-BE49-F238E27FC236}">
                <a16:creationId xmlns:a16="http://schemas.microsoft.com/office/drawing/2014/main" id="{1988208B-B145-4894-AF74-938A34D70329}"/>
              </a:ext>
            </a:extLst>
          </p:cNvPr>
          <p:cNvCxnSpPr>
            <a:cxnSpLocks/>
          </p:cNvCxnSpPr>
          <p:nvPr/>
        </p:nvCxnSpPr>
        <p:spPr bwMode="auto">
          <a:xfrm flipH="1" flipV="1">
            <a:off x="1619672" y="2940171"/>
            <a:ext cx="351918" cy="68042"/>
          </a:xfrm>
          <a:prstGeom prst="line">
            <a:avLst/>
          </a:prstGeom>
          <a:solidFill>
            <a:schemeClr val="accent1"/>
          </a:solidFill>
          <a:ln w="28575" cap="flat" cmpd="sng" algn="ctr">
            <a:solidFill>
              <a:srgbClr val="FF0066"/>
            </a:solidFill>
            <a:prstDash val="solid"/>
            <a:round/>
            <a:headEnd type="none" w="med" len="med"/>
            <a:tailEnd type="triangle" w="sm" len="lg"/>
          </a:ln>
          <a:effectLst/>
        </p:spPr>
      </p:cxnSp>
      <p:sp>
        <p:nvSpPr>
          <p:cNvPr id="30" name="矩形 29">
            <a:extLst>
              <a:ext uri="{FF2B5EF4-FFF2-40B4-BE49-F238E27FC236}">
                <a16:creationId xmlns:a16="http://schemas.microsoft.com/office/drawing/2014/main" id="{EC584F04-9429-4A22-8F2A-2BFDFD912774}"/>
              </a:ext>
            </a:extLst>
          </p:cNvPr>
          <p:cNvSpPr/>
          <p:nvPr/>
        </p:nvSpPr>
        <p:spPr>
          <a:xfrm rot="504451">
            <a:off x="1706372" y="3607622"/>
            <a:ext cx="700833" cy="400110"/>
          </a:xfrm>
          <a:prstGeom prst="rect">
            <a:avLst/>
          </a:prstGeom>
        </p:spPr>
        <p:txBody>
          <a:bodyPr wrap="none">
            <a:spAutoFit/>
          </a:bodyPr>
          <a:lstStyle/>
          <a:p>
            <a:r>
              <a:rPr lang="zh-CN" altLang="zh-CN" sz="2000" kern="100" dirty="0">
                <a:solidFill>
                  <a:srgbClr val="FF0000"/>
                </a:solidFill>
                <a:ea typeface="宋体" panose="02010600030101010101" pitchFamily="2" charset="-122"/>
                <a:cs typeface="Times New Roman" panose="02020603050405020304" pitchFamily="18" charset="0"/>
              </a:rPr>
              <a:t>激光</a:t>
            </a:r>
            <a:endParaRPr lang="zh-CN" altLang="en-US" sz="2000" dirty="0">
              <a:solidFill>
                <a:srgbClr val="FF0000"/>
              </a:solidFill>
            </a:endParaRPr>
          </a:p>
        </p:txBody>
      </p:sp>
      <p:sp>
        <p:nvSpPr>
          <p:cNvPr id="31" name="矩形 30">
            <a:extLst>
              <a:ext uri="{FF2B5EF4-FFF2-40B4-BE49-F238E27FC236}">
                <a16:creationId xmlns:a16="http://schemas.microsoft.com/office/drawing/2014/main" id="{F86F384D-86D7-44E9-BEC8-307C26C3E475}"/>
              </a:ext>
            </a:extLst>
          </p:cNvPr>
          <p:cNvSpPr/>
          <p:nvPr/>
        </p:nvSpPr>
        <p:spPr>
          <a:xfrm>
            <a:off x="5109590" y="3087064"/>
            <a:ext cx="700833" cy="400110"/>
          </a:xfrm>
          <a:prstGeom prst="rect">
            <a:avLst/>
          </a:prstGeom>
        </p:spPr>
        <p:txBody>
          <a:bodyPr wrap="none">
            <a:spAutoFit/>
          </a:bodyPr>
          <a:lstStyle/>
          <a:p>
            <a:r>
              <a:rPr lang="zh-CN" altLang="zh-CN" sz="2000" kern="100" dirty="0">
                <a:solidFill>
                  <a:srgbClr val="FF0000"/>
                </a:solidFill>
                <a:ea typeface="宋体" panose="02010600030101010101" pitchFamily="2" charset="-122"/>
                <a:cs typeface="Times New Roman" panose="02020603050405020304" pitchFamily="18" charset="0"/>
              </a:rPr>
              <a:t>透镜</a:t>
            </a:r>
            <a:endParaRPr lang="zh-CN" altLang="en-US" sz="2000" dirty="0">
              <a:solidFill>
                <a:srgbClr val="FF0000"/>
              </a:solidFill>
            </a:endParaRPr>
          </a:p>
        </p:txBody>
      </p:sp>
    </p:spTree>
    <p:extLst>
      <p:ext uri="{BB962C8B-B14F-4D97-AF65-F5344CB8AC3E}">
        <p14:creationId xmlns:p14="http://schemas.microsoft.com/office/powerpoint/2010/main" val="2246950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par>
                          <p:cTn id="8" fill="hold">
                            <p:stCondLst>
                              <p:cond delay="500"/>
                            </p:stCondLst>
                            <p:childTnLst>
                              <p:par>
                                <p:cTn id="9" presetID="17"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ppt_h/2"/>
                                          </p:val>
                                        </p:tav>
                                        <p:tav tm="100000">
                                          <p:val>
                                            <p:strVal val="#ppt_y"/>
                                          </p:val>
                                        </p:tav>
                                      </p:tavLst>
                                    </p:anim>
                                    <p:anim calcmode="lin" valueType="num">
                                      <p:cBhvr>
                                        <p:cTn id="13" dur="500" fill="hold"/>
                                        <p:tgtEl>
                                          <p:spTgt spid="9"/>
                                        </p:tgtEl>
                                        <p:attrNameLst>
                                          <p:attrName>ppt_w</p:attrName>
                                        </p:attrNameLst>
                                      </p:cBhvr>
                                      <p:tavLst>
                                        <p:tav tm="0">
                                          <p:val>
                                            <p:strVal val="#ppt_w"/>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ppt_h/2"/>
                                          </p:val>
                                        </p:tav>
                                        <p:tav tm="100000">
                                          <p:val>
                                            <p:strVal val="#ppt_y"/>
                                          </p:val>
                                        </p:tav>
                                      </p:tavLst>
                                    </p:anim>
                                    <p:anim calcmode="lin" valueType="num">
                                      <p:cBhvr>
                                        <p:cTn id="21" dur="500" fill="hold"/>
                                        <p:tgtEl>
                                          <p:spTgt spid="11"/>
                                        </p:tgtEl>
                                        <p:attrNameLst>
                                          <p:attrName>ppt_w</p:attrName>
                                        </p:attrNameLst>
                                      </p:cBhvr>
                                      <p:tavLst>
                                        <p:tav tm="0">
                                          <p:val>
                                            <p:strVal val="#ppt_w"/>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18" presetClass="entr" presetSubtype="9"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upLeft)">
                                      <p:cBhvr>
                                        <p:cTn id="26" dur="500"/>
                                        <p:tgtEl>
                                          <p:spTgt spid="14"/>
                                        </p:tgtEl>
                                      </p:cBhvr>
                                    </p:animEffect>
                                  </p:childTnLst>
                                </p:cTn>
                              </p:par>
                            </p:childTnLst>
                          </p:cTn>
                        </p:par>
                        <p:par>
                          <p:cTn id="27" fill="hold">
                            <p:stCondLst>
                              <p:cond delay="1000"/>
                            </p:stCondLst>
                            <p:childTnLst>
                              <p:par>
                                <p:cTn id="28" presetID="18" presetClass="entr" presetSubtype="3"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strips(upRight)">
                                      <p:cBhvr>
                                        <p:cTn id="30" dur="500"/>
                                        <p:tgtEl>
                                          <p:spTgt spid="16"/>
                                        </p:tgtEl>
                                      </p:cBhvr>
                                    </p:animEffect>
                                  </p:childTnLst>
                                </p:cTn>
                              </p:par>
                            </p:childTnLst>
                          </p:cTn>
                        </p:par>
                        <p:par>
                          <p:cTn id="31" fill="hold">
                            <p:stCondLst>
                              <p:cond delay="1500"/>
                            </p:stCondLst>
                            <p:childTnLst>
                              <p:par>
                                <p:cTn id="32" presetID="18" presetClass="entr" presetSubtype="9"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trips(upLeft)">
                                      <p:cBhvr>
                                        <p:cTn id="34" dur="500"/>
                                        <p:tgtEl>
                                          <p:spTgt spid="18"/>
                                        </p:tgtEl>
                                      </p:cBhvr>
                                    </p:animEffect>
                                  </p:childTnLst>
                                </p:cTn>
                              </p:par>
                            </p:childTnLst>
                          </p:cTn>
                        </p:par>
                        <p:par>
                          <p:cTn id="35" fill="hold">
                            <p:stCondLst>
                              <p:cond delay="2000"/>
                            </p:stCondLst>
                            <p:childTnLst>
                              <p:par>
                                <p:cTn id="36" presetID="18" presetClass="entr" presetSubtype="9"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strips(upLef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1D90E-9A1B-49ED-B450-B131763C5B06}"/>
              </a:ext>
            </a:extLst>
          </p:cNvPr>
          <p:cNvSpPr>
            <a:spLocks noGrp="1"/>
          </p:cNvSpPr>
          <p:nvPr>
            <p:ph type="title"/>
          </p:nvPr>
        </p:nvSpPr>
        <p:spPr/>
        <p:txBody>
          <a:bodyPr/>
          <a:lstStyle/>
          <a:p>
            <a:r>
              <a:rPr lang="zh-CN" altLang="en-US" dirty="0"/>
              <a:t>光存储器      </a:t>
            </a:r>
            <a:r>
              <a:rPr lang="en-US" altLang="zh-CN" dirty="0">
                <a:solidFill>
                  <a:srgbClr val="FF6600"/>
                </a:solidFill>
              </a:rPr>
              <a:t>2. </a:t>
            </a:r>
            <a:r>
              <a:rPr lang="zh-CN" altLang="en-US" dirty="0">
                <a:solidFill>
                  <a:srgbClr val="FF6600"/>
                </a:solidFill>
              </a:rPr>
              <a:t>刻录盘      </a:t>
            </a:r>
            <a:r>
              <a:rPr lang="en-US" altLang="zh-CN" dirty="0">
                <a:solidFill>
                  <a:srgbClr val="008000"/>
                </a:solidFill>
              </a:rPr>
              <a:t>1</a:t>
            </a:r>
            <a:r>
              <a:rPr lang="zh-CN" altLang="en-US" dirty="0">
                <a:solidFill>
                  <a:srgbClr val="008000"/>
                </a:solidFill>
              </a:rPr>
              <a:t>）一次写多次读光盘</a:t>
            </a:r>
          </a:p>
        </p:txBody>
      </p:sp>
      <p:sp>
        <p:nvSpPr>
          <p:cNvPr id="3" name="内容占位符 2">
            <a:extLst>
              <a:ext uri="{FF2B5EF4-FFF2-40B4-BE49-F238E27FC236}">
                <a16:creationId xmlns:a16="http://schemas.microsoft.com/office/drawing/2014/main" id="{5F0DE3C9-B504-4623-8C8F-E0F076C2B99E}"/>
              </a:ext>
            </a:extLst>
          </p:cNvPr>
          <p:cNvSpPr>
            <a:spLocks noGrp="1"/>
          </p:cNvSpPr>
          <p:nvPr>
            <p:ph idx="1"/>
          </p:nvPr>
        </p:nvSpPr>
        <p:spPr>
          <a:xfrm>
            <a:off x="457200" y="620688"/>
            <a:ext cx="8579296" cy="6084912"/>
          </a:xfrm>
        </p:spPr>
        <p:txBody>
          <a:bodyPr/>
          <a:lstStyle/>
          <a:p>
            <a:pPr>
              <a:spcBef>
                <a:spcPts val="300"/>
              </a:spcBef>
            </a:pPr>
            <a:r>
              <a:rPr lang="zh-CN" altLang="en-US" sz="2400" dirty="0"/>
              <a:t>原理</a:t>
            </a:r>
            <a:endParaRPr lang="en-US" altLang="zh-CN" sz="2400" dirty="0"/>
          </a:p>
          <a:p>
            <a:pPr lvl="1">
              <a:spcBef>
                <a:spcPts val="300"/>
              </a:spcBef>
            </a:pPr>
            <a:r>
              <a:rPr lang="zh-CN" altLang="en-US" sz="2400" dirty="0"/>
              <a:t>表面预先</a:t>
            </a:r>
            <a:r>
              <a:rPr lang="zh-CN" altLang="en-US" sz="2400" dirty="0">
                <a:solidFill>
                  <a:srgbClr val="0000FF"/>
                </a:solidFill>
              </a:rPr>
              <a:t>压</a:t>
            </a:r>
            <a:r>
              <a:rPr lang="zh-CN" altLang="en-US" sz="2400" dirty="0"/>
              <a:t>出</a:t>
            </a:r>
            <a:r>
              <a:rPr lang="zh-CN" altLang="en-US" sz="2400" dirty="0">
                <a:solidFill>
                  <a:srgbClr val="FF0066"/>
                </a:solidFill>
              </a:rPr>
              <a:t>光道沟槽</a:t>
            </a:r>
            <a:r>
              <a:rPr lang="zh-CN" altLang="en-US" sz="2400" dirty="0"/>
              <a:t>，</a:t>
            </a:r>
            <a:endParaRPr lang="en-US" altLang="zh-CN" sz="2400" dirty="0"/>
          </a:p>
          <a:p>
            <a:pPr lvl="1">
              <a:spcBef>
                <a:spcPts val="300"/>
              </a:spcBef>
            </a:pPr>
            <a:r>
              <a:rPr lang="zh-CN" altLang="en-US" sz="2400" dirty="0"/>
              <a:t>在沟槽底部溅镀</a:t>
            </a:r>
            <a:r>
              <a:rPr lang="zh-CN" altLang="en-US" sz="2400" dirty="0">
                <a:solidFill>
                  <a:srgbClr val="FF0000"/>
                </a:solidFill>
              </a:rPr>
              <a:t>反射层</a:t>
            </a:r>
            <a:r>
              <a:rPr lang="zh-CN" altLang="en-US" sz="2400" dirty="0"/>
              <a:t>、喷涂</a:t>
            </a:r>
            <a:r>
              <a:rPr lang="zh-CN" altLang="en-US" sz="2400" dirty="0">
                <a:solidFill>
                  <a:srgbClr val="FF0000"/>
                </a:solidFill>
              </a:rPr>
              <a:t>感光染料</a:t>
            </a:r>
            <a:r>
              <a:rPr lang="zh-CN" altLang="en-US" sz="2400" dirty="0"/>
              <a:t>、覆盖</a:t>
            </a:r>
            <a:r>
              <a:rPr lang="zh-CN" altLang="en-US" sz="2400" dirty="0">
                <a:solidFill>
                  <a:srgbClr val="FF0000"/>
                </a:solidFill>
              </a:rPr>
              <a:t>保护层</a:t>
            </a:r>
            <a:r>
              <a:rPr lang="zh-CN" altLang="en-US" sz="2400" dirty="0"/>
              <a:t>。</a:t>
            </a:r>
            <a:endParaRPr lang="en-US" altLang="zh-CN" sz="2400" dirty="0"/>
          </a:p>
          <a:p>
            <a:pPr lvl="1">
              <a:spcBef>
                <a:spcPts val="300"/>
              </a:spcBef>
            </a:pPr>
            <a:r>
              <a:rPr lang="zh-CN" altLang="en-US" sz="2400" dirty="0"/>
              <a:t>刻录时，</a:t>
            </a:r>
            <a:endParaRPr lang="en-US" altLang="zh-CN" sz="2400" dirty="0"/>
          </a:p>
          <a:p>
            <a:pPr lvl="2">
              <a:spcBef>
                <a:spcPts val="300"/>
              </a:spcBef>
            </a:pPr>
            <a:r>
              <a:rPr lang="zh-CN" altLang="en-US" sz="2400" dirty="0"/>
              <a:t>刻录机中的</a:t>
            </a:r>
            <a:r>
              <a:rPr lang="zh-CN" altLang="en-US" sz="2400" dirty="0">
                <a:solidFill>
                  <a:srgbClr val="CC0066"/>
                </a:solidFill>
              </a:rPr>
              <a:t>光头</a:t>
            </a:r>
            <a:r>
              <a:rPr lang="zh-CN" altLang="en-US" sz="2400" dirty="0"/>
              <a:t>沿着沟槽运动，</a:t>
            </a:r>
            <a:endParaRPr lang="en-US" altLang="zh-CN" sz="2400" dirty="0"/>
          </a:p>
          <a:p>
            <a:pPr lvl="2">
              <a:spcBef>
                <a:spcPts val="300"/>
              </a:spcBef>
            </a:pPr>
            <a:r>
              <a:rPr lang="zh-CN" altLang="en-US" sz="2400" dirty="0"/>
              <a:t>用</a:t>
            </a:r>
            <a:r>
              <a:rPr lang="zh-CN" altLang="en-US" sz="2400" dirty="0">
                <a:solidFill>
                  <a:srgbClr val="CC0066"/>
                </a:solidFill>
              </a:rPr>
              <a:t>激光</a:t>
            </a:r>
            <a:r>
              <a:rPr lang="zh-CN" altLang="en-US" sz="2400" dirty="0"/>
              <a:t>照射沟槽对应的区域，</a:t>
            </a:r>
            <a:endParaRPr lang="en-US" altLang="zh-CN" sz="2400" dirty="0"/>
          </a:p>
          <a:p>
            <a:pPr lvl="2">
              <a:spcBef>
                <a:spcPts val="300"/>
              </a:spcBef>
            </a:pPr>
            <a:r>
              <a:rPr lang="zh-CN" altLang="en-US" sz="2400" dirty="0"/>
              <a:t>使得</a:t>
            </a:r>
            <a:r>
              <a:rPr lang="zh-CN" altLang="en-US" sz="2400" dirty="0">
                <a:solidFill>
                  <a:srgbClr val="CC0066"/>
                </a:solidFill>
              </a:rPr>
              <a:t>感光染料</a:t>
            </a:r>
            <a:r>
              <a:rPr lang="zh-CN" altLang="en-US" sz="2400" dirty="0"/>
              <a:t>的性质发生改变，形成</a:t>
            </a:r>
            <a:r>
              <a:rPr lang="zh-CN" altLang="en-US" sz="2400" dirty="0">
                <a:solidFill>
                  <a:srgbClr val="CC0066"/>
                </a:solidFill>
              </a:rPr>
              <a:t>烧灼斑点</a:t>
            </a:r>
            <a:r>
              <a:rPr lang="zh-CN" altLang="en-US" sz="2400" dirty="0"/>
              <a:t>：</a:t>
            </a:r>
            <a:br>
              <a:rPr lang="en-US" altLang="zh-CN" sz="2400" dirty="0"/>
            </a:br>
            <a:r>
              <a:rPr lang="zh-CN" altLang="en-US" sz="2400" dirty="0"/>
              <a:t>斑点位置的反光度较低</a:t>
            </a:r>
            <a:r>
              <a:rPr lang="zh-CN" altLang="en-US" sz="2400" dirty="0">
                <a:latin typeface="宋体" panose="02010600030101010101" pitchFamily="2" charset="-122"/>
                <a:ea typeface="宋体" panose="02010600030101010101" pitchFamily="2" charset="-122"/>
              </a:rPr>
              <a:t>→</a:t>
            </a:r>
            <a:r>
              <a:rPr lang="zh-CN" altLang="en-US" sz="2400" dirty="0"/>
              <a:t>记录二进制数据</a:t>
            </a:r>
            <a:r>
              <a:rPr lang="en-US" altLang="zh-CN" sz="2400" dirty="0"/>
              <a:t>0</a:t>
            </a:r>
            <a:r>
              <a:rPr lang="zh-CN" altLang="en-US" sz="2400" dirty="0"/>
              <a:t>或</a:t>
            </a:r>
            <a:r>
              <a:rPr lang="en-US" altLang="zh-CN" sz="2400" dirty="0"/>
              <a:t>1</a:t>
            </a:r>
            <a:r>
              <a:rPr lang="zh-CN" altLang="en-US" sz="2400" dirty="0"/>
              <a:t>。</a:t>
            </a:r>
            <a:endParaRPr lang="en-US" altLang="zh-CN" sz="2400" dirty="0"/>
          </a:p>
          <a:p>
            <a:pPr>
              <a:spcBef>
                <a:spcPts val="300"/>
              </a:spcBef>
            </a:pPr>
            <a:r>
              <a:rPr lang="zh-CN" altLang="en-US" sz="2400" dirty="0"/>
              <a:t>信息调制</a:t>
            </a:r>
            <a:endParaRPr lang="en-US" altLang="zh-CN" sz="2400" dirty="0"/>
          </a:p>
          <a:p>
            <a:pPr lvl="1">
              <a:spcBef>
                <a:spcPts val="300"/>
              </a:spcBef>
            </a:pPr>
            <a:r>
              <a:rPr lang="zh-CN" altLang="en-US" sz="2400" dirty="0">
                <a:solidFill>
                  <a:srgbClr val="008000"/>
                </a:solidFill>
              </a:rPr>
              <a:t>沟槽</a:t>
            </a:r>
            <a:r>
              <a:rPr lang="zh-CN" altLang="en-US" sz="2400" dirty="0"/>
              <a:t>按</a:t>
            </a:r>
            <a:r>
              <a:rPr lang="zh-CN" altLang="en-US" sz="2400" dirty="0">
                <a:solidFill>
                  <a:srgbClr val="008000"/>
                </a:solidFill>
              </a:rPr>
              <a:t>波浪形状</a:t>
            </a:r>
            <a:r>
              <a:rPr lang="zh-CN" altLang="en-US" sz="2400" dirty="0"/>
              <a:t>压制，</a:t>
            </a:r>
            <a:br>
              <a:rPr lang="en-US" altLang="zh-CN" sz="2400" dirty="0"/>
            </a:br>
            <a:r>
              <a:rPr lang="zh-CN" altLang="en-US" sz="2400" dirty="0"/>
              <a:t>是被调制了</a:t>
            </a:r>
            <a:r>
              <a:rPr lang="zh-CN" altLang="en-US" sz="2400" dirty="0">
                <a:solidFill>
                  <a:srgbClr val="0000FF"/>
                </a:solidFill>
              </a:rPr>
              <a:t>地址</a:t>
            </a:r>
            <a:r>
              <a:rPr lang="zh-CN" altLang="en-US" sz="2400" dirty="0"/>
              <a:t>、</a:t>
            </a:r>
            <a:r>
              <a:rPr lang="zh-CN" altLang="en-US" sz="2400" dirty="0">
                <a:solidFill>
                  <a:srgbClr val="0000FF"/>
                </a:solidFill>
              </a:rPr>
              <a:t>速度</a:t>
            </a:r>
            <a:r>
              <a:rPr lang="zh-CN" altLang="en-US" sz="2400" dirty="0"/>
              <a:t>等信息的</a:t>
            </a:r>
            <a:r>
              <a:rPr lang="zh-CN" altLang="en-US" sz="2400" dirty="0">
                <a:solidFill>
                  <a:srgbClr val="008000"/>
                </a:solidFill>
              </a:rPr>
              <a:t>正弦波</a:t>
            </a:r>
            <a:r>
              <a:rPr lang="zh-CN" altLang="en-US" sz="2400" dirty="0"/>
              <a:t>。</a:t>
            </a:r>
            <a:endParaRPr lang="en-US" altLang="zh-CN" sz="2400" dirty="0"/>
          </a:p>
          <a:p>
            <a:pPr lvl="1">
              <a:spcBef>
                <a:spcPts val="300"/>
              </a:spcBef>
            </a:pPr>
            <a:r>
              <a:rPr lang="zh-CN" altLang="en-US" sz="2400" dirty="0"/>
              <a:t>当光盘一倍速旋转时，光敏器件接收</a:t>
            </a:r>
            <a:br>
              <a:rPr lang="en-US" altLang="zh-CN" sz="2400" dirty="0"/>
            </a:br>
            <a:r>
              <a:rPr lang="zh-CN" altLang="en-US" sz="2400" dirty="0"/>
              <a:t>反射光</a:t>
            </a:r>
            <a:r>
              <a:rPr lang="zh-CN" altLang="en-US" sz="2400" dirty="0">
                <a:latin typeface="宋体" panose="02010600030101010101" pitchFamily="2" charset="-122"/>
                <a:ea typeface="宋体" panose="02010600030101010101" pitchFamily="2" charset="-122"/>
              </a:rPr>
              <a:t>→</a:t>
            </a:r>
            <a:r>
              <a:rPr lang="zh-CN" altLang="en-US" sz="2400" dirty="0"/>
              <a:t>频率变化的正弦波</a:t>
            </a:r>
            <a:r>
              <a:rPr lang="zh-CN" altLang="en-US" sz="2400" dirty="0">
                <a:latin typeface="宋体" panose="02010600030101010101" pitchFamily="2" charset="-122"/>
                <a:ea typeface="宋体" panose="02010600030101010101" pitchFamily="2" charset="-122"/>
              </a:rPr>
              <a:t>→</a:t>
            </a:r>
            <a:r>
              <a:rPr lang="zh-CN" altLang="en-US" sz="2400" dirty="0"/>
              <a:t>当前光盘的转速、沟槽地址</a:t>
            </a:r>
            <a:endParaRPr lang="en-US" altLang="zh-CN" sz="2400" dirty="0"/>
          </a:p>
          <a:p>
            <a:pPr>
              <a:spcBef>
                <a:spcPts val="300"/>
              </a:spcBef>
            </a:pPr>
            <a:r>
              <a:rPr lang="zh-CN" altLang="en-US" sz="2400" dirty="0"/>
              <a:t>应用：信息几十年不丢失 </a:t>
            </a:r>
            <a:r>
              <a:rPr lang="en-US" altLang="zh-CN" sz="2400" dirty="0"/>
              <a:t>—— </a:t>
            </a:r>
            <a:r>
              <a:rPr lang="zh-CN" altLang="en-US" sz="2400" dirty="0"/>
              <a:t>数据的</a:t>
            </a:r>
            <a:r>
              <a:rPr lang="zh-CN" altLang="en-US" sz="2400" dirty="0">
                <a:solidFill>
                  <a:srgbClr val="FF0000"/>
                </a:solidFill>
              </a:rPr>
              <a:t>备份</a:t>
            </a:r>
            <a:r>
              <a:rPr lang="zh-CN" altLang="en-US" sz="2400" dirty="0"/>
              <a:t>和</a:t>
            </a:r>
            <a:r>
              <a:rPr lang="zh-CN" altLang="en-US" sz="2400" dirty="0">
                <a:solidFill>
                  <a:srgbClr val="FF0000"/>
                </a:solidFill>
              </a:rPr>
              <a:t>归档</a:t>
            </a:r>
          </a:p>
        </p:txBody>
      </p:sp>
      <p:sp>
        <p:nvSpPr>
          <p:cNvPr id="4" name="灯片编号占位符 3">
            <a:extLst>
              <a:ext uri="{FF2B5EF4-FFF2-40B4-BE49-F238E27FC236}">
                <a16:creationId xmlns:a16="http://schemas.microsoft.com/office/drawing/2014/main" id="{E578679F-750B-4D48-8A12-925787F10DE4}"/>
              </a:ext>
            </a:extLst>
          </p:cNvPr>
          <p:cNvSpPr>
            <a:spLocks noGrp="1"/>
          </p:cNvSpPr>
          <p:nvPr>
            <p:ph type="sldNum" sz="quarter" idx="11"/>
          </p:nvPr>
        </p:nvSpPr>
        <p:spPr/>
        <p:txBody>
          <a:bodyPr/>
          <a:lstStyle/>
          <a:p>
            <a:pPr>
              <a:defRPr/>
            </a:pPr>
            <a:fld id="{5A4776B4-6B37-432D-ACB1-1F20CC580D08}" type="slidenum">
              <a:rPr lang="zh-CN" altLang="en-US" smtClean="0"/>
              <a:pPr>
                <a:defRPr/>
              </a:pPr>
              <a:t>63</a:t>
            </a:fld>
            <a:endParaRPr lang="en-US" altLang="zh-CN"/>
          </a:p>
        </p:txBody>
      </p:sp>
    </p:spTree>
    <p:extLst>
      <p:ext uri="{BB962C8B-B14F-4D97-AF65-F5344CB8AC3E}">
        <p14:creationId xmlns:p14="http://schemas.microsoft.com/office/powerpoint/2010/main" val="93705344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5DD36-DCF8-41D8-AADE-687C76C7F44C}"/>
              </a:ext>
            </a:extLst>
          </p:cNvPr>
          <p:cNvSpPr>
            <a:spLocks noGrp="1"/>
          </p:cNvSpPr>
          <p:nvPr>
            <p:ph type="title"/>
          </p:nvPr>
        </p:nvSpPr>
        <p:spPr/>
        <p:txBody>
          <a:bodyPr/>
          <a:lstStyle/>
          <a:p>
            <a:r>
              <a:rPr lang="zh-CN" altLang="en-US" dirty="0"/>
              <a:t>光存储器      </a:t>
            </a:r>
            <a:r>
              <a:rPr lang="en-US" altLang="zh-CN" dirty="0">
                <a:solidFill>
                  <a:srgbClr val="FF6600"/>
                </a:solidFill>
              </a:rPr>
              <a:t>2. </a:t>
            </a:r>
            <a:r>
              <a:rPr lang="zh-CN" altLang="en-US" dirty="0">
                <a:solidFill>
                  <a:srgbClr val="FF6600"/>
                </a:solidFill>
              </a:rPr>
              <a:t>刻录盘      </a:t>
            </a:r>
            <a:r>
              <a:rPr lang="en-US" altLang="zh-CN" dirty="0">
                <a:solidFill>
                  <a:srgbClr val="008000"/>
                </a:solidFill>
              </a:rPr>
              <a:t>2</a:t>
            </a:r>
            <a:r>
              <a:rPr lang="zh-CN" altLang="en-US" dirty="0">
                <a:solidFill>
                  <a:srgbClr val="008000"/>
                </a:solidFill>
              </a:rPr>
              <a:t>）可擦写光盘</a:t>
            </a:r>
            <a:endParaRPr lang="zh-CN" altLang="en-US" dirty="0"/>
          </a:p>
        </p:txBody>
      </p:sp>
      <p:sp>
        <p:nvSpPr>
          <p:cNvPr id="3" name="内容占位符 2">
            <a:extLst>
              <a:ext uri="{FF2B5EF4-FFF2-40B4-BE49-F238E27FC236}">
                <a16:creationId xmlns:a16="http://schemas.microsoft.com/office/drawing/2014/main" id="{8948D21D-EA84-4003-BD8B-5134E260D0D7}"/>
              </a:ext>
            </a:extLst>
          </p:cNvPr>
          <p:cNvSpPr>
            <a:spLocks noGrp="1"/>
          </p:cNvSpPr>
          <p:nvPr>
            <p:ph idx="1"/>
          </p:nvPr>
        </p:nvSpPr>
        <p:spPr>
          <a:xfrm>
            <a:off x="251520" y="836712"/>
            <a:ext cx="8856984" cy="5868888"/>
          </a:xfrm>
        </p:spPr>
        <p:txBody>
          <a:bodyPr/>
          <a:lstStyle/>
          <a:p>
            <a:pPr>
              <a:spcBef>
                <a:spcPts val="600"/>
              </a:spcBef>
            </a:pPr>
            <a:r>
              <a:rPr lang="zh-CN" altLang="en-US" sz="2400" dirty="0"/>
              <a:t>利用</a:t>
            </a:r>
            <a:r>
              <a:rPr lang="zh-CN" altLang="en-US" sz="2400" dirty="0">
                <a:solidFill>
                  <a:srgbClr val="FF0000"/>
                </a:solidFill>
              </a:rPr>
              <a:t>相变材料</a:t>
            </a:r>
            <a:r>
              <a:rPr lang="zh-CN" altLang="en-US" sz="2400" dirty="0"/>
              <a:t>作为记录信息的介质，因此也称作</a:t>
            </a:r>
            <a:r>
              <a:rPr lang="zh-CN" altLang="en-US" sz="2400" dirty="0">
                <a:solidFill>
                  <a:srgbClr val="CC0066"/>
                </a:solidFill>
              </a:rPr>
              <a:t>相变光盘</a:t>
            </a:r>
            <a:r>
              <a:rPr lang="zh-CN" altLang="en-US" sz="2400" dirty="0"/>
              <a:t>。</a:t>
            </a:r>
            <a:endParaRPr lang="en-US" altLang="zh-CN" sz="2400" dirty="0"/>
          </a:p>
          <a:p>
            <a:pPr>
              <a:spcBef>
                <a:spcPts val="600"/>
              </a:spcBef>
            </a:pPr>
            <a:r>
              <a:rPr lang="zh-CN" altLang="en-US" sz="2400" dirty="0"/>
              <a:t>相变材料有</a:t>
            </a:r>
            <a:r>
              <a:rPr lang="zh-CN" altLang="en-US" sz="2400" dirty="0">
                <a:solidFill>
                  <a:srgbClr val="0000FF"/>
                </a:solidFill>
              </a:rPr>
              <a:t>两个稳定状态</a:t>
            </a:r>
            <a:r>
              <a:rPr lang="zh-CN" altLang="en-US" sz="2400" dirty="0"/>
              <a:t>：</a:t>
            </a:r>
            <a:endParaRPr lang="en-US" altLang="zh-CN" sz="2400" dirty="0"/>
          </a:p>
          <a:p>
            <a:pPr lvl="1">
              <a:spcBef>
                <a:spcPts val="600"/>
              </a:spcBef>
            </a:pPr>
            <a:r>
              <a:rPr lang="zh-CN" altLang="en-US" sz="2400" dirty="0">
                <a:solidFill>
                  <a:srgbClr val="0000FF"/>
                </a:solidFill>
              </a:rPr>
              <a:t>透光率高</a:t>
            </a:r>
            <a:r>
              <a:rPr lang="zh-CN" altLang="en-US" sz="2400" dirty="0"/>
              <a:t>的</a:t>
            </a:r>
            <a:r>
              <a:rPr lang="zh-CN" altLang="en-US" sz="2400" dirty="0">
                <a:solidFill>
                  <a:srgbClr val="FF0000"/>
                </a:solidFill>
              </a:rPr>
              <a:t>结晶状态</a:t>
            </a:r>
            <a:r>
              <a:rPr lang="zh-CN" altLang="en-US" sz="2400" dirty="0"/>
              <a:t>：激光透过相变材料直接到达反射层</a:t>
            </a:r>
            <a:endParaRPr lang="en-US" altLang="zh-CN" sz="2400" dirty="0">
              <a:solidFill>
                <a:srgbClr val="FF0000"/>
              </a:solidFill>
            </a:endParaRPr>
          </a:p>
          <a:p>
            <a:pPr lvl="1">
              <a:spcBef>
                <a:spcPts val="600"/>
              </a:spcBef>
            </a:pPr>
            <a:r>
              <a:rPr lang="zh-CN" altLang="en-US" sz="2400" dirty="0">
                <a:solidFill>
                  <a:srgbClr val="0000FF"/>
                </a:solidFill>
              </a:rPr>
              <a:t>不透光</a:t>
            </a:r>
            <a:r>
              <a:rPr lang="zh-CN" altLang="en-US" sz="2400" dirty="0"/>
              <a:t>的</a:t>
            </a:r>
            <a:r>
              <a:rPr lang="zh-CN" altLang="en-US" sz="2400" dirty="0">
                <a:solidFill>
                  <a:srgbClr val="FF0000"/>
                </a:solidFill>
              </a:rPr>
              <a:t>非结晶状态</a:t>
            </a:r>
            <a:r>
              <a:rPr lang="zh-CN" altLang="en-US" sz="2400" dirty="0"/>
              <a:t>：反射回来的光线很弱</a:t>
            </a:r>
            <a:endParaRPr lang="en-US" altLang="zh-CN" sz="2400" dirty="0">
              <a:solidFill>
                <a:srgbClr val="FF0000"/>
              </a:solidFill>
            </a:endParaRPr>
          </a:p>
          <a:p>
            <a:pPr>
              <a:spcBef>
                <a:spcPts val="600"/>
              </a:spcBef>
            </a:pPr>
            <a:r>
              <a:rPr lang="zh-CN" altLang="en-US" sz="2400" dirty="0">
                <a:solidFill>
                  <a:srgbClr val="0000FF"/>
                </a:solidFill>
                <a:latin typeface="黑体" panose="02010609060101010101" pitchFamily="49" charset="-122"/>
                <a:ea typeface="黑体" panose="02010609060101010101" pitchFamily="49" charset="-122"/>
              </a:rPr>
              <a:t>新</a:t>
            </a:r>
            <a:r>
              <a:rPr lang="zh-CN" altLang="en-US" sz="2400" dirty="0"/>
              <a:t>可擦写光盘沟槽中的介质处于</a:t>
            </a:r>
            <a:r>
              <a:rPr lang="zh-CN" altLang="en-US" sz="2400" dirty="0">
                <a:solidFill>
                  <a:srgbClr val="0000FF"/>
                </a:solidFill>
                <a:latin typeface="黑体" panose="02010609060101010101" pitchFamily="49" charset="-122"/>
                <a:ea typeface="黑体" panose="02010609060101010101" pitchFamily="49" charset="-122"/>
              </a:rPr>
              <a:t>结晶状态</a:t>
            </a:r>
            <a:r>
              <a:rPr lang="zh-CN" altLang="en-US" sz="2400" dirty="0"/>
              <a:t>。</a:t>
            </a:r>
            <a:endParaRPr lang="en-US" altLang="zh-CN" sz="2400" dirty="0"/>
          </a:p>
          <a:p>
            <a:pPr>
              <a:spcBef>
                <a:spcPts val="600"/>
              </a:spcBef>
            </a:pPr>
            <a:r>
              <a:rPr lang="zh-CN" altLang="en-US" sz="2400" dirty="0">
                <a:solidFill>
                  <a:srgbClr val="C00000"/>
                </a:solidFill>
                <a:latin typeface="黑体" panose="02010609060101010101" pitchFamily="49" charset="-122"/>
                <a:ea typeface="黑体" panose="02010609060101010101" pitchFamily="49" charset="-122"/>
              </a:rPr>
              <a:t>写入数据</a:t>
            </a:r>
            <a:r>
              <a:rPr lang="zh-CN" altLang="en-US" sz="2400" dirty="0"/>
              <a:t>：</a:t>
            </a:r>
            <a:br>
              <a:rPr lang="en-US" altLang="zh-CN" sz="2400" dirty="0"/>
            </a:br>
            <a:r>
              <a:rPr lang="zh-CN" altLang="en-US" sz="2400" dirty="0"/>
              <a:t>刻录机光头发出</a:t>
            </a:r>
            <a:r>
              <a:rPr lang="zh-CN" altLang="en-US" sz="2400" dirty="0">
                <a:solidFill>
                  <a:srgbClr val="008000"/>
                </a:solidFill>
                <a:latin typeface="黑体" panose="02010609060101010101" pitchFamily="49" charset="-122"/>
                <a:ea typeface="黑体" panose="02010609060101010101" pitchFamily="49" charset="-122"/>
              </a:rPr>
              <a:t>高功率激光</a:t>
            </a:r>
            <a:r>
              <a:rPr lang="zh-CN" altLang="en-US" sz="2400" dirty="0"/>
              <a:t>，使</a:t>
            </a:r>
            <a:r>
              <a:rPr lang="zh-CN" altLang="en-US" sz="2400" dirty="0">
                <a:solidFill>
                  <a:srgbClr val="FF0000"/>
                </a:solidFill>
              </a:rPr>
              <a:t>相变材料</a:t>
            </a:r>
            <a:r>
              <a:rPr lang="zh-CN" altLang="en-US" sz="2400" dirty="0">
                <a:solidFill>
                  <a:srgbClr val="0000FF"/>
                </a:solidFill>
                <a:latin typeface="黑体" panose="02010609060101010101" pitchFamily="49" charset="-122"/>
                <a:ea typeface="黑体" panose="02010609060101010101" pitchFamily="49" charset="-122"/>
              </a:rPr>
              <a:t>熔化</a:t>
            </a:r>
            <a:r>
              <a:rPr lang="zh-CN" altLang="en-US" sz="2400" dirty="0"/>
              <a:t>变为</a:t>
            </a:r>
            <a:r>
              <a:rPr lang="zh-CN" altLang="en-US" sz="2400" dirty="0">
                <a:solidFill>
                  <a:srgbClr val="0000FF"/>
                </a:solidFill>
                <a:latin typeface="黑体" panose="02010609060101010101" pitchFamily="49" charset="-122"/>
                <a:ea typeface="黑体" panose="02010609060101010101" pitchFamily="49" charset="-122"/>
              </a:rPr>
              <a:t>非结晶态</a:t>
            </a:r>
            <a:r>
              <a:rPr lang="zh-CN" altLang="en-US" sz="2400" dirty="0"/>
              <a:t>。</a:t>
            </a:r>
            <a:endParaRPr lang="en-US" altLang="zh-CN" sz="2400" dirty="0"/>
          </a:p>
          <a:p>
            <a:pPr>
              <a:spcBef>
                <a:spcPts val="600"/>
              </a:spcBef>
            </a:pPr>
            <a:r>
              <a:rPr lang="zh-CN" altLang="en-US" sz="2400" dirty="0">
                <a:solidFill>
                  <a:srgbClr val="C00000"/>
                </a:solidFill>
                <a:latin typeface="黑体" panose="02010609060101010101" pitchFamily="49" charset="-122"/>
                <a:ea typeface="黑体" panose="02010609060101010101" pitchFamily="49" charset="-122"/>
              </a:rPr>
              <a:t>读取数据</a:t>
            </a:r>
            <a:r>
              <a:rPr lang="zh-CN" altLang="en-US" sz="2400" dirty="0"/>
              <a:t>：</a:t>
            </a:r>
            <a:br>
              <a:rPr lang="en-US" altLang="zh-CN" sz="2400" dirty="0"/>
            </a:br>
            <a:r>
              <a:rPr lang="zh-CN" altLang="en-US" sz="2400" dirty="0"/>
              <a:t>用</a:t>
            </a:r>
            <a:r>
              <a:rPr lang="zh-CN" altLang="en-US" sz="2400" dirty="0">
                <a:solidFill>
                  <a:srgbClr val="008000"/>
                </a:solidFill>
                <a:latin typeface="黑体" panose="02010609060101010101" pitchFamily="49" charset="-122"/>
                <a:ea typeface="黑体" panose="02010609060101010101" pitchFamily="49" charset="-122"/>
              </a:rPr>
              <a:t>低功率激光</a:t>
            </a:r>
            <a:r>
              <a:rPr lang="zh-CN" altLang="en-US" sz="2400" dirty="0"/>
              <a:t>照射，不会改变相变材料的状态。</a:t>
            </a:r>
            <a:endParaRPr lang="en-US" altLang="zh-CN" sz="2400" dirty="0"/>
          </a:p>
          <a:p>
            <a:pPr>
              <a:spcBef>
                <a:spcPts val="600"/>
              </a:spcBef>
            </a:pPr>
            <a:r>
              <a:rPr lang="zh-CN" altLang="en-US" sz="2400" dirty="0">
                <a:solidFill>
                  <a:srgbClr val="C00000"/>
                </a:solidFill>
                <a:latin typeface="黑体" panose="02010609060101010101" pitchFamily="49" charset="-122"/>
                <a:ea typeface="黑体" panose="02010609060101010101" pitchFamily="49" charset="-122"/>
              </a:rPr>
              <a:t>擦除</a:t>
            </a:r>
            <a:r>
              <a:rPr lang="zh-CN" altLang="en-US" sz="2400" dirty="0"/>
              <a:t>：</a:t>
            </a:r>
            <a:br>
              <a:rPr lang="en-US" altLang="zh-CN" sz="2400" dirty="0"/>
            </a:br>
            <a:r>
              <a:rPr lang="zh-CN" altLang="en-US" sz="2400" dirty="0"/>
              <a:t>光头发出</a:t>
            </a:r>
            <a:r>
              <a:rPr lang="zh-CN" altLang="en-US" sz="2400" dirty="0">
                <a:solidFill>
                  <a:srgbClr val="008000"/>
                </a:solidFill>
                <a:latin typeface="黑体" panose="02010609060101010101" pitchFamily="49" charset="-122"/>
                <a:ea typeface="黑体" panose="02010609060101010101" pitchFamily="49" charset="-122"/>
              </a:rPr>
              <a:t>中等功率激光</a:t>
            </a:r>
            <a:r>
              <a:rPr lang="zh-CN" altLang="en-US" sz="2400" dirty="0"/>
              <a:t>，照射时间超过相变材料的结晶时间，</a:t>
            </a:r>
            <a:br>
              <a:rPr lang="en-US" altLang="zh-CN" sz="2400" dirty="0"/>
            </a:br>
            <a:r>
              <a:rPr lang="zh-CN" altLang="en-US" sz="2400" dirty="0"/>
              <a:t>使相变材料由</a:t>
            </a:r>
            <a:r>
              <a:rPr lang="zh-CN" altLang="en-US" sz="2400" dirty="0">
                <a:solidFill>
                  <a:srgbClr val="0000FF"/>
                </a:solidFill>
              </a:rPr>
              <a:t>非结晶态</a:t>
            </a:r>
            <a:r>
              <a:rPr lang="zh-CN" altLang="en-US" sz="2400" dirty="0"/>
              <a:t>重新变回</a:t>
            </a:r>
            <a:r>
              <a:rPr lang="zh-CN" altLang="en-US" sz="2400" dirty="0">
                <a:solidFill>
                  <a:srgbClr val="0000FF"/>
                </a:solidFill>
              </a:rPr>
              <a:t>结晶态</a:t>
            </a:r>
            <a:r>
              <a:rPr lang="zh-CN" altLang="en-US" sz="2400" dirty="0"/>
              <a:t>。</a:t>
            </a:r>
          </a:p>
        </p:txBody>
      </p:sp>
      <p:sp>
        <p:nvSpPr>
          <p:cNvPr id="4" name="灯片编号占位符 3">
            <a:extLst>
              <a:ext uri="{FF2B5EF4-FFF2-40B4-BE49-F238E27FC236}">
                <a16:creationId xmlns:a16="http://schemas.microsoft.com/office/drawing/2014/main" id="{C60E1644-6BFB-4767-BD06-86D1F2D4043E}"/>
              </a:ext>
            </a:extLst>
          </p:cNvPr>
          <p:cNvSpPr>
            <a:spLocks noGrp="1"/>
          </p:cNvSpPr>
          <p:nvPr>
            <p:ph type="sldNum" sz="quarter" idx="11"/>
          </p:nvPr>
        </p:nvSpPr>
        <p:spPr/>
        <p:txBody>
          <a:bodyPr/>
          <a:lstStyle/>
          <a:p>
            <a:pPr>
              <a:defRPr/>
            </a:pPr>
            <a:fld id="{5A4776B4-6B37-432D-ACB1-1F20CC580D08}" type="slidenum">
              <a:rPr lang="zh-CN" altLang="en-US" smtClean="0"/>
              <a:pPr>
                <a:defRPr/>
              </a:pPr>
              <a:t>64</a:t>
            </a:fld>
            <a:endParaRPr lang="en-US" altLang="zh-CN"/>
          </a:p>
        </p:txBody>
      </p:sp>
    </p:spTree>
    <p:extLst>
      <p:ext uri="{BB962C8B-B14F-4D97-AF65-F5344CB8AC3E}">
        <p14:creationId xmlns:p14="http://schemas.microsoft.com/office/powerpoint/2010/main" val="9203629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9F5CD-21E4-46C7-AE24-A57DDA86366B}"/>
              </a:ext>
            </a:extLst>
          </p:cNvPr>
          <p:cNvSpPr>
            <a:spLocks noGrp="1"/>
          </p:cNvSpPr>
          <p:nvPr>
            <p:ph type="title"/>
          </p:nvPr>
        </p:nvSpPr>
        <p:spPr/>
        <p:txBody>
          <a:bodyPr/>
          <a:lstStyle/>
          <a:p>
            <a:r>
              <a:rPr lang="zh-CN" altLang="en-US" dirty="0"/>
              <a:t>光存储器      </a:t>
            </a:r>
            <a:r>
              <a:rPr lang="en-US" altLang="zh-CN" dirty="0">
                <a:solidFill>
                  <a:srgbClr val="FF6600"/>
                </a:solidFill>
              </a:rPr>
              <a:t>3. </a:t>
            </a:r>
            <a:r>
              <a:rPr lang="zh-CN" altLang="en-US" dirty="0">
                <a:solidFill>
                  <a:srgbClr val="FF6600"/>
                </a:solidFill>
              </a:rPr>
              <a:t>多层记录</a:t>
            </a:r>
            <a:endParaRPr lang="zh-CN" altLang="en-US" dirty="0"/>
          </a:p>
        </p:txBody>
      </p:sp>
      <p:sp>
        <p:nvSpPr>
          <p:cNvPr id="3" name="内容占位符 2">
            <a:extLst>
              <a:ext uri="{FF2B5EF4-FFF2-40B4-BE49-F238E27FC236}">
                <a16:creationId xmlns:a16="http://schemas.microsoft.com/office/drawing/2014/main" id="{299DB96A-C6F6-4DBC-BC15-F11ADEA6DA20}"/>
              </a:ext>
            </a:extLst>
          </p:cNvPr>
          <p:cNvSpPr>
            <a:spLocks noGrp="1"/>
          </p:cNvSpPr>
          <p:nvPr>
            <p:ph idx="1"/>
          </p:nvPr>
        </p:nvSpPr>
        <p:spPr>
          <a:xfrm>
            <a:off x="457200" y="765175"/>
            <a:ext cx="8435280" cy="5472113"/>
          </a:xfrm>
        </p:spPr>
        <p:txBody>
          <a:bodyPr/>
          <a:lstStyle/>
          <a:p>
            <a:r>
              <a:rPr lang="en-US" altLang="zh-CN" dirty="0"/>
              <a:t>DVD</a:t>
            </a:r>
            <a:r>
              <a:rPr lang="zh-CN" altLang="en-US" dirty="0"/>
              <a:t>的</a:t>
            </a:r>
            <a:r>
              <a:rPr lang="en-US" altLang="zh-CN" dirty="0">
                <a:solidFill>
                  <a:srgbClr val="FF0000"/>
                </a:solidFill>
              </a:rPr>
              <a:t>D9</a:t>
            </a:r>
            <a:r>
              <a:rPr lang="zh-CN" altLang="en-US" dirty="0"/>
              <a:t>格式首次引入</a:t>
            </a:r>
            <a:r>
              <a:rPr lang="zh-CN" altLang="en-US" dirty="0">
                <a:solidFill>
                  <a:srgbClr val="FF0000"/>
                </a:solidFill>
              </a:rPr>
              <a:t>双层</a:t>
            </a:r>
            <a:r>
              <a:rPr lang="zh-CN" altLang="en-US" dirty="0"/>
              <a:t>记录方式。</a:t>
            </a:r>
            <a:endParaRPr lang="en-US" altLang="zh-CN" dirty="0"/>
          </a:p>
          <a:p>
            <a:r>
              <a:rPr lang="zh-CN" altLang="en-US" dirty="0"/>
              <a:t>读取数据：</a:t>
            </a:r>
            <a:br>
              <a:rPr lang="en-US" altLang="zh-CN" dirty="0"/>
            </a:br>
            <a:r>
              <a:rPr lang="zh-CN" altLang="en-US" dirty="0"/>
              <a:t>调节</a:t>
            </a:r>
            <a:r>
              <a:rPr lang="zh-CN" altLang="en-US" dirty="0">
                <a:solidFill>
                  <a:srgbClr val="FF0000"/>
                </a:solidFill>
              </a:rPr>
              <a:t>激光</a:t>
            </a:r>
            <a:r>
              <a:rPr lang="zh-CN" altLang="en-US" dirty="0"/>
              <a:t>的</a:t>
            </a:r>
            <a:r>
              <a:rPr lang="zh-CN" altLang="en-US" dirty="0">
                <a:solidFill>
                  <a:srgbClr val="FF0000"/>
                </a:solidFill>
              </a:rPr>
              <a:t>焦距</a:t>
            </a:r>
            <a:r>
              <a:rPr lang="zh-CN" altLang="en-US" dirty="0"/>
              <a:t>，</a:t>
            </a:r>
            <a:br>
              <a:rPr lang="en-US" altLang="zh-CN" dirty="0"/>
            </a:br>
            <a:r>
              <a:rPr lang="zh-CN" altLang="en-US" dirty="0"/>
              <a:t>使其</a:t>
            </a:r>
            <a:r>
              <a:rPr lang="zh-CN" altLang="en-US" dirty="0">
                <a:solidFill>
                  <a:srgbClr val="FF0000"/>
                </a:solidFill>
              </a:rPr>
              <a:t>聚焦</a:t>
            </a:r>
            <a:r>
              <a:rPr lang="zh-CN" altLang="en-US" dirty="0"/>
              <a:t>在第一层或者第二层位置；</a:t>
            </a:r>
            <a:endParaRPr lang="en-US" altLang="zh-CN" dirty="0"/>
          </a:p>
          <a:p>
            <a:r>
              <a:rPr lang="zh-CN" altLang="en-US" dirty="0"/>
              <a:t>写入数据</a:t>
            </a:r>
            <a:r>
              <a:rPr lang="en-US" altLang="zh-CN" dirty="0">
                <a:latin typeface="+mn-ea"/>
              </a:rPr>
              <a:t>(</a:t>
            </a:r>
            <a:r>
              <a:rPr lang="zh-CN" altLang="en-US" dirty="0"/>
              <a:t>刻录</a:t>
            </a:r>
            <a:r>
              <a:rPr lang="en-US" altLang="zh-CN" dirty="0">
                <a:latin typeface="+mn-ea"/>
              </a:rPr>
              <a:t>)</a:t>
            </a:r>
            <a:r>
              <a:rPr lang="zh-CN" altLang="en-US" dirty="0"/>
              <a:t>：</a:t>
            </a:r>
            <a:br>
              <a:rPr lang="en-US" altLang="zh-CN" dirty="0"/>
            </a:br>
            <a:r>
              <a:rPr lang="zh-CN" altLang="en-US" dirty="0"/>
              <a:t>当激光聚焦在第二层位置，第一层对应区域的温度达不到破坏已刻录数据的阈值，不影响第一层的数据。</a:t>
            </a:r>
            <a:endParaRPr lang="en-US" altLang="zh-CN" dirty="0"/>
          </a:p>
          <a:p>
            <a:r>
              <a:rPr lang="zh-CN" altLang="en-US" dirty="0"/>
              <a:t>目前商用</a:t>
            </a:r>
            <a:r>
              <a:rPr lang="zh-CN" altLang="en-US" dirty="0">
                <a:solidFill>
                  <a:srgbClr val="0000FF"/>
                </a:solidFill>
              </a:rPr>
              <a:t>蓝光光盘</a:t>
            </a:r>
            <a:r>
              <a:rPr lang="zh-CN" altLang="en-US" dirty="0"/>
              <a:t>最高容量达到</a:t>
            </a:r>
            <a:r>
              <a:rPr lang="zh-CN" altLang="en-US" dirty="0">
                <a:solidFill>
                  <a:srgbClr val="CC0066"/>
                </a:solidFill>
              </a:rPr>
              <a:t>双面</a:t>
            </a:r>
            <a:r>
              <a:rPr lang="zh-CN" altLang="en-US" dirty="0"/>
              <a:t>、</a:t>
            </a:r>
            <a:r>
              <a:rPr lang="zh-CN" altLang="en-US" dirty="0">
                <a:solidFill>
                  <a:srgbClr val="CC0066"/>
                </a:solidFill>
              </a:rPr>
              <a:t>每面四层</a:t>
            </a:r>
            <a:r>
              <a:rPr lang="zh-CN" altLang="en-US" dirty="0"/>
              <a:t>，总容量可达</a:t>
            </a:r>
            <a:r>
              <a:rPr lang="en-US" altLang="zh-CN" dirty="0"/>
              <a:t>200GB</a:t>
            </a:r>
            <a:r>
              <a:rPr lang="zh-CN" altLang="en-US" dirty="0"/>
              <a:t>。</a:t>
            </a:r>
          </a:p>
        </p:txBody>
      </p:sp>
      <p:sp>
        <p:nvSpPr>
          <p:cNvPr id="4" name="灯片编号占位符 3">
            <a:extLst>
              <a:ext uri="{FF2B5EF4-FFF2-40B4-BE49-F238E27FC236}">
                <a16:creationId xmlns:a16="http://schemas.microsoft.com/office/drawing/2014/main" id="{9851521E-7DCA-4A03-AE97-0AE30F687975}"/>
              </a:ext>
            </a:extLst>
          </p:cNvPr>
          <p:cNvSpPr>
            <a:spLocks noGrp="1"/>
          </p:cNvSpPr>
          <p:nvPr>
            <p:ph type="sldNum" sz="quarter" idx="11"/>
          </p:nvPr>
        </p:nvSpPr>
        <p:spPr/>
        <p:txBody>
          <a:bodyPr/>
          <a:lstStyle/>
          <a:p>
            <a:pPr>
              <a:defRPr/>
            </a:pPr>
            <a:fld id="{5A4776B4-6B37-432D-ACB1-1F20CC580D08}" type="slidenum">
              <a:rPr lang="zh-CN" altLang="en-US" smtClean="0"/>
              <a:pPr>
                <a:defRPr/>
              </a:pPr>
              <a:t>65</a:t>
            </a:fld>
            <a:endParaRPr lang="en-US" altLang="zh-CN"/>
          </a:p>
        </p:txBody>
      </p:sp>
    </p:spTree>
    <p:extLst>
      <p:ext uri="{BB962C8B-B14F-4D97-AF65-F5344CB8AC3E}">
        <p14:creationId xmlns:p14="http://schemas.microsoft.com/office/powerpoint/2010/main" val="395439211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9F5CD-21E4-46C7-AE24-A57DDA86366B}"/>
              </a:ext>
            </a:extLst>
          </p:cNvPr>
          <p:cNvSpPr>
            <a:spLocks noGrp="1"/>
          </p:cNvSpPr>
          <p:nvPr>
            <p:ph type="title"/>
          </p:nvPr>
        </p:nvSpPr>
        <p:spPr/>
        <p:txBody>
          <a:bodyPr/>
          <a:lstStyle/>
          <a:p>
            <a:r>
              <a:rPr lang="zh-CN" altLang="en-US" dirty="0"/>
              <a:t>光存储器      </a:t>
            </a:r>
            <a:r>
              <a:rPr lang="en-US" altLang="zh-CN" dirty="0">
                <a:solidFill>
                  <a:srgbClr val="FF6600"/>
                </a:solidFill>
              </a:rPr>
              <a:t>3. </a:t>
            </a:r>
            <a:r>
              <a:rPr lang="zh-CN" altLang="en-US" dirty="0">
                <a:solidFill>
                  <a:srgbClr val="FF6600"/>
                </a:solidFill>
              </a:rPr>
              <a:t>多层记录</a:t>
            </a:r>
            <a:endParaRPr lang="zh-CN" altLang="en-US" dirty="0"/>
          </a:p>
        </p:txBody>
      </p:sp>
      <p:graphicFrame>
        <p:nvGraphicFramePr>
          <p:cNvPr id="5" name="内容占位符 4">
            <a:extLst>
              <a:ext uri="{FF2B5EF4-FFF2-40B4-BE49-F238E27FC236}">
                <a16:creationId xmlns:a16="http://schemas.microsoft.com/office/drawing/2014/main" id="{CEC26C0F-66A5-472D-9E29-8D1608605533}"/>
              </a:ext>
            </a:extLst>
          </p:cNvPr>
          <p:cNvGraphicFramePr>
            <a:graphicFrameLocks noGrp="1"/>
          </p:cNvGraphicFramePr>
          <p:nvPr>
            <p:ph idx="1"/>
            <p:extLst>
              <p:ext uri="{D42A27DB-BD31-4B8C-83A1-F6EECF244321}">
                <p14:modId xmlns:p14="http://schemas.microsoft.com/office/powerpoint/2010/main" val="2745660673"/>
              </p:ext>
            </p:extLst>
          </p:nvPr>
        </p:nvGraphicFramePr>
        <p:xfrm>
          <a:off x="143508" y="1484784"/>
          <a:ext cx="8856984" cy="4680520"/>
        </p:xfrm>
        <a:graphic>
          <a:graphicData uri="http://schemas.openxmlformats.org/drawingml/2006/table">
            <a:tbl>
              <a:tblPr firstRow="1" firstCol="1" bandRow="1"/>
              <a:tblGrid>
                <a:gridCol w="1476164">
                  <a:extLst>
                    <a:ext uri="{9D8B030D-6E8A-4147-A177-3AD203B41FA5}">
                      <a16:colId xmlns:a16="http://schemas.microsoft.com/office/drawing/2014/main" val="1846816575"/>
                    </a:ext>
                  </a:extLst>
                </a:gridCol>
                <a:gridCol w="1800200">
                  <a:extLst>
                    <a:ext uri="{9D8B030D-6E8A-4147-A177-3AD203B41FA5}">
                      <a16:colId xmlns:a16="http://schemas.microsoft.com/office/drawing/2014/main" val="1718069757"/>
                    </a:ext>
                  </a:extLst>
                </a:gridCol>
                <a:gridCol w="2592288">
                  <a:extLst>
                    <a:ext uri="{9D8B030D-6E8A-4147-A177-3AD203B41FA5}">
                      <a16:colId xmlns:a16="http://schemas.microsoft.com/office/drawing/2014/main" val="3715302877"/>
                    </a:ext>
                  </a:extLst>
                </a:gridCol>
                <a:gridCol w="2988332">
                  <a:extLst>
                    <a:ext uri="{9D8B030D-6E8A-4147-A177-3AD203B41FA5}">
                      <a16:colId xmlns:a16="http://schemas.microsoft.com/office/drawing/2014/main" val="4288409754"/>
                    </a:ext>
                  </a:extLst>
                </a:gridCol>
              </a:tblGrid>
              <a:tr h="653611">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参数</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lnSpc>
                          <a:spcPct val="80000"/>
                        </a:lnSpc>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CD</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Compact Disc</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lnSpc>
                          <a:spcPct val="80000"/>
                        </a:lnSpc>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DVD</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Digital Versatile Disc</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lnSpc>
                          <a:spcPct val="80000"/>
                        </a:lnSpc>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BD</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Blu-ray Disc</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FFFF"/>
                    </a:solidFill>
                  </a:tcPr>
                </a:tc>
                <a:extLst>
                  <a:ext uri="{0D108BD9-81ED-4DB2-BD59-A6C34878D82A}">
                    <a16:rowId xmlns:a16="http://schemas.microsoft.com/office/drawing/2014/main" val="4169471719"/>
                  </a:ext>
                </a:extLst>
              </a:tr>
              <a:tr h="426509">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激光波长</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780nm</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红色激光</a:t>
                      </a: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630</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650nm</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红色激光</a:t>
                      </a: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405nm</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蓝色激光</a:t>
                      </a: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034670954"/>
                  </a:ext>
                </a:extLst>
              </a:tr>
              <a:tr h="432048">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光道间距</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1.6μm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0.74μm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0.32μm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extLst>
                  <a:ext uri="{0D108BD9-81ED-4DB2-BD59-A6C34878D82A}">
                    <a16:rowId xmlns:a16="http://schemas.microsoft.com/office/drawing/2014/main" val="2142718696"/>
                  </a:ext>
                </a:extLst>
              </a:tr>
              <a:tr h="1307222">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容量</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650</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700MB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单面单层（</a:t>
                      </a:r>
                      <a:r>
                        <a:rPr lang="en-US" sz="1800" b="1" kern="100" dirty="0">
                          <a:solidFill>
                            <a:schemeClr val="tx1"/>
                          </a:solidFill>
                          <a:effectLst/>
                          <a:latin typeface="Times New Roman" panose="02020603050405020304" pitchFamily="18" charset="0"/>
                          <a:ea typeface="宋体" panose="02010600030101010101" pitchFamily="2" charset="-122"/>
                          <a:cs typeface="+mn-cs"/>
                        </a:rPr>
                        <a:t>D5</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4.7GB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单面双层（</a:t>
                      </a:r>
                      <a:r>
                        <a:rPr lang="en-US" sz="1800" b="1" kern="100" dirty="0">
                          <a:solidFill>
                            <a:schemeClr val="tx1"/>
                          </a:solidFill>
                          <a:effectLst/>
                          <a:latin typeface="Times New Roman" panose="02020603050405020304" pitchFamily="18" charset="0"/>
                          <a:ea typeface="宋体" panose="02010600030101010101" pitchFamily="2" charset="-122"/>
                          <a:cs typeface="+mn-cs"/>
                        </a:rPr>
                        <a:t>D9</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8.5GB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双面单层（</a:t>
                      </a:r>
                      <a:r>
                        <a:rPr lang="en-US" sz="1800" b="1" kern="100" dirty="0">
                          <a:solidFill>
                            <a:schemeClr val="tx1"/>
                          </a:solidFill>
                          <a:effectLst/>
                          <a:latin typeface="Times New Roman" panose="02020603050405020304" pitchFamily="18" charset="0"/>
                          <a:ea typeface="宋体" panose="02010600030101010101" pitchFamily="2" charset="-122"/>
                          <a:cs typeface="+mn-cs"/>
                        </a:rPr>
                        <a:t>D10</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9.4GB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双面双层（</a:t>
                      </a:r>
                      <a:r>
                        <a:rPr lang="en-US" sz="1800" b="1" kern="100" dirty="0">
                          <a:solidFill>
                            <a:schemeClr val="tx1"/>
                          </a:solidFill>
                          <a:effectLst/>
                          <a:latin typeface="Times New Roman" panose="02020603050405020304" pitchFamily="18" charset="0"/>
                          <a:ea typeface="宋体" panose="02010600030101010101" pitchFamily="2" charset="-122"/>
                          <a:cs typeface="+mn-cs"/>
                        </a:rPr>
                        <a:t>D18</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17GB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单面单层：</a:t>
                      </a:r>
                      <a:r>
                        <a:rPr lang="en-US" sz="1800" b="1" kern="100" dirty="0">
                          <a:solidFill>
                            <a:schemeClr val="tx1"/>
                          </a:solidFill>
                          <a:effectLst/>
                          <a:latin typeface="Times New Roman" panose="02020603050405020304" pitchFamily="18" charset="0"/>
                          <a:ea typeface="宋体" panose="02010600030101010101" pitchFamily="2" charset="-122"/>
                          <a:cs typeface="+mn-cs"/>
                        </a:rPr>
                        <a:t>25GB</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27GB</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单面双层、双面单层：</a:t>
                      </a:r>
                      <a:r>
                        <a:rPr lang="en-US" sz="1800" b="1" kern="100" dirty="0">
                          <a:solidFill>
                            <a:schemeClr val="tx1"/>
                          </a:solidFill>
                          <a:effectLst/>
                          <a:latin typeface="Times New Roman" panose="02020603050405020304" pitchFamily="18" charset="0"/>
                          <a:ea typeface="宋体" panose="02010600030101010101" pitchFamily="2" charset="-122"/>
                          <a:cs typeface="+mn-cs"/>
                        </a:rPr>
                        <a:t>50GB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双面双层：</a:t>
                      </a:r>
                      <a:r>
                        <a:rPr lang="en-US" sz="1800" b="1" kern="100" dirty="0">
                          <a:solidFill>
                            <a:schemeClr val="tx1"/>
                          </a:solidFill>
                          <a:effectLst/>
                          <a:latin typeface="Times New Roman" panose="02020603050405020304" pitchFamily="18" charset="0"/>
                          <a:ea typeface="宋体" panose="02010600030101010101" pitchFamily="2" charset="-122"/>
                          <a:cs typeface="+mn-cs"/>
                        </a:rPr>
                        <a:t>100GB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l"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双面四层：</a:t>
                      </a:r>
                      <a:r>
                        <a:rPr lang="en-US" sz="1800" b="1" kern="100" dirty="0">
                          <a:solidFill>
                            <a:schemeClr val="tx1"/>
                          </a:solidFill>
                          <a:effectLst/>
                          <a:latin typeface="Times New Roman" panose="02020603050405020304" pitchFamily="18" charset="0"/>
                          <a:ea typeface="宋体" panose="02010600030101010101" pitchFamily="2" charset="-122"/>
                          <a:cs typeface="+mn-cs"/>
                        </a:rPr>
                        <a:t>200GB</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135548294"/>
                  </a:ext>
                </a:extLst>
              </a:tr>
              <a:tr h="709002">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数据传输速度</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（一倍速</a:t>
                      </a:r>
                      <a:r>
                        <a:rPr lang="en-US" sz="1800" b="1" kern="100" dirty="0">
                          <a:solidFill>
                            <a:schemeClr val="tx1"/>
                          </a:solidFill>
                          <a:effectLst/>
                          <a:latin typeface="Times New Roman" panose="02020603050405020304" pitchFamily="18" charset="0"/>
                          <a:ea typeface="宋体" panose="02010600030101010101" pitchFamily="2" charset="-122"/>
                          <a:cs typeface="+mn-cs"/>
                        </a:rPr>
                        <a:t>1x</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1.2Mbps</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150KB/s</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a:solidFill>
                            <a:schemeClr val="tx1"/>
                          </a:solidFill>
                          <a:effectLst/>
                          <a:latin typeface="Times New Roman" panose="02020603050405020304" pitchFamily="18" charset="0"/>
                          <a:ea typeface="宋体" panose="02010600030101010101" pitchFamily="2" charset="-122"/>
                          <a:cs typeface="+mn-cs"/>
                        </a:rPr>
                        <a:t>11.08Mbps</a:t>
                      </a:r>
                      <a:br>
                        <a:rPr lang="en-US" sz="1800" b="1" kern="100">
                          <a:solidFill>
                            <a:schemeClr val="tx1"/>
                          </a:solidFill>
                          <a:effectLst/>
                          <a:latin typeface="Times New Roman" panose="02020603050405020304" pitchFamily="18" charset="0"/>
                          <a:ea typeface="宋体" panose="02010600030101010101" pitchFamily="2" charset="-122"/>
                          <a:cs typeface="+mn-cs"/>
                        </a:rPr>
                      </a:br>
                      <a:r>
                        <a:rPr lang="zh-CN" altLang="en-US" sz="1800" b="1" kern="100">
                          <a:solidFill>
                            <a:schemeClr val="tx1"/>
                          </a:solidFill>
                          <a:effectLst/>
                          <a:latin typeface="Times New Roman" panose="02020603050405020304" pitchFamily="18" charset="0"/>
                          <a:ea typeface="宋体" panose="02010600030101010101" pitchFamily="2" charset="-122"/>
                          <a:cs typeface="+mn-cs"/>
                        </a:rPr>
                        <a:t>（</a:t>
                      </a:r>
                      <a:r>
                        <a:rPr lang="en-US" sz="1800" b="1" kern="100">
                          <a:solidFill>
                            <a:schemeClr val="tx1"/>
                          </a:solidFill>
                          <a:effectLst/>
                          <a:latin typeface="Times New Roman" panose="02020603050405020304" pitchFamily="18" charset="0"/>
                          <a:ea typeface="宋体" panose="02010600030101010101" pitchFamily="2" charset="-122"/>
                          <a:cs typeface="+mn-cs"/>
                        </a:rPr>
                        <a:t>1385KB/s</a:t>
                      </a:r>
                      <a:r>
                        <a:rPr lang="zh-CN" altLang="en-US" sz="1800" b="1" kern="10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36.0Mbps</a:t>
                      </a:r>
                      <a:br>
                        <a:rPr lang="en-US" sz="1800" b="1" kern="100" dirty="0">
                          <a:solidFill>
                            <a:schemeClr val="tx1"/>
                          </a:solidFill>
                          <a:effectLst/>
                          <a:latin typeface="Times New Roman" panose="02020603050405020304" pitchFamily="18" charset="0"/>
                          <a:ea typeface="宋体" panose="02010600030101010101" pitchFamily="2" charset="-122"/>
                          <a:cs typeface="+mn-cs"/>
                        </a:rPr>
                      </a:b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4.5MB/s</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FFF"/>
                    </a:solidFill>
                  </a:tcPr>
                </a:tc>
                <a:extLst>
                  <a:ext uri="{0D108BD9-81ED-4DB2-BD59-A6C34878D82A}">
                    <a16:rowId xmlns:a16="http://schemas.microsoft.com/office/drawing/2014/main" val="1006889542"/>
                  </a:ext>
                </a:extLst>
              </a:tr>
              <a:tr h="720080">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视频分辨率</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352</a:t>
                      </a:r>
                      <a:r>
                        <a:rPr lang="en-US" altLang="zh-CN"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240 NTSC</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352</a:t>
                      </a:r>
                      <a:r>
                        <a:rPr lang="en-US" altLang="zh-CN"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288 PAL</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720</a:t>
                      </a:r>
                      <a:r>
                        <a:rPr lang="en-US" altLang="zh-CN"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480</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480i</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720</a:t>
                      </a:r>
                      <a:r>
                        <a:rPr lang="en-US" altLang="zh-CN"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576</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576i</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1920</a:t>
                      </a:r>
                      <a:r>
                        <a:rPr lang="en-US" altLang="zh-CN"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1080</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r>
                        <a:rPr lang="en-US" sz="1800" b="1" kern="100" dirty="0">
                          <a:solidFill>
                            <a:schemeClr val="tx1"/>
                          </a:solidFill>
                          <a:effectLst/>
                          <a:latin typeface="Times New Roman" panose="02020603050405020304" pitchFamily="18" charset="0"/>
                          <a:ea typeface="宋体" panose="02010600030101010101" pitchFamily="2" charset="-122"/>
                          <a:cs typeface="+mn-cs"/>
                        </a:rPr>
                        <a:t>1080p</a:t>
                      </a: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a:t>
                      </a: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43461199"/>
                  </a:ext>
                </a:extLst>
              </a:tr>
              <a:tr h="432048">
                <a:tc>
                  <a:txBody>
                    <a:bodyPr/>
                    <a:lstStyle/>
                    <a:p>
                      <a:pPr marL="0" indent="0" algn="ctr" defTabSz="914400" rtl="0" eaLnBrk="1" latinLnBrk="0" hangingPunct="1">
                        <a:spcAft>
                          <a:spcPts val="0"/>
                        </a:spcAft>
                      </a:pPr>
                      <a:r>
                        <a:rPr lang="zh-CN" altLang="en-US" sz="1800" b="1" kern="100" dirty="0">
                          <a:solidFill>
                            <a:schemeClr val="tx1"/>
                          </a:solidFill>
                          <a:effectLst/>
                          <a:latin typeface="Times New Roman" panose="02020603050405020304" pitchFamily="18" charset="0"/>
                          <a:ea typeface="宋体" panose="02010600030101010101" pitchFamily="2" charset="-122"/>
                          <a:cs typeface="+mn-cs"/>
                        </a:rPr>
                        <a:t>盘片直径</a:t>
                      </a:r>
                    </a:p>
                  </a:txBody>
                  <a:tcPr marL="3600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F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120mm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120mm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FFF"/>
                    </a:solidFill>
                  </a:tcPr>
                </a:tc>
                <a:tc>
                  <a:txBody>
                    <a:bodyPr/>
                    <a:lstStyle/>
                    <a:p>
                      <a:pPr marL="0" indent="0" algn="ctr" defTabSz="914400" rtl="0" eaLnBrk="1" latinLnBrk="0" hangingPunct="1">
                        <a:spcAft>
                          <a:spcPts val="0"/>
                        </a:spcAft>
                      </a:pPr>
                      <a:r>
                        <a:rPr lang="en-US" sz="1800" b="1" kern="100" dirty="0">
                          <a:solidFill>
                            <a:schemeClr val="tx1"/>
                          </a:solidFill>
                          <a:effectLst/>
                          <a:latin typeface="Times New Roman" panose="02020603050405020304" pitchFamily="18" charset="0"/>
                          <a:ea typeface="宋体" panose="02010600030101010101" pitchFamily="2" charset="-122"/>
                          <a:cs typeface="+mn-cs"/>
                        </a:rPr>
                        <a:t>120mm</a:t>
                      </a:r>
                      <a:endParaRPr lang="zh-CN" altLang="en-US" sz="1800" b="1" kern="100" dirty="0">
                        <a:solidFill>
                          <a:schemeClr val="tx1"/>
                        </a:solidFill>
                        <a:effectLst/>
                        <a:latin typeface="Times New Roman" panose="02020603050405020304" pitchFamily="18" charset="0"/>
                        <a:ea typeface="宋体" panose="02010600030101010101" pitchFamily="2" charset="-122"/>
                        <a:cs typeface="+mn-cs"/>
                      </a:endParaRPr>
                    </a:p>
                  </a:txBody>
                  <a:tcPr marL="3600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FFF"/>
                    </a:solidFill>
                  </a:tcPr>
                </a:tc>
                <a:extLst>
                  <a:ext uri="{0D108BD9-81ED-4DB2-BD59-A6C34878D82A}">
                    <a16:rowId xmlns:a16="http://schemas.microsoft.com/office/drawing/2014/main" val="583444230"/>
                  </a:ext>
                </a:extLst>
              </a:tr>
            </a:tbl>
          </a:graphicData>
        </a:graphic>
      </p:graphicFrame>
      <p:sp>
        <p:nvSpPr>
          <p:cNvPr id="4" name="灯片编号占位符 3">
            <a:extLst>
              <a:ext uri="{FF2B5EF4-FFF2-40B4-BE49-F238E27FC236}">
                <a16:creationId xmlns:a16="http://schemas.microsoft.com/office/drawing/2014/main" id="{9851521E-7DCA-4A03-AE97-0AE30F687975}"/>
              </a:ext>
            </a:extLst>
          </p:cNvPr>
          <p:cNvSpPr>
            <a:spLocks noGrp="1"/>
          </p:cNvSpPr>
          <p:nvPr>
            <p:ph type="sldNum" sz="quarter" idx="11"/>
          </p:nvPr>
        </p:nvSpPr>
        <p:spPr/>
        <p:txBody>
          <a:bodyPr/>
          <a:lstStyle/>
          <a:p>
            <a:pPr>
              <a:defRPr/>
            </a:pPr>
            <a:fld id="{5A4776B4-6B37-432D-ACB1-1F20CC580D08}" type="slidenum">
              <a:rPr lang="zh-CN" altLang="en-US" smtClean="0"/>
              <a:pPr>
                <a:defRPr/>
              </a:pPr>
              <a:t>66</a:t>
            </a:fld>
            <a:endParaRPr lang="en-US" altLang="zh-CN"/>
          </a:p>
        </p:txBody>
      </p:sp>
      <p:sp>
        <p:nvSpPr>
          <p:cNvPr id="6" name="矩形 5">
            <a:extLst>
              <a:ext uri="{FF2B5EF4-FFF2-40B4-BE49-F238E27FC236}">
                <a16:creationId xmlns:a16="http://schemas.microsoft.com/office/drawing/2014/main" id="{2A5A0DA1-AF1D-46DD-B204-F54C8EE95E1A}"/>
              </a:ext>
            </a:extLst>
          </p:cNvPr>
          <p:cNvSpPr/>
          <p:nvPr/>
        </p:nvSpPr>
        <p:spPr>
          <a:xfrm>
            <a:off x="2632506" y="807095"/>
            <a:ext cx="3813865" cy="461665"/>
          </a:xfrm>
          <a:prstGeom prst="rect">
            <a:avLst/>
          </a:prstGeom>
        </p:spPr>
        <p:txBody>
          <a:bodyPr wrap="none">
            <a:spAutoFit/>
          </a:bodyPr>
          <a:lstStyle/>
          <a:p>
            <a:r>
              <a:rPr lang="en-US" altLang="zh-CN" sz="2400" kern="100" dirty="0">
                <a:ea typeface="宋体" panose="02010600030101010101" pitchFamily="2" charset="-122"/>
              </a:rPr>
              <a:t>CD</a:t>
            </a:r>
            <a:r>
              <a:rPr lang="zh-CN" altLang="zh-CN" sz="2400" kern="100" dirty="0">
                <a:ea typeface="宋体" panose="02010600030101010101" pitchFamily="2" charset="-122"/>
                <a:cs typeface="Times New Roman" panose="02020603050405020304" pitchFamily="18" charset="0"/>
              </a:rPr>
              <a:t>、</a:t>
            </a:r>
            <a:r>
              <a:rPr lang="en-US" altLang="zh-CN" sz="2400" kern="100" dirty="0">
                <a:ea typeface="宋体" panose="02010600030101010101" pitchFamily="2" charset="-122"/>
              </a:rPr>
              <a:t>DVD </a:t>
            </a:r>
            <a:r>
              <a:rPr lang="zh-CN" altLang="zh-CN" sz="2400" kern="100" dirty="0">
                <a:ea typeface="宋体" panose="02010600030101010101" pitchFamily="2" charset="-122"/>
                <a:cs typeface="Times New Roman" panose="02020603050405020304" pitchFamily="18" charset="0"/>
              </a:rPr>
              <a:t>与</a:t>
            </a:r>
            <a:r>
              <a:rPr lang="en-US" altLang="zh-CN" sz="2400" kern="100" dirty="0">
                <a:ea typeface="宋体" panose="02010600030101010101" pitchFamily="2" charset="-122"/>
                <a:cs typeface="Times New Roman" panose="02020603050405020304" pitchFamily="18" charset="0"/>
              </a:rPr>
              <a:t> </a:t>
            </a:r>
            <a:r>
              <a:rPr lang="en-US" altLang="zh-CN" sz="2400" kern="100" dirty="0">
                <a:ea typeface="宋体" panose="02010600030101010101" pitchFamily="2" charset="-122"/>
              </a:rPr>
              <a:t>BD </a:t>
            </a:r>
            <a:r>
              <a:rPr lang="zh-CN" altLang="zh-CN" sz="2400" kern="100" dirty="0">
                <a:ea typeface="宋体" panose="02010600030101010101" pitchFamily="2" charset="-122"/>
                <a:cs typeface="Times New Roman" panose="02020603050405020304" pitchFamily="18" charset="0"/>
              </a:rPr>
              <a:t>参数比较</a:t>
            </a:r>
            <a:endParaRPr lang="zh-CN" altLang="en-US" sz="2400" dirty="0"/>
          </a:p>
        </p:txBody>
      </p:sp>
    </p:spTree>
    <p:extLst>
      <p:ext uri="{BB962C8B-B14F-4D97-AF65-F5344CB8AC3E}">
        <p14:creationId xmlns:p14="http://schemas.microsoft.com/office/powerpoint/2010/main" val="45055789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9F5CD-21E4-46C7-AE24-A57DDA86366B}"/>
              </a:ext>
            </a:extLst>
          </p:cNvPr>
          <p:cNvSpPr>
            <a:spLocks noGrp="1"/>
          </p:cNvSpPr>
          <p:nvPr>
            <p:ph type="title"/>
          </p:nvPr>
        </p:nvSpPr>
        <p:spPr/>
        <p:txBody>
          <a:bodyPr/>
          <a:lstStyle/>
          <a:p>
            <a:r>
              <a:rPr lang="zh-CN" altLang="en-US" dirty="0"/>
              <a:t>光存储器      </a:t>
            </a:r>
            <a:r>
              <a:rPr lang="en-US" altLang="zh-CN" dirty="0">
                <a:solidFill>
                  <a:srgbClr val="FF6600"/>
                </a:solidFill>
              </a:rPr>
              <a:t>4. </a:t>
            </a:r>
            <a:r>
              <a:rPr lang="zh-CN" altLang="en-US" dirty="0">
                <a:solidFill>
                  <a:srgbClr val="FF6600"/>
                </a:solidFill>
              </a:rPr>
              <a:t>光盘的应用</a:t>
            </a:r>
            <a:endParaRPr lang="zh-CN" altLang="en-US" dirty="0"/>
          </a:p>
        </p:txBody>
      </p:sp>
      <p:sp>
        <p:nvSpPr>
          <p:cNvPr id="3" name="内容占位符 2">
            <a:extLst>
              <a:ext uri="{FF2B5EF4-FFF2-40B4-BE49-F238E27FC236}">
                <a16:creationId xmlns:a16="http://schemas.microsoft.com/office/drawing/2014/main" id="{299DB96A-C6F6-4DBC-BC15-F11ADEA6DA20}"/>
              </a:ext>
            </a:extLst>
          </p:cNvPr>
          <p:cNvSpPr>
            <a:spLocks noGrp="1"/>
          </p:cNvSpPr>
          <p:nvPr>
            <p:ph idx="1"/>
          </p:nvPr>
        </p:nvSpPr>
        <p:spPr>
          <a:xfrm>
            <a:off x="457200" y="692697"/>
            <a:ext cx="8579296" cy="5904655"/>
          </a:xfrm>
        </p:spPr>
        <p:txBody>
          <a:bodyPr/>
          <a:lstStyle/>
          <a:p>
            <a:r>
              <a:rPr lang="zh-CN" altLang="en-US" dirty="0"/>
              <a:t>音乐、视频、软件、电子书等的发行。</a:t>
            </a:r>
            <a:endParaRPr lang="en-US" altLang="zh-CN" dirty="0"/>
          </a:p>
          <a:p>
            <a:pPr lvl="1"/>
            <a:r>
              <a:rPr lang="zh-CN" altLang="en-US" dirty="0"/>
              <a:t>数据可以长期离线保存</a:t>
            </a:r>
            <a:endParaRPr lang="en-US" altLang="zh-CN" dirty="0"/>
          </a:p>
          <a:p>
            <a:pPr lvl="1"/>
            <a:r>
              <a:rPr lang="zh-CN" altLang="en-US" dirty="0"/>
              <a:t>制造成本极其低廉：</a:t>
            </a:r>
            <a:br>
              <a:rPr lang="en-US" altLang="zh-CN" dirty="0"/>
            </a:br>
            <a:r>
              <a:rPr lang="zh-CN" altLang="en-US" dirty="0"/>
              <a:t>大批量压制蓝光光盘，</a:t>
            </a:r>
            <a:br>
              <a:rPr lang="en-US" altLang="zh-CN" dirty="0"/>
            </a:br>
            <a:r>
              <a:rPr lang="zh-CN" altLang="en-US" dirty="0"/>
              <a:t>平均每张光盘的制造成本不过</a:t>
            </a:r>
            <a:r>
              <a:rPr lang="en-US" altLang="zh-CN" dirty="0"/>
              <a:t>2</a:t>
            </a:r>
            <a:r>
              <a:rPr lang="zh-CN" altLang="en-US" dirty="0"/>
              <a:t>元。</a:t>
            </a:r>
            <a:endParaRPr lang="en-US" altLang="zh-CN" dirty="0"/>
          </a:p>
          <a:p>
            <a:r>
              <a:rPr lang="zh-CN" altLang="en-US" dirty="0"/>
              <a:t>重要数据的长期离线保存、备份、归档。</a:t>
            </a:r>
            <a:endParaRPr lang="en-US" altLang="zh-CN" dirty="0"/>
          </a:p>
          <a:p>
            <a:pPr lvl="1"/>
            <a:r>
              <a:rPr lang="zh-CN" altLang="en-US" dirty="0"/>
              <a:t>与磁带相比：</a:t>
            </a:r>
            <a:endParaRPr lang="en-US" altLang="zh-CN" dirty="0"/>
          </a:p>
          <a:p>
            <a:pPr lvl="2"/>
            <a:r>
              <a:rPr lang="zh-CN" altLang="en-US" dirty="0"/>
              <a:t>驱动器尺寸小</a:t>
            </a:r>
            <a:endParaRPr lang="en-US" altLang="zh-CN" dirty="0"/>
          </a:p>
          <a:p>
            <a:pPr lvl="2"/>
            <a:r>
              <a:rPr lang="zh-CN" altLang="en-US" dirty="0"/>
              <a:t>数据可以随机读取</a:t>
            </a:r>
            <a:endParaRPr lang="en-US" altLang="zh-CN" dirty="0"/>
          </a:p>
          <a:p>
            <a:pPr lvl="1"/>
            <a:r>
              <a:rPr lang="zh-CN" altLang="en-US" dirty="0"/>
              <a:t>超长寿命档案级蓝光光盘：</a:t>
            </a:r>
            <a:br>
              <a:rPr lang="en-US" altLang="zh-CN" dirty="0"/>
            </a:br>
            <a:r>
              <a:rPr lang="en-US" altLang="zh-CN" dirty="0"/>
              <a:t>ULABD</a:t>
            </a:r>
            <a:r>
              <a:rPr lang="zh-CN" altLang="en-US" dirty="0"/>
              <a:t>，</a:t>
            </a:r>
            <a:r>
              <a:rPr lang="en-US" altLang="zh-CN" i="1" dirty="0"/>
              <a:t>Ultra Longevity Archival Blu-ray Disc</a:t>
            </a:r>
            <a:br>
              <a:rPr lang="en-US" altLang="zh-CN" dirty="0"/>
            </a:br>
            <a:r>
              <a:rPr lang="zh-CN" altLang="en-US" dirty="0"/>
              <a:t>数据可以保存</a:t>
            </a:r>
            <a:r>
              <a:rPr lang="en-US" altLang="zh-CN" dirty="0"/>
              <a:t>50</a:t>
            </a:r>
            <a:r>
              <a:rPr lang="zh-CN" altLang="en-US" dirty="0"/>
              <a:t>年以上。</a:t>
            </a:r>
          </a:p>
        </p:txBody>
      </p:sp>
      <p:sp>
        <p:nvSpPr>
          <p:cNvPr id="4" name="灯片编号占位符 3">
            <a:extLst>
              <a:ext uri="{FF2B5EF4-FFF2-40B4-BE49-F238E27FC236}">
                <a16:creationId xmlns:a16="http://schemas.microsoft.com/office/drawing/2014/main" id="{9851521E-7DCA-4A03-AE97-0AE30F687975}"/>
              </a:ext>
            </a:extLst>
          </p:cNvPr>
          <p:cNvSpPr>
            <a:spLocks noGrp="1"/>
          </p:cNvSpPr>
          <p:nvPr>
            <p:ph type="sldNum" sz="quarter" idx="11"/>
          </p:nvPr>
        </p:nvSpPr>
        <p:spPr/>
        <p:txBody>
          <a:bodyPr/>
          <a:lstStyle/>
          <a:p>
            <a:pPr>
              <a:defRPr/>
            </a:pPr>
            <a:fld id="{5A4776B4-6B37-432D-ACB1-1F20CC580D08}" type="slidenum">
              <a:rPr lang="zh-CN" altLang="en-US" smtClean="0"/>
              <a:pPr>
                <a:defRPr/>
              </a:pPr>
              <a:t>67</a:t>
            </a:fld>
            <a:endParaRPr lang="en-US" altLang="zh-CN"/>
          </a:p>
        </p:txBody>
      </p:sp>
    </p:spTree>
    <p:extLst>
      <p:ext uri="{BB962C8B-B14F-4D97-AF65-F5344CB8AC3E}">
        <p14:creationId xmlns:p14="http://schemas.microsoft.com/office/powerpoint/2010/main" val="87911412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计算机</a:t>
            </a:r>
            <a:r>
              <a:rPr lang="zh-CN" altLang="en-US" sz="4000" b="0" dirty="0">
                <a:solidFill>
                  <a:srgbClr val="FFCC00"/>
                </a:solidFill>
                <a:latin typeface="Arial" charset="0"/>
                <a:ea typeface="黑体" pitchFamily="49" charset="-122"/>
              </a:rPr>
              <a:t>组成</a:t>
            </a:r>
            <a:r>
              <a:rPr lang="zh-CN" altLang="en-US" sz="4000" b="0" dirty="0">
                <a:solidFill>
                  <a:srgbClr val="FFFFFF"/>
                </a:solidFill>
                <a:latin typeface="Arial" charset="0"/>
                <a:ea typeface="黑体" pitchFamily="49" charset="-122"/>
              </a:rPr>
              <a:t>与</a:t>
            </a:r>
            <a:r>
              <a:rPr lang="zh-CN" altLang="en-US" sz="4000" b="0" dirty="0">
                <a:solidFill>
                  <a:srgbClr val="FFCC00"/>
                </a:solidFill>
                <a:latin typeface="Arial" charset="0"/>
                <a:ea typeface="黑体" pitchFamily="49" charset="-122"/>
              </a:rPr>
              <a:t>系统结构</a:t>
            </a:r>
            <a:endParaRPr lang="zh-CN" altLang="en-US" sz="4000" b="0" dirty="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dirty="0">
                <a:solidFill>
                  <a:srgbClr val="FFFFFF"/>
                </a:solidFill>
                <a:latin typeface="Arial" charset="0"/>
                <a:ea typeface="黑体" pitchFamily="49" charset="-122"/>
              </a:rPr>
              <a:t>第</a:t>
            </a:r>
            <a:r>
              <a:rPr lang="en-US" altLang="zh-CN" sz="7300" b="0" dirty="0">
                <a:solidFill>
                  <a:srgbClr val="FFFFFF"/>
                </a:solidFill>
                <a:latin typeface="Arial" charset="0"/>
                <a:ea typeface="黑体" pitchFamily="49" charset="-122"/>
              </a:rPr>
              <a:t>4</a:t>
            </a:r>
            <a:r>
              <a:rPr lang="zh-CN" altLang="en-US" sz="4000" b="0" dirty="0">
                <a:solidFill>
                  <a:srgbClr val="FFFFFF"/>
                </a:solidFill>
                <a:latin typeface="Arial" charset="0"/>
                <a:ea typeface="黑体" pitchFamily="49" charset="-122"/>
              </a:rPr>
              <a:t>章  存储系统</a:t>
            </a:r>
            <a:endParaRPr lang="zh-CN" altLang="en-US" sz="4000" b="0" dirty="0">
              <a:solidFill>
                <a:srgbClr val="CCFF66"/>
              </a:solidFill>
              <a:latin typeface="Arial" charset="0"/>
              <a:ea typeface="黑体" pitchFamily="49" charset="-122"/>
            </a:endParaRPr>
          </a:p>
        </p:txBody>
      </p:sp>
      <p:sp>
        <p:nvSpPr>
          <p:cNvPr id="1700867" name="Rectangle 3"/>
          <p:cNvSpPr>
            <a:spLocks noChangeArrowheads="1"/>
          </p:cNvSpPr>
          <p:nvPr/>
        </p:nvSpPr>
        <p:spPr bwMode="auto">
          <a:xfrm>
            <a:off x="1979613" y="4436468"/>
            <a:ext cx="6985000" cy="720724"/>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Tx/>
              <a:buNone/>
              <a:tabLst/>
              <a:defRPr/>
            </a:pPr>
            <a:r>
              <a:rPr kumimoji="0" lang="en-US" altLang="zh-CN"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4.5  </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外部存储器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4000" b="0" i="0" u="none" strike="noStrike" kern="1200" cap="none" spc="0" normalizeH="0" baseline="0" noProof="0" dirty="0">
                <a:ln>
                  <a:noFill/>
                </a:ln>
                <a:solidFill>
                  <a:srgbClr val="000000"/>
                </a:solidFill>
                <a:effectLst/>
                <a:uLnTx/>
                <a:uFillTx/>
                <a:latin typeface="Times New Roman"/>
                <a:ea typeface="楷体" panose="02010609060101010101" pitchFamily="49" charset="-122"/>
                <a:cs typeface="+mn-cs"/>
              </a:rPr>
              <a:t>辅助存储器</a:t>
            </a:r>
            <a:r>
              <a:rPr kumimoji="0" lang="en-US" altLang="zh-CN"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zh-CN" altLang="en-US" sz="4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700868" name="Rectangle 4"/>
          <p:cNvSpPr>
            <a:spLocks noChangeArrowheads="1"/>
          </p:cNvSpPr>
          <p:nvPr/>
        </p:nvSpPr>
        <p:spPr bwMode="auto">
          <a:xfrm>
            <a:off x="1979613" y="5157788"/>
            <a:ext cx="6768851" cy="793750"/>
          </a:xfrm>
          <a:prstGeom prst="rect">
            <a:avLst/>
          </a:prstGeom>
          <a:noFill/>
          <a:ln w="9525">
            <a:noFill/>
            <a:miter lim="800000"/>
            <a:headEnd/>
            <a:tailEnd/>
          </a:ln>
        </p:spPr>
        <p:txBody>
          <a:bodyPr/>
          <a:lstStyle/>
          <a:p>
            <a:pPr marL="0" marR="0" lvl="0" indent="0" algn="r" defTabSz="914400" rtl="0" eaLnBrk="1" fontAlgn="base" latinLnBrk="0" hangingPunct="1">
              <a:lnSpc>
                <a:spcPct val="100000"/>
              </a:lnSpc>
              <a:spcBef>
                <a:spcPct val="20000"/>
              </a:spcBef>
              <a:spcAft>
                <a:spcPct val="0"/>
              </a:spcAft>
              <a:buClr>
                <a:srgbClr val="00007D"/>
              </a:buClr>
              <a:buSzPct val="75000"/>
              <a:buFont typeface="Wingdings" pitchFamily="2" charset="2"/>
              <a:buNone/>
              <a:tabLst/>
              <a:defRPr/>
            </a:pP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4</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5</a:t>
            </a:r>
            <a:r>
              <a:rPr kumimoji="0" lang="en-US" altLang="zh-CN" sz="3600" b="0" i="0" u="none" strike="noStrike" kern="1200" cap="none" spc="0" normalizeH="0" baseline="0" noProof="0" dirty="0">
                <a:ln>
                  <a:noFill/>
                </a:ln>
                <a:solidFill>
                  <a:srgbClr val="CC0066"/>
                </a:solidFill>
                <a:effectLst/>
                <a:uLnTx/>
                <a:uFillTx/>
                <a:latin typeface="Times New Roman"/>
                <a:ea typeface="隶书" panose="02010509060101010101" pitchFamily="49" charset="-122"/>
                <a:cs typeface="+mn-cs"/>
              </a:rPr>
              <a:t>.</a:t>
            </a:r>
            <a:r>
              <a:rPr kumimoji="0" lang="en-US" altLang="zh-CN" sz="3600" b="1" i="0" u="none" strike="noStrike" kern="1200" cap="none" spc="0" normalizeH="0" baseline="0" noProof="0" dirty="0">
                <a:ln>
                  <a:noFill/>
                </a:ln>
                <a:solidFill>
                  <a:srgbClr val="CC0066"/>
                </a:solidFill>
                <a:effectLst/>
                <a:uLnTx/>
                <a:uFillTx/>
                <a:latin typeface="隶书" panose="02010509060101010101" pitchFamily="49" charset="-122"/>
                <a:ea typeface="隶书" panose="02010509060101010101" pitchFamily="49" charset="-122"/>
                <a:cs typeface="+mn-cs"/>
              </a:rPr>
              <a:t>4</a:t>
            </a:r>
            <a:r>
              <a:rPr kumimoji="0" lang="en-US" altLang="zh-CN"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 </a:t>
            </a:r>
            <a:r>
              <a:rPr kumimoji="0" lang="zh-CN" altLang="en-US" sz="4200" b="0" i="0" u="none" strike="noStrike" kern="1200" cap="none" spc="0" normalizeH="0" baseline="0" noProof="0" dirty="0">
                <a:ln>
                  <a:noFill/>
                </a:ln>
                <a:solidFill>
                  <a:srgbClr val="CC0066"/>
                </a:solidFill>
                <a:effectLst/>
                <a:uLnTx/>
                <a:uFillTx/>
                <a:latin typeface="隶书" pitchFamily="49" charset="-122"/>
                <a:ea typeface="隶书" pitchFamily="49" charset="-122"/>
                <a:cs typeface="+mn-cs"/>
              </a:rPr>
              <a:t>移动存储设备</a:t>
            </a:r>
          </a:p>
        </p:txBody>
      </p:sp>
    </p:spTree>
    <p:extLst>
      <p:ext uri="{BB962C8B-B14F-4D97-AF65-F5344CB8AC3E}">
        <p14:creationId xmlns:p14="http://schemas.microsoft.com/office/powerpoint/2010/main" val="20810178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00866">
                                            <p:txEl>
                                              <p:pRg st="0" end="0"/>
                                            </p:txEl>
                                          </p:spTgt>
                                        </p:tgtEl>
                                        <p:attrNameLst>
                                          <p:attrName>style.visibility</p:attrName>
                                        </p:attrNameLst>
                                      </p:cBhvr>
                                      <p:to>
                                        <p:strVal val="visible"/>
                                      </p:to>
                                    </p:set>
                                    <p:anim calcmode="lin" valueType="num">
                                      <p:cBhvr>
                                        <p:cTn id="7" dur="500" fill="hold"/>
                                        <p:tgtEl>
                                          <p:spTgt spid="170086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0086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0086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0086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00866">
                                            <p:txEl>
                                              <p:pRg st="1" end="1"/>
                                            </p:txEl>
                                          </p:spTgt>
                                        </p:tgtEl>
                                        <p:attrNameLst>
                                          <p:attrName>style.visibility</p:attrName>
                                        </p:attrNameLst>
                                      </p:cBhvr>
                                      <p:to>
                                        <p:strVal val="visible"/>
                                      </p:to>
                                    </p:set>
                                    <p:anim calcmode="lin" valueType="num">
                                      <p:cBhvr additive="base">
                                        <p:cTn id="14" dur="500" fill="hold"/>
                                        <p:tgtEl>
                                          <p:spTgt spid="170086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0086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00867">
                                            <p:txEl>
                                              <p:pRg st="0" end="0"/>
                                            </p:txEl>
                                          </p:spTgt>
                                        </p:tgtEl>
                                        <p:attrNameLst>
                                          <p:attrName>style.visibility</p:attrName>
                                        </p:attrNameLst>
                                      </p:cBhvr>
                                      <p:to>
                                        <p:strVal val="visible"/>
                                      </p:to>
                                    </p:set>
                                    <p:anim calcmode="lin" valueType="num">
                                      <p:cBhvr additive="base">
                                        <p:cTn id="19" dur="500" fill="hold"/>
                                        <p:tgtEl>
                                          <p:spTgt spid="17008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0086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00868">
                                            <p:txEl>
                                              <p:pRg st="0" end="0"/>
                                            </p:txEl>
                                          </p:spTgt>
                                        </p:tgtEl>
                                        <p:attrNameLst>
                                          <p:attrName>style.visibility</p:attrName>
                                        </p:attrNameLst>
                                      </p:cBhvr>
                                      <p:to>
                                        <p:strVal val="visible"/>
                                      </p:to>
                                    </p:set>
                                    <p:anim calcmode="lin" valueType="num">
                                      <p:cBhvr additive="base">
                                        <p:cTn id="23" dur="500" fill="hold"/>
                                        <p:tgtEl>
                                          <p:spTgt spid="170086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008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p:spPr>
        <p:txBody>
          <a:bodyPr/>
          <a:lstStyle/>
          <a:p>
            <a:fld id="{D56D122F-F0A3-4928-A0BE-DA96F29FA354}" type="slidenum">
              <a:rPr lang="zh-CN" altLang="en-US" smtClean="0">
                <a:ea typeface="宋体" charset="-122"/>
              </a:rPr>
              <a:pPr/>
              <a:t>69</a:t>
            </a:fld>
            <a:endParaRPr lang="en-US" altLang="zh-CN">
              <a:ea typeface="宋体" charset="-122"/>
            </a:endParaRPr>
          </a:p>
        </p:txBody>
      </p:sp>
      <p:sp>
        <p:nvSpPr>
          <p:cNvPr id="67587" name="Rectangle 2"/>
          <p:cNvSpPr>
            <a:spLocks noGrp="1" noChangeArrowheads="1"/>
          </p:cNvSpPr>
          <p:nvPr>
            <p:ph type="title"/>
          </p:nvPr>
        </p:nvSpPr>
        <p:spPr/>
        <p:txBody>
          <a:bodyPr/>
          <a:lstStyle/>
          <a:p>
            <a:pPr eaLnBrk="1" hangingPunct="1"/>
            <a:r>
              <a:rPr lang="zh-CN" altLang="en-US" dirty="0"/>
              <a:t>移动存储设备</a:t>
            </a:r>
          </a:p>
        </p:txBody>
      </p:sp>
      <p:sp>
        <p:nvSpPr>
          <p:cNvPr id="67588" name="Rectangle 3"/>
          <p:cNvSpPr>
            <a:spLocks noGrp="1" noChangeArrowheads="1"/>
          </p:cNvSpPr>
          <p:nvPr>
            <p:ph type="body" idx="1"/>
          </p:nvPr>
        </p:nvSpPr>
        <p:spPr>
          <a:xfrm>
            <a:off x="406996" y="584013"/>
            <a:ext cx="8557492" cy="5759450"/>
          </a:xfrm>
        </p:spPr>
        <p:txBody>
          <a:bodyPr/>
          <a:lstStyle/>
          <a:p>
            <a:pPr eaLnBrk="1" hangingPunct="1">
              <a:spcBef>
                <a:spcPts val="300"/>
              </a:spcBef>
            </a:pPr>
            <a:r>
              <a:rPr lang="zh-CN" altLang="en-US" sz="2400" dirty="0"/>
              <a:t>移动硬盘</a:t>
            </a:r>
          </a:p>
          <a:p>
            <a:pPr lvl="1" eaLnBrk="1" hangingPunct="1">
              <a:spcBef>
                <a:spcPts val="300"/>
              </a:spcBef>
            </a:pPr>
            <a:r>
              <a:rPr lang="zh-CN" altLang="en-US" sz="2400" dirty="0"/>
              <a:t>接口：</a:t>
            </a:r>
            <a:r>
              <a:rPr lang="en-US" altLang="zh-CN" sz="2400" dirty="0"/>
              <a:t>USB 3.1 Gen1</a:t>
            </a:r>
            <a:r>
              <a:rPr lang="zh-CN" altLang="en-US" sz="2400" dirty="0"/>
              <a:t>、</a:t>
            </a:r>
            <a:r>
              <a:rPr lang="en-US" altLang="zh-CN" sz="2400" dirty="0"/>
              <a:t>Thunderbolt </a:t>
            </a:r>
            <a:r>
              <a:rPr lang="zh-CN" altLang="en-US" sz="2400" dirty="0"/>
              <a:t>等。</a:t>
            </a:r>
          </a:p>
          <a:p>
            <a:pPr lvl="1" eaLnBrk="1" hangingPunct="1">
              <a:spcBef>
                <a:spcPts val="300"/>
              </a:spcBef>
            </a:pPr>
            <a:r>
              <a:rPr lang="zh-CN" altLang="en-US" sz="2400" dirty="0"/>
              <a:t>抗振性能好，可随身携带。</a:t>
            </a:r>
          </a:p>
          <a:p>
            <a:pPr lvl="1" eaLnBrk="1" hangingPunct="1">
              <a:spcBef>
                <a:spcPts val="300"/>
              </a:spcBef>
            </a:pPr>
            <a:r>
              <a:rPr lang="zh-CN" altLang="en-US" sz="2400" dirty="0"/>
              <a:t>功耗低，可直接由</a:t>
            </a:r>
            <a:r>
              <a:rPr lang="en-US" altLang="zh-CN" sz="2400" dirty="0"/>
              <a:t>USB</a:t>
            </a:r>
            <a:r>
              <a:rPr lang="zh-CN" altLang="en-US" sz="2400" dirty="0"/>
              <a:t>总线供电。 </a:t>
            </a:r>
          </a:p>
          <a:p>
            <a:pPr eaLnBrk="1" hangingPunct="1">
              <a:spcBef>
                <a:spcPts val="300"/>
              </a:spcBef>
            </a:pPr>
            <a:r>
              <a:rPr lang="zh-CN" altLang="en-US" sz="2400" dirty="0"/>
              <a:t>闪存盘（</a:t>
            </a:r>
            <a:r>
              <a:rPr lang="en-US" altLang="zh-CN" sz="2400" dirty="0"/>
              <a:t>U</a:t>
            </a:r>
            <a:r>
              <a:rPr lang="zh-CN" altLang="en-US" sz="2400" dirty="0"/>
              <a:t>盘）</a:t>
            </a:r>
          </a:p>
          <a:p>
            <a:pPr lvl="1" eaLnBrk="1" hangingPunct="1">
              <a:spcBef>
                <a:spcPts val="300"/>
              </a:spcBef>
            </a:pPr>
            <a:r>
              <a:rPr lang="zh-CN" altLang="en-US" sz="2400" dirty="0"/>
              <a:t>采用半导体存储器构成。</a:t>
            </a:r>
          </a:p>
          <a:p>
            <a:pPr lvl="1" eaLnBrk="1" hangingPunct="1">
              <a:spcBef>
                <a:spcPts val="300"/>
              </a:spcBef>
            </a:pPr>
            <a:r>
              <a:rPr lang="en-US" altLang="zh-CN" sz="2400" dirty="0"/>
              <a:t>USB </a:t>
            </a:r>
            <a:r>
              <a:rPr lang="zh-CN" altLang="en-US" sz="2400" dirty="0"/>
              <a:t>接口。</a:t>
            </a:r>
          </a:p>
          <a:p>
            <a:pPr lvl="1" eaLnBrk="1" hangingPunct="1">
              <a:spcBef>
                <a:spcPts val="300"/>
              </a:spcBef>
            </a:pPr>
            <a:r>
              <a:rPr lang="zh-CN" altLang="en-US" sz="2400" dirty="0"/>
              <a:t>体积小，重量轻，耗电少，抗振，便于携带。</a:t>
            </a:r>
            <a:endParaRPr lang="en-US" altLang="zh-CN" sz="2400" dirty="0"/>
          </a:p>
          <a:p>
            <a:pPr lvl="1" eaLnBrk="1" hangingPunct="1">
              <a:spcBef>
                <a:spcPts val="300"/>
              </a:spcBef>
            </a:pPr>
            <a:r>
              <a:rPr lang="zh-CN" altLang="en-US" sz="2400" dirty="0"/>
              <a:t>与固态硬盘相比，</a:t>
            </a:r>
            <a:r>
              <a:rPr lang="en-US" altLang="zh-CN" sz="2400" dirty="0"/>
              <a:t>U</a:t>
            </a:r>
            <a:r>
              <a:rPr lang="zh-CN" altLang="en-US" sz="2400" dirty="0"/>
              <a:t>盘：（性能、可靠性）</a:t>
            </a:r>
            <a:endParaRPr lang="en-US" altLang="zh-CN" sz="2400" dirty="0"/>
          </a:p>
          <a:p>
            <a:pPr lvl="2" eaLnBrk="1" hangingPunct="1">
              <a:spcBef>
                <a:spcPts val="300"/>
              </a:spcBef>
            </a:pPr>
            <a:r>
              <a:rPr lang="en-US" altLang="zh-CN" sz="2400" dirty="0"/>
              <a:t>USB </a:t>
            </a:r>
            <a:r>
              <a:rPr lang="zh-CN" altLang="en-US" sz="2400" dirty="0"/>
              <a:t>接口性能低于专门针对硬盘的 </a:t>
            </a:r>
            <a:r>
              <a:rPr lang="en-US" altLang="zh-CN" sz="2400" dirty="0"/>
              <a:t>SAS</a:t>
            </a:r>
            <a:r>
              <a:rPr lang="zh-CN" altLang="en-US" sz="2400" dirty="0"/>
              <a:t>、</a:t>
            </a:r>
            <a:r>
              <a:rPr lang="en-US" altLang="zh-CN" sz="2400" dirty="0"/>
              <a:t>SATA</a:t>
            </a:r>
            <a:r>
              <a:rPr lang="zh-CN" altLang="en-US" sz="2400" dirty="0"/>
              <a:t>、</a:t>
            </a:r>
            <a:r>
              <a:rPr lang="en-US" altLang="zh-CN" sz="2400" dirty="0"/>
              <a:t>U.2</a:t>
            </a:r>
            <a:r>
              <a:rPr lang="zh-CN" altLang="en-US" sz="2400" dirty="0"/>
              <a:t>、</a:t>
            </a:r>
            <a:r>
              <a:rPr lang="en-US" altLang="zh-CN" sz="2400" dirty="0"/>
              <a:t>M.2 </a:t>
            </a:r>
            <a:r>
              <a:rPr lang="zh-CN" altLang="en-US" sz="2400" dirty="0"/>
              <a:t>等接口；</a:t>
            </a:r>
            <a:endParaRPr lang="en-US" altLang="zh-CN" sz="2400" dirty="0"/>
          </a:p>
          <a:p>
            <a:pPr lvl="2" eaLnBrk="1" hangingPunct="1">
              <a:spcBef>
                <a:spcPts val="300"/>
              </a:spcBef>
            </a:pPr>
            <a:r>
              <a:rPr lang="en-US" altLang="zh-CN" sz="2400" dirty="0"/>
              <a:t>USB </a:t>
            </a:r>
            <a:r>
              <a:rPr lang="zh-CN" altLang="en-US" sz="2400" dirty="0"/>
              <a:t>接口不支持专门针对硬盘的 </a:t>
            </a:r>
            <a:r>
              <a:rPr lang="en-US" altLang="zh-CN" sz="2400" dirty="0"/>
              <a:t>SCSI</a:t>
            </a:r>
            <a:r>
              <a:rPr lang="zh-CN" altLang="en-US" sz="2400" dirty="0"/>
              <a:t>、</a:t>
            </a:r>
            <a:r>
              <a:rPr lang="en-US" altLang="zh-CN" sz="2400" dirty="0"/>
              <a:t>ATA</a:t>
            </a:r>
            <a:r>
              <a:rPr lang="zh-CN" altLang="en-US" sz="2400" dirty="0"/>
              <a:t>、</a:t>
            </a:r>
            <a:r>
              <a:rPr lang="en-US" altLang="zh-CN" sz="2400" dirty="0" err="1"/>
              <a:t>NVMe</a:t>
            </a:r>
            <a:r>
              <a:rPr lang="en-US" altLang="zh-CN" sz="2400" dirty="0"/>
              <a:t> </a:t>
            </a:r>
            <a:r>
              <a:rPr lang="zh-CN" altLang="en-US" sz="2400" dirty="0"/>
              <a:t>高级命令；</a:t>
            </a:r>
            <a:endParaRPr lang="en-US" altLang="zh-CN" sz="2400" dirty="0"/>
          </a:p>
          <a:p>
            <a:pPr lvl="2" eaLnBrk="1" hangingPunct="1">
              <a:spcBef>
                <a:spcPts val="300"/>
              </a:spcBef>
            </a:pPr>
            <a:r>
              <a:rPr lang="zh-CN" altLang="en-US" sz="2400" dirty="0"/>
              <a:t>大多数</a:t>
            </a:r>
            <a:r>
              <a:rPr lang="en-US" altLang="zh-CN" sz="2400" dirty="0"/>
              <a:t>U</a:t>
            </a:r>
            <a:r>
              <a:rPr lang="zh-CN" altLang="en-US" sz="2400" dirty="0"/>
              <a:t>盘内部不支持多通道，主控算法也相对简单。</a:t>
            </a:r>
            <a:endParaRPr lang="en-US" altLang="zh-CN" sz="2400" dirty="0"/>
          </a:p>
          <a:p>
            <a:pPr lvl="2" eaLnBrk="1" hangingPunct="1">
              <a:spcBef>
                <a:spcPts val="300"/>
              </a:spcBef>
            </a:pPr>
            <a:endParaRPr lang="en-US" altLang="zh-CN" sz="2400" dirty="0"/>
          </a:p>
        </p:txBody>
      </p:sp>
      <p:sp>
        <p:nvSpPr>
          <p:cNvPr id="67589" name="AutoShape 4">
            <a:hlinkClick r:id="rId2" action="ppaction://hlinksldjump" highlightClick="1"/>
          </p:cNvPr>
          <p:cNvSpPr>
            <a:spLocks noChangeArrowheads="1"/>
          </p:cNvSpPr>
          <p:nvPr/>
        </p:nvSpPr>
        <p:spPr bwMode="auto">
          <a:xfrm>
            <a:off x="5220072" y="2564904"/>
            <a:ext cx="431800" cy="431800"/>
          </a:xfrm>
          <a:prstGeom prst="actionButtonInformatio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pic>
        <p:nvPicPr>
          <p:cNvPr id="6" name="图片 5">
            <a:extLst>
              <a:ext uri="{FF2B5EF4-FFF2-40B4-BE49-F238E27FC236}">
                <a16:creationId xmlns:a16="http://schemas.microsoft.com/office/drawing/2014/main" id="{1792737C-BF7F-4F62-9ECB-B1B121D493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40352" y="102150"/>
            <a:ext cx="1320946" cy="2046586"/>
          </a:xfrm>
          <a:prstGeom prst="rect">
            <a:avLst/>
          </a:prstGeom>
        </p:spPr>
      </p:pic>
      <p:sp>
        <p:nvSpPr>
          <p:cNvPr id="7" name="矩形 6">
            <a:extLst>
              <a:ext uri="{FF2B5EF4-FFF2-40B4-BE49-F238E27FC236}">
                <a16:creationId xmlns:a16="http://schemas.microsoft.com/office/drawing/2014/main" id="{4534D45A-2F9B-4DDD-9680-2B81546402F7}"/>
              </a:ext>
            </a:extLst>
          </p:cNvPr>
          <p:cNvSpPr/>
          <p:nvPr/>
        </p:nvSpPr>
        <p:spPr>
          <a:xfrm>
            <a:off x="7760627" y="2041684"/>
            <a:ext cx="1252266" cy="523220"/>
          </a:xfrm>
          <a:prstGeom prst="rect">
            <a:avLst/>
          </a:prstGeom>
        </p:spPr>
        <p:txBody>
          <a:bodyPr wrap="none">
            <a:spAutoFit/>
          </a:bodyPr>
          <a:lstStyle/>
          <a:p>
            <a:r>
              <a:rPr lang="zh-CN" altLang="en-US" dirty="0">
                <a:latin typeface="Vladimir Script" panose="03050402040407070305" pitchFamily="66" charset="0"/>
              </a:rPr>
              <a:t>The End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p:spPr>
        <p:txBody>
          <a:bodyPr/>
          <a:lstStyle/>
          <a:p>
            <a:fld id="{F7A53982-1962-427A-841B-232CF93A0EDA}" type="slidenum">
              <a:rPr lang="zh-CN" altLang="en-US" smtClean="0">
                <a:ea typeface="宋体" charset="-122"/>
              </a:rPr>
              <a:pPr/>
              <a:t>7</a:t>
            </a:fld>
            <a:endParaRPr lang="en-US" altLang="zh-CN">
              <a:ea typeface="宋体" charset="-122"/>
            </a:endParaRPr>
          </a:p>
        </p:txBody>
      </p:sp>
      <p:sp>
        <p:nvSpPr>
          <p:cNvPr id="21508" name="Rectangle 3"/>
          <p:cNvSpPr>
            <a:spLocks noGrp="1" noChangeArrowheads="1"/>
          </p:cNvSpPr>
          <p:nvPr>
            <p:ph type="body" idx="1"/>
          </p:nvPr>
        </p:nvSpPr>
        <p:spPr>
          <a:xfrm>
            <a:off x="457200" y="979488"/>
            <a:ext cx="8507413" cy="504825"/>
          </a:xfrm>
        </p:spPr>
        <p:txBody>
          <a:bodyPr/>
          <a:lstStyle/>
          <a:p>
            <a:pPr marL="0" indent="0" eaLnBrk="1" hangingPunct="1">
              <a:buClrTx/>
              <a:buFont typeface="Arial" charset="0"/>
              <a:buNone/>
            </a:pPr>
            <a:r>
              <a:rPr lang="en-US" altLang="zh-CN">
                <a:solidFill>
                  <a:srgbClr val="008000"/>
                </a:solidFill>
                <a:latin typeface="Arial" charset="0"/>
                <a:ea typeface="黑体" pitchFamily="49" charset="-122"/>
              </a:rPr>
              <a:t>【2007</a:t>
            </a:r>
            <a:r>
              <a:rPr lang="zh-CN" altLang="en-US">
                <a:solidFill>
                  <a:srgbClr val="008000"/>
                </a:solidFill>
                <a:latin typeface="Arial" charset="0"/>
                <a:ea typeface="黑体" pitchFamily="49" charset="-122"/>
              </a:rPr>
              <a:t>诺贝尔奖</a:t>
            </a:r>
            <a:r>
              <a:rPr lang="en-US" altLang="zh-CN">
                <a:solidFill>
                  <a:srgbClr val="008000"/>
                </a:solidFill>
                <a:latin typeface="Arial" charset="0"/>
                <a:ea typeface="黑体" pitchFamily="49" charset="-122"/>
              </a:rPr>
              <a:t>】</a:t>
            </a:r>
            <a:r>
              <a:rPr lang="zh-CN" altLang="en-US">
                <a:solidFill>
                  <a:srgbClr val="008000"/>
                </a:solidFill>
                <a:latin typeface="Arial" charset="0"/>
                <a:ea typeface="黑体" pitchFamily="49" charset="-122"/>
              </a:rPr>
              <a:t>物理学奖：硬盘的荣光</a:t>
            </a:r>
          </a:p>
        </p:txBody>
      </p:sp>
      <p:sp>
        <p:nvSpPr>
          <p:cNvPr id="21509" name="Rectangle 4"/>
          <p:cNvSpPr>
            <a:spLocks noChangeArrowheads="1"/>
          </p:cNvSpPr>
          <p:nvPr/>
        </p:nvSpPr>
        <p:spPr bwMode="auto">
          <a:xfrm>
            <a:off x="569913" y="5518150"/>
            <a:ext cx="8394700" cy="647700"/>
          </a:xfrm>
          <a:prstGeom prst="rect">
            <a:avLst/>
          </a:prstGeom>
          <a:noFill/>
          <a:ln w="9525">
            <a:noFill/>
            <a:miter lim="800000"/>
            <a:headEnd/>
            <a:tailEnd/>
          </a:ln>
        </p:spPr>
        <p:txBody>
          <a:bodyPr/>
          <a:lstStyle/>
          <a:p>
            <a:pPr>
              <a:spcBef>
                <a:spcPct val="70000"/>
              </a:spcBef>
              <a:buClr>
                <a:schemeClr val="bg2"/>
              </a:buClr>
              <a:buSzPct val="75000"/>
              <a:buFont typeface="Wingdings" pitchFamily="2" charset="2"/>
              <a:buNone/>
            </a:pPr>
            <a:r>
              <a:rPr lang="zh-CN" altLang="en-US">
                <a:solidFill>
                  <a:srgbClr val="CC0066"/>
                </a:solidFill>
                <a:ea typeface="黑体" pitchFamily="49" charset="-122"/>
              </a:rPr>
              <a:t>巨磁电阻效应</a:t>
            </a:r>
            <a:r>
              <a:rPr lang="zh-CN" altLang="en-US"/>
              <a:t>（</a:t>
            </a:r>
            <a:r>
              <a:rPr lang="en-US" altLang="zh-CN">
                <a:solidFill>
                  <a:srgbClr val="0000FF"/>
                </a:solidFill>
              </a:rPr>
              <a:t>GMR</a:t>
            </a:r>
            <a:r>
              <a:rPr lang="zh-CN" altLang="en-US"/>
              <a:t>：</a:t>
            </a:r>
            <a:r>
              <a:rPr lang="en-US" altLang="zh-CN"/>
              <a:t>Giant Magnetoresistance</a:t>
            </a:r>
            <a:r>
              <a:rPr lang="zh-CN" altLang="en-US"/>
              <a:t>）</a:t>
            </a:r>
          </a:p>
        </p:txBody>
      </p:sp>
      <p:sp>
        <p:nvSpPr>
          <p:cNvPr id="21510" name="Rectangle 5"/>
          <p:cNvSpPr>
            <a:spLocks noChangeArrowheads="1"/>
          </p:cNvSpPr>
          <p:nvPr/>
        </p:nvSpPr>
        <p:spPr bwMode="auto">
          <a:xfrm>
            <a:off x="4384675" y="4740275"/>
            <a:ext cx="2036763" cy="701675"/>
          </a:xfrm>
          <a:prstGeom prst="rect">
            <a:avLst/>
          </a:prstGeom>
          <a:noFill/>
          <a:ln w="28575" algn="ctr">
            <a:noFill/>
            <a:miter lim="800000"/>
            <a:headEnd/>
            <a:tailEnd type="none" w="med" len="lg"/>
          </a:ln>
        </p:spPr>
        <p:txBody>
          <a:bodyPr wrap="none">
            <a:spAutoFit/>
          </a:bodyPr>
          <a:lstStyle/>
          <a:p>
            <a:pPr algn="ctr"/>
            <a:r>
              <a:rPr lang="zh-CN" altLang="en-US" sz="2000">
                <a:solidFill>
                  <a:srgbClr val="CC0000"/>
                </a:solidFill>
                <a:ea typeface="楷体_GB2312" pitchFamily="49" charset="-122"/>
              </a:rPr>
              <a:t>阿尔伯特</a:t>
            </a:r>
            <a:r>
              <a:rPr lang="en-US" altLang="zh-CN" sz="2000">
                <a:solidFill>
                  <a:srgbClr val="CC0000"/>
                </a:solidFill>
              </a:rPr>
              <a:t>·</a:t>
            </a:r>
            <a:r>
              <a:rPr lang="zh-CN" altLang="en-US" sz="2000">
                <a:solidFill>
                  <a:srgbClr val="CC0000"/>
                </a:solidFill>
                <a:ea typeface="楷体_GB2312" pitchFamily="49" charset="-122"/>
              </a:rPr>
              <a:t>费尔特</a:t>
            </a:r>
            <a:br>
              <a:rPr lang="zh-CN" altLang="en-US" sz="2000">
                <a:solidFill>
                  <a:srgbClr val="CC0000"/>
                </a:solidFill>
                <a:ea typeface="楷体_GB2312" pitchFamily="49" charset="-122"/>
              </a:rPr>
            </a:br>
            <a:r>
              <a:rPr lang="en-US" altLang="zh-CN" sz="2000" i="1">
                <a:solidFill>
                  <a:srgbClr val="CC0000"/>
                </a:solidFill>
                <a:ea typeface="楷体_GB2312" pitchFamily="49" charset="-122"/>
              </a:rPr>
              <a:t>Albert Fert</a:t>
            </a:r>
            <a:endParaRPr lang="zh-CN" altLang="en-US" sz="2000" i="1">
              <a:solidFill>
                <a:srgbClr val="CC0000"/>
              </a:solidFill>
              <a:ea typeface="楷体_GB2312" pitchFamily="49" charset="-122"/>
            </a:endParaRPr>
          </a:p>
        </p:txBody>
      </p:sp>
      <p:sp>
        <p:nvSpPr>
          <p:cNvPr id="21511" name="Rectangle 6"/>
          <p:cNvSpPr>
            <a:spLocks noChangeArrowheads="1"/>
          </p:cNvSpPr>
          <p:nvPr/>
        </p:nvSpPr>
        <p:spPr bwMode="auto">
          <a:xfrm>
            <a:off x="6300788" y="4740275"/>
            <a:ext cx="1963737" cy="701675"/>
          </a:xfrm>
          <a:prstGeom prst="rect">
            <a:avLst/>
          </a:prstGeom>
          <a:noFill/>
          <a:ln w="28575" algn="ctr">
            <a:noFill/>
            <a:miter lim="800000"/>
            <a:headEnd/>
            <a:tailEnd type="none" w="med" len="lg"/>
          </a:ln>
        </p:spPr>
        <p:txBody>
          <a:bodyPr>
            <a:spAutoFit/>
          </a:bodyPr>
          <a:lstStyle/>
          <a:p>
            <a:pPr algn="ctr"/>
            <a:r>
              <a:rPr lang="zh-CN" altLang="en-US" sz="2000">
                <a:solidFill>
                  <a:srgbClr val="CC0000"/>
                </a:solidFill>
                <a:ea typeface="楷体_GB2312" pitchFamily="49" charset="-122"/>
              </a:rPr>
              <a:t>彼得</a:t>
            </a:r>
            <a:r>
              <a:rPr lang="en-US" altLang="zh-CN" sz="2000">
                <a:solidFill>
                  <a:srgbClr val="CC0000"/>
                </a:solidFill>
                <a:ea typeface="楷体_GB2312" pitchFamily="49" charset="-122"/>
              </a:rPr>
              <a:t>·</a:t>
            </a:r>
            <a:r>
              <a:rPr lang="zh-CN" altLang="en-US" sz="2000">
                <a:solidFill>
                  <a:srgbClr val="CC0000"/>
                </a:solidFill>
                <a:ea typeface="楷体_GB2312" pitchFamily="49" charset="-122"/>
              </a:rPr>
              <a:t>格伦博格</a:t>
            </a:r>
            <a:br>
              <a:rPr lang="zh-CN" altLang="en-US" sz="2000">
                <a:solidFill>
                  <a:srgbClr val="CC0000"/>
                </a:solidFill>
                <a:ea typeface="楷体_GB2312" pitchFamily="49" charset="-122"/>
              </a:rPr>
            </a:br>
            <a:r>
              <a:rPr lang="en-US" altLang="zh-CN" sz="2000" i="1">
                <a:solidFill>
                  <a:srgbClr val="CC0000"/>
                </a:solidFill>
                <a:ea typeface="楷体_GB2312" pitchFamily="49" charset="-122"/>
              </a:rPr>
              <a:t>Peter Grünberg</a:t>
            </a:r>
            <a:endParaRPr lang="zh-CN" altLang="en-US" sz="2000" i="1">
              <a:solidFill>
                <a:srgbClr val="CC0000"/>
              </a:solidFill>
              <a:ea typeface="楷体_GB2312" pitchFamily="49" charset="-122"/>
            </a:endParaRPr>
          </a:p>
        </p:txBody>
      </p:sp>
      <p:pic>
        <p:nvPicPr>
          <p:cNvPr id="21512" name="Picture 7"/>
          <p:cNvPicPr>
            <a:picLocks noChangeAspect="1" noChangeArrowheads="1"/>
          </p:cNvPicPr>
          <p:nvPr/>
        </p:nvPicPr>
        <p:blipFill>
          <a:blip r:embed="rId2" cstate="print"/>
          <a:srcRect/>
          <a:stretch>
            <a:fillRect/>
          </a:stretch>
        </p:blipFill>
        <p:spPr bwMode="auto">
          <a:xfrm>
            <a:off x="4427538" y="1700213"/>
            <a:ext cx="3829050" cy="3067050"/>
          </a:xfrm>
          <a:prstGeom prst="rect">
            <a:avLst/>
          </a:prstGeom>
          <a:noFill/>
          <a:ln w="28575" algn="ctr">
            <a:noFill/>
            <a:miter lim="800000"/>
            <a:headEnd/>
            <a:tailEnd type="none" w="med" len="lg"/>
          </a:ln>
        </p:spPr>
      </p:pic>
      <p:sp>
        <p:nvSpPr>
          <p:cNvPr id="21513" name="Rectangle 8"/>
          <p:cNvSpPr>
            <a:spLocks noChangeArrowheads="1"/>
          </p:cNvSpPr>
          <p:nvPr/>
        </p:nvSpPr>
        <p:spPr bwMode="auto">
          <a:xfrm>
            <a:off x="611188" y="2708275"/>
            <a:ext cx="3455987" cy="2376488"/>
          </a:xfrm>
          <a:prstGeom prst="rect">
            <a:avLst/>
          </a:prstGeom>
          <a:noFill/>
          <a:ln w="9525">
            <a:noFill/>
            <a:miter lim="800000"/>
            <a:headEnd/>
            <a:tailEnd/>
          </a:ln>
        </p:spPr>
        <p:txBody>
          <a:bodyPr/>
          <a:lstStyle/>
          <a:p>
            <a:pPr>
              <a:spcBef>
                <a:spcPct val="20000"/>
              </a:spcBef>
              <a:buClr>
                <a:schemeClr val="bg2"/>
              </a:buClr>
              <a:buSzPct val="75000"/>
              <a:buFont typeface="Wingdings" pitchFamily="2" charset="2"/>
              <a:buNone/>
            </a:pPr>
            <a:r>
              <a:rPr lang="zh-CN" altLang="en-US"/>
              <a:t>一次好奇心导致的</a:t>
            </a:r>
            <a:br>
              <a:rPr lang="zh-CN" altLang="en-US"/>
            </a:br>
            <a:r>
              <a:rPr lang="zh-CN" altLang="en-US"/>
              <a:t>发现，却带来了一场“硬盘革命”，并极大地加速了信息时代的步伐。</a:t>
            </a:r>
          </a:p>
        </p:txBody>
      </p:sp>
      <p:sp>
        <p:nvSpPr>
          <p:cNvPr id="3" name="标题 2">
            <a:extLst>
              <a:ext uri="{FF2B5EF4-FFF2-40B4-BE49-F238E27FC236}">
                <a16:creationId xmlns:a16="http://schemas.microsoft.com/office/drawing/2014/main" id="{DBDEE9FC-DFF2-4FB5-B972-C8B278F18139}"/>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1.</a:t>
            </a:r>
            <a:r>
              <a:rPr lang="en-US" altLang="zh-CN" dirty="0"/>
              <a:t> </a:t>
            </a:r>
            <a:r>
              <a:rPr lang="zh-CN" altLang="en-US" dirty="0"/>
              <a:t>磁记录</a:t>
            </a:r>
            <a:r>
              <a:rPr lang="zh-CN" altLang="en-US" dirty="0">
                <a:solidFill>
                  <a:srgbClr val="FF6600"/>
                </a:solidFill>
              </a:rPr>
              <a:t>原理</a:t>
            </a:r>
            <a:endParaRPr lang="zh-CN" alt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p:spPr>
        <p:txBody>
          <a:bodyPr/>
          <a:lstStyle/>
          <a:p>
            <a:fld id="{DD26D75E-5640-40D5-AE71-0149265C5079}" type="slidenum">
              <a:rPr lang="zh-CN" altLang="en-US" smtClean="0">
                <a:ea typeface="宋体" charset="-122"/>
              </a:rPr>
              <a:pPr/>
              <a:t>70</a:t>
            </a:fld>
            <a:endParaRPr lang="en-US" altLang="zh-CN">
              <a:ea typeface="宋体" charset="-122"/>
            </a:endParaRPr>
          </a:p>
        </p:txBody>
      </p:sp>
      <p:sp>
        <p:nvSpPr>
          <p:cNvPr id="68611" name="Rectangle 2"/>
          <p:cNvSpPr>
            <a:spLocks noGrp="1" noChangeArrowheads="1"/>
          </p:cNvSpPr>
          <p:nvPr>
            <p:ph type="title"/>
          </p:nvPr>
        </p:nvSpPr>
        <p:spPr>
          <a:xfrm>
            <a:off x="590550" y="44450"/>
            <a:ext cx="8229600" cy="523875"/>
          </a:xfrm>
        </p:spPr>
        <p:txBody>
          <a:bodyPr/>
          <a:lstStyle/>
          <a:p>
            <a:pPr eaLnBrk="1" hangingPunct="1"/>
            <a:r>
              <a:rPr lang="zh-CN" altLang="en-US" dirty="0"/>
              <a:t>移动存储设备</a:t>
            </a:r>
            <a:endParaRPr lang="zh-CN" altLang="en-US" dirty="0">
              <a:solidFill>
                <a:srgbClr val="006600"/>
              </a:solidFill>
            </a:endParaRPr>
          </a:p>
        </p:txBody>
      </p:sp>
      <p:sp>
        <p:nvSpPr>
          <p:cNvPr id="68612" name="Rectangle 3"/>
          <p:cNvSpPr>
            <a:spLocks noGrp="1" noChangeArrowheads="1"/>
          </p:cNvSpPr>
          <p:nvPr>
            <p:ph type="body" idx="1"/>
          </p:nvPr>
        </p:nvSpPr>
        <p:spPr>
          <a:xfrm>
            <a:off x="457201" y="836613"/>
            <a:ext cx="5482951" cy="5400675"/>
          </a:xfrm>
        </p:spPr>
        <p:txBody>
          <a:bodyPr/>
          <a:lstStyle/>
          <a:p>
            <a:pPr marL="355600" indent="-355600" eaLnBrk="1" hangingPunct="1"/>
            <a:r>
              <a:rPr lang="en-US" altLang="zh-CN" dirty="0"/>
              <a:t>U</a:t>
            </a:r>
            <a:r>
              <a:rPr lang="zh-CN" altLang="en-US" dirty="0"/>
              <a:t>盘，全称“</a:t>
            </a:r>
            <a:r>
              <a:rPr lang="en-US" altLang="zh-CN" dirty="0"/>
              <a:t>USB</a:t>
            </a:r>
            <a:r>
              <a:rPr lang="zh-CN" altLang="en-US" dirty="0"/>
              <a:t>闪存盘”，</a:t>
            </a:r>
            <a:br>
              <a:rPr lang="zh-CN" altLang="en-US" dirty="0"/>
            </a:br>
            <a:r>
              <a:rPr lang="zh-CN" altLang="en-US" dirty="0"/>
              <a:t>英文名“</a:t>
            </a:r>
            <a:r>
              <a:rPr lang="en-US" altLang="zh-CN" dirty="0"/>
              <a:t>USB Flash Disk”</a:t>
            </a:r>
            <a:r>
              <a:rPr lang="zh-CN" altLang="en-US" dirty="0"/>
              <a:t>。</a:t>
            </a:r>
          </a:p>
          <a:p>
            <a:pPr marL="355600" indent="-355600" eaLnBrk="1" hangingPunct="1"/>
            <a:r>
              <a:rPr lang="en-US" altLang="zh-CN" dirty="0"/>
              <a:t>U</a:t>
            </a:r>
            <a:r>
              <a:rPr lang="zh-CN" altLang="en-US" dirty="0"/>
              <a:t>盘的称呼最早来源于</a:t>
            </a:r>
            <a:r>
              <a:rPr lang="zh-CN" altLang="en-US" dirty="0">
                <a:solidFill>
                  <a:srgbClr val="0000FF"/>
                </a:solidFill>
              </a:rPr>
              <a:t>朗科公司</a:t>
            </a:r>
            <a:r>
              <a:rPr lang="zh-CN" altLang="en-US" dirty="0"/>
              <a:t>生产的一种新型存储设备，名曰“</a:t>
            </a:r>
            <a:r>
              <a:rPr lang="zh-CN" altLang="en-US" dirty="0">
                <a:solidFill>
                  <a:srgbClr val="CC0066"/>
                </a:solidFill>
              </a:rPr>
              <a:t>优盘</a:t>
            </a:r>
            <a:r>
              <a:rPr lang="zh-CN" altLang="en-US" dirty="0"/>
              <a:t>” 。</a:t>
            </a:r>
            <a:endParaRPr lang="en-US" altLang="zh-CN" dirty="0"/>
          </a:p>
          <a:p>
            <a:pPr marL="355600" indent="-355600" eaLnBrk="1" hangingPunct="1"/>
            <a:r>
              <a:rPr lang="zh-CN" altLang="en-US" dirty="0"/>
              <a:t>之后生产的类似技术的设备由于朗科已进行专利注册，而不能再称之为“优盘”，而改称谐音的“</a:t>
            </a:r>
            <a:r>
              <a:rPr lang="en-US" altLang="zh-CN" dirty="0">
                <a:solidFill>
                  <a:srgbClr val="CC0000"/>
                </a:solidFill>
              </a:rPr>
              <a:t>U</a:t>
            </a:r>
            <a:r>
              <a:rPr lang="zh-CN" altLang="en-US" dirty="0">
                <a:solidFill>
                  <a:srgbClr val="CC0000"/>
                </a:solidFill>
              </a:rPr>
              <a:t>盘</a:t>
            </a:r>
            <a:r>
              <a:rPr lang="zh-CN" altLang="en-US" dirty="0"/>
              <a:t>” 。</a:t>
            </a:r>
          </a:p>
          <a:p>
            <a:pPr marL="355600" indent="-355600" eaLnBrk="1" hangingPunct="1">
              <a:spcBef>
                <a:spcPct val="50000"/>
              </a:spcBef>
              <a:buFont typeface="Wingdings" pitchFamily="2" charset="2"/>
              <a:buNone/>
            </a:pPr>
            <a:r>
              <a:rPr lang="en-US" altLang="zh-CN" dirty="0"/>
              <a:t>			—— </a:t>
            </a:r>
            <a:r>
              <a:rPr lang="zh-CN" altLang="en-US" dirty="0"/>
              <a:t>百度百科</a:t>
            </a:r>
            <a:endParaRPr lang="en-US" altLang="zh-CN" dirty="0"/>
          </a:p>
        </p:txBody>
      </p:sp>
      <p:pic>
        <p:nvPicPr>
          <p:cNvPr id="119810" name="Picture 2"/>
          <p:cNvPicPr>
            <a:picLocks noChangeAspect="1" noChangeArrowheads="1"/>
          </p:cNvPicPr>
          <p:nvPr/>
        </p:nvPicPr>
        <p:blipFill>
          <a:blip r:embed="rId2" cstate="print"/>
          <a:srcRect/>
          <a:stretch>
            <a:fillRect/>
          </a:stretch>
        </p:blipFill>
        <p:spPr bwMode="auto">
          <a:xfrm>
            <a:off x="5940152" y="644009"/>
            <a:ext cx="2987824" cy="3217039"/>
          </a:xfrm>
          <a:prstGeom prst="rect">
            <a:avLst/>
          </a:prstGeom>
          <a:noFill/>
          <a:ln w="9525">
            <a:noFill/>
            <a:miter lim="800000"/>
            <a:headEnd/>
            <a:tailEnd/>
          </a:ln>
        </p:spPr>
      </p:pic>
      <p:pic>
        <p:nvPicPr>
          <p:cNvPr id="11981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flipH="1">
            <a:off x="5975300" y="3933056"/>
            <a:ext cx="3061196" cy="2698453"/>
          </a:xfrm>
          <a:prstGeom prst="rect">
            <a:avLst/>
          </a:prstGeom>
          <a:noFill/>
          <a:ln w="9525">
            <a:noFill/>
            <a:miter lim="800000"/>
            <a:headEnd/>
            <a:tailEnd/>
          </a:ln>
        </p:spPr>
      </p:pic>
      <p:sp>
        <p:nvSpPr>
          <p:cNvPr id="2" name="动作按钮: 上一张 1">
            <a:hlinkClick r:id="" action="ppaction://hlinkshowjump?jump=lastslideviewed" highlightClick="1"/>
            <a:extLst>
              <a:ext uri="{FF2B5EF4-FFF2-40B4-BE49-F238E27FC236}">
                <a16:creationId xmlns:a16="http://schemas.microsoft.com/office/drawing/2014/main" id="{D15E2BB1-1157-4900-860B-9022A7E2C4A5}"/>
              </a:ext>
            </a:extLst>
          </p:cNvPr>
          <p:cNvSpPr>
            <a:spLocks noChangeAspect="1"/>
          </p:cNvSpPr>
          <p:nvPr/>
        </p:nvSpPr>
        <p:spPr bwMode="auto">
          <a:xfrm>
            <a:off x="457201" y="5901000"/>
            <a:ext cx="576000" cy="576000"/>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p:spPr>
        <p:txBody>
          <a:bodyPr/>
          <a:lstStyle/>
          <a:p>
            <a:fld id="{9CE610ED-4736-45C9-B8D5-785677350159}" type="slidenum">
              <a:rPr lang="zh-CN" altLang="en-US" smtClean="0">
                <a:ea typeface="宋体" charset="-122"/>
              </a:rPr>
              <a:pPr/>
              <a:t>8</a:t>
            </a:fld>
            <a:endParaRPr lang="en-US" altLang="zh-CN">
              <a:ea typeface="宋体" charset="-122"/>
            </a:endParaRPr>
          </a:p>
        </p:txBody>
      </p:sp>
      <p:sp>
        <p:nvSpPr>
          <p:cNvPr id="22532" name="Rectangle 3"/>
          <p:cNvSpPr>
            <a:spLocks noGrp="1" noChangeArrowheads="1"/>
          </p:cNvSpPr>
          <p:nvPr>
            <p:ph type="body" idx="1"/>
          </p:nvPr>
        </p:nvSpPr>
        <p:spPr>
          <a:xfrm>
            <a:off x="457200" y="979488"/>
            <a:ext cx="8507413" cy="504825"/>
          </a:xfrm>
        </p:spPr>
        <p:txBody>
          <a:bodyPr/>
          <a:lstStyle/>
          <a:p>
            <a:pPr marL="0" indent="0" eaLnBrk="1" hangingPunct="1">
              <a:buClrTx/>
              <a:buFont typeface="Arial" charset="0"/>
              <a:buNone/>
            </a:pPr>
            <a:r>
              <a:rPr lang="en-US" altLang="zh-CN">
                <a:solidFill>
                  <a:srgbClr val="008000"/>
                </a:solidFill>
                <a:latin typeface="Arial" charset="0"/>
                <a:ea typeface="黑体" pitchFamily="49" charset="-122"/>
              </a:rPr>
              <a:t>【2007</a:t>
            </a:r>
            <a:r>
              <a:rPr lang="zh-CN" altLang="en-US">
                <a:solidFill>
                  <a:srgbClr val="008000"/>
                </a:solidFill>
                <a:latin typeface="Arial" charset="0"/>
                <a:ea typeface="黑体" pitchFamily="49" charset="-122"/>
              </a:rPr>
              <a:t>诺贝尔奖</a:t>
            </a:r>
            <a:r>
              <a:rPr lang="en-US" altLang="zh-CN">
                <a:solidFill>
                  <a:srgbClr val="008000"/>
                </a:solidFill>
                <a:latin typeface="Arial" charset="0"/>
                <a:ea typeface="黑体" pitchFamily="49" charset="-122"/>
              </a:rPr>
              <a:t>】</a:t>
            </a:r>
            <a:r>
              <a:rPr lang="zh-CN" altLang="en-US">
                <a:solidFill>
                  <a:srgbClr val="008000"/>
                </a:solidFill>
                <a:latin typeface="Arial" charset="0"/>
                <a:ea typeface="黑体" pitchFamily="49" charset="-122"/>
              </a:rPr>
              <a:t>物理学奖：硬盘的荣光</a:t>
            </a:r>
          </a:p>
        </p:txBody>
      </p:sp>
      <p:sp>
        <p:nvSpPr>
          <p:cNvPr id="22533" name="Rectangle 4"/>
          <p:cNvSpPr>
            <a:spLocks noChangeArrowheads="1"/>
          </p:cNvSpPr>
          <p:nvPr/>
        </p:nvSpPr>
        <p:spPr bwMode="auto">
          <a:xfrm>
            <a:off x="569913" y="1557338"/>
            <a:ext cx="8394700" cy="1655638"/>
          </a:xfrm>
          <a:prstGeom prst="rect">
            <a:avLst/>
          </a:prstGeom>
          <a:noFill/>
          <a:ln w="9525">
            <a:noFill/>
            <a:miter lim="800000"/>
            <a:headEnd/>
            <a:tailEnd/>
          </a:ln>
        </p:spPr>
        <p:txBody>
          <a:bodyPr/>
          <a:lstStyle/>
          <a:p>
            <a:pPr>
              <a:spcBef>
                <a:spcPts val="600"/>
              </a:spcBef>
              <a:buClr>
                <a:schemeClr val="bg2"/>
              </a:buClr>
              <a:buSzPct val="75000"/>
              <a:buFont typeface="Wingdings" pitchFamily="2" charset="2"/>
              <a:buNone/>
            </a:pPr>
            <a:r>
              <a:rPr lang="zh-CN" altLang="en-US" dirty="0">
                <a:solidFill>
                  <a:srgbClr val="FF0000"/>
                </a:solidFill>
              </a:rPr>
              <a:t>巨磁电阻效应</a:t>
            </a:r>
            <a:r>
              <a:rPr lang="zh-CN" altLang="en-US" dirty="0"/>
              <a:t>（</a:t>
            </a:r>
            <a:r>
              <a:rPr lang="en-US" altLang="zh-CN" dirty="0">
                <a:solidFill>
                  <a:srgbClr val="0000FF"/>
                </a:solidFill>
              </a:rPr>
              <a:t>GMR</a:t>
            </a:r>
            <a:r>
              <a:rPr lang="zh-CN" altLang="en-US" dirty="0"/>
              <a:t>：</a:t>
            </a:r>
            <a:r>
              <a:rPr lang="en-US" altLang="zh-CN" dirty="0"/>
              <a:t>Giant Magnetoresistance</a:t>
            </a:r>
            <a:r>
              <a:rPr lang="zh-CN" altLang="en-US" dirty="0"/>
              <a:t>）</a:t>
            </a:r>
            <a:endParaRPr lang="en-US" altLang="zh-CN" dirty="0"/>
          </a:p>
          <a:p>
            <a:pPr>
              <a:spcBef>
                <a:spcPts val="600"/>
              </a:spcBef>
              <a:buClr>
                <a:schemeClr val="bg2"/>
              </a:buClr>
              <a:buSzPct val="75000"/>
              <a:buFont typeface="Wingdings" pitchFamily="2" charset="2"/>
              <a:buNone/>
            </a:pPr>
            <a:r>
              <a:rPr lang="zh-CN" altLang="en-US" dirty="0"/>
              <a:t>在通有电流的多层磁性金属或合金上施加磁场时，其电阻值将发生明显变化。</a:t>
            </a:r>
          </a:p>
        </p:txBody>
      </p:sp>
      <p:sp>
        <p:nvSpPr>
          <p:cNvPr id="6" name="Rectangle 4"/>
          <p:cNvSpPr>
            <a:spLocks noChangeArrowheads="1"/>
          </p:cNvSpPr>
          <p:nvPr/>
        </p:nvSpPr>
        <p:spPr bwMode="auto">
          <a:xfrm>
            <a:off x="683568" y="3356992"/>
            <a:ext cx="7776864" cy="2808312"/>
          </a:xfrm>
          <a:prstGeom prst="rect">
            <a:avLst/>
          </a:prstGeom>
          <a:noFill/>
          <a:ln w="9525">
            <a:noFill/>
            <a:miter lim="800000"/>
            <a:headEnd/>
            <a:tailEnd/>
          </a:ln>
        </p:spPr>
        <p:txBody>
          <a:bodyPr/>
          <a:lstStyle/>
          <a:p>
            <a:pPr marL="355600" indent="-355600">
              <a:spcBef>
                <a:spcPts val="1200"/>
              </a:spcBef>
              <a:buClr>
                <a:schemeClr val="bg2"/>
              </a:buClr>
              <a:buSzPct val="75000"/>
              <a:buFont typeface="Wingdings" pitchFamily="2" charset="2"/>
              <a:buChar char="n"/>
            </a:pPr>
            <a:r>
              <a:rPr lang="en-US" altLang="zh-CN"/>
              <a:t>1988</a:t>
            </a:r>
            <a:r>
              <a:rPr lang="zh-CN" altLang="en-US"/>
              <a:t>年，费尔特和格伦博格各自独立发现了“巨磁电阻”效应。</a:t>
            </a:r>
          </a:p>
          <a:p>
            <a:pPr marL="355600" indent="-355600">
              <a:spcBef>
                <a:spcPts val="1200"/>
              </a:spcBef>
              <a:buClr>
                <a:schemeClr val="bg2"/>
              </a:buClr>
              <a:buSzPct val="75000"/>
              <a:buFont typeface="Wingdings" pitchFamily="2" charset="2"/>
              <a:buChar char="n"/>
            </a:pPr>
            <a:r>
              <a:rPr lang="en-US" altLang="zh-CN"/>
              <a:t>1997</a:t>
            </a:r>
            <a:r>
              <a:rPr lang="zh-CN" altLang="en-US"/>
              <a:t>年，全球首个基于巨磁阻效应的读出磁头由</a:t>
            </a:r>
            <a:r>
              <a:rPr lang="en-US" altLang="zh-CN"/>
              <a:t>IBM</a:t>
            </a:r>
            <a:r>
              <a:rPr lang="zh-CN" altLang="en-US"/>
              <a:t>公司推向市场。</a:t>
            </a:r>
          </a:p>
          <a:p>
            <a:pPr marL="355600" indent="-355600">
              <a:spcBef>
                <a:spcPts val="1200"/>
              </a:spcBef>
              <a:buClr>
                <a:schemeClr val="bg2"/>
              </a:buClr>
              <a:buSzPct val="75000"/>
              <a:buFont typeface="Wingdings" pitchFamily="2" charset="2"/>
              <a:buChar char="n"/>
            </a:pPr>
            <a:r>
              <a:rPr lang="zh-CN" altLang="en-US"/>
              <a:t>硬盘容量：从</a:t>
            </a:r>
            <a:r>
              <a:rPr lang="en-US" altLang="zh-CN"/>
              <a:t>4GB</a:t>
            </a:r>
            <a:r>
              <a:rPr lang="zh-CN" altLang="en-US"/>
              <a:t>提升到了</a:t>
            </a:r>
            <a:r>
              <a:rPr lang="en-US" altLang="zh-CN"/>
              <a:t>600GB</a:t>
            </a:r>
            <a:r>
              <a:rPr lang="zh-CN" altLang="en-US"/>
              <a:t>或更高。</a:t>
            </a:r>
          </a:p>
        </p:txBody>
      </p:sp>
      <p:sp>
        <p:nvSpPr>
          <p:cNvPr id="3" name="标题 2">
            <a:extLst>
              <a:ext uri="{FF2B5EF4-FFF2-40B4-BE49-F238E27FC236}">
                <a16:creationId xmlns:a16="http://schemas.microsoft.com/office/drawing/2014/main" id="{E70A9F2D-2347-4FF3-ACA6-DDFBCA4D11EB}"/>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1.</a:t>
            </a:r>
            <a:r>
              <a:rPr lang="en-US" altLang="zh-CN" dirty="0"/>
              <a:t> </a:t>
            </a:r>
            <a:r>
              <a:rPr lang="zh-CN" altLang="en-US" dirty="0"/>
              <a:t>磁记录</a:t>
            </a:r>
            <a:r>
              <a:rPr lang="zh-CN" altLang="en-US" dirty="0">
                <a:solidFill>
                  <a:srgbClr val="FF6600"/>
                </a:solidFill>
              </a:rPr>
              <a:t>原理</a:t>
            </a:r>
            <a:endParaRPr lang="zh-CN" alt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4"/>
          <p:cNvSpPr>
            <a:spLocks noGrp="1"/>
          </p:cNvSpPr>
          <p:nvPr>
            <p:ph type="sldNum" sz="quarter" idx="11"/>
          </p:nvPr>
        </p:nvSpPr>
        <p:spPr>
          <a:noFill/>
        </p:spPr>
        <p:txBody>
          <a:bodyPr/>
          <a:lstStyle/>
          <a:p>
            <a:fld id="{A0AD1FEB-DA20-440E-8257-FC013BED7D28}" type="slidenum">
              <a:rPr lang="zh-CN" altLang="en-US" smtClean="0">
                <a:ea typeface="宋体" charset="-122"/>
              </a:rPr>
              <a:pPr/>
              <a:t>9</a:t>
            </a:fld>
            <a:endParaRPr lang="en-US" altLang="zh-CN">
              <a:ea typeface="宋体" charset="-122"/>
            </a:endParaRPr>
          </a:p>
        </p:txBody>
      </p:sp>
      <p:sp>
        <p:nvSpPr>
          <p:cNvPr id="4101" name="Rectangle 3"/>
          <p:cNvSpPr>
            <a:spLocks noGrp="1" noChangeArrowheads="1"/>
          </p:cNvSpPr>
          <p:nvPr>
            <p:ph type="body" idx="1"/>
          </p:nvPr>
        </p:nvSpPr>
        <p:spPr>
          <a:xfrm>
            <a:off x="457200" y="836712"/>
            <a:ext cx="8507413" cy="2089150"/>
          </a:xfrm>
        </p:spPr>
        <p:txBody>
          <a:bodyPr/>
          <a:lstStyle/>
          <a:p>
            <a:pPr eaLnBrk="1" hangingPunct="1"/>
            <a:r>
              <a:rPr lang="zh-CN" altLang="en-US"/>
              <a:t>纵向记录（</a:t>
            </a:r>
            <a:r>
              <a:rPr lang="zh-CN" altLang="en-US">
                <a:solidFill>
                  <a:srgbClr val="CC0066"/>
                </a:solidFill>
              </a:rPr>
              <a:t>水平记录</a:t>
            </a:r>
            <a:r>
              <a:rPr lang="zh-CN" altLang="en-US"/>
              <a:t>）</a:t>
            </a:r>
            <a:br>
              <a:rPr lang="zh-CN" altLang="en-US"/>
            </a:br>
            <a:r>
              <a:rPr lang="en-US" altLang="zh-CN"/>
              <a:t>Longitudinal Magnetic Recording</a:t>
            </a:r>
            <a:r>
              <a:rPr lang="zh-CN" altLang="en-US"/>
              <a:t>，</a:t>
            </a:r>
            <a:r>
              <a:rPr lang="en-US" altLang="zh-CN"/>
              <a:t>LMR</a:t>
            </a:r>
            <a:endParaRPr lang="zh-CN" altLang="en-US"/>
          </a:p>
          <a:p>
            <a:pPr eaLnBrk="1" hangingPunct="1"/>
            <a:r>
              <a:rPr lang="zh-CN" altLang="en-US">
                <a:solidFill>
                  <a:srgbClr val="CC0066"/>
                </a:solidFill>
              </a:rPr>
              <a:t>垂直记录</a:t>
            </a:r>
            <a:br>
              <a:rPr lang="zh-CN" altLang="en-US"/>
            </a:br>
            <a:r>
              <a:rPr lang="en-US" altLang="zh-CN"/>
              <a:t>Perpendicular Magnetic Recording</a:t>
            </a:r>
            <a:r>
              <a:rPr lang="zh-CN" altLang="en-US"/>
              <a:t>，</a:t>
            </a:r>
            <a:r>
              <a:rPr lang="en-US" altLang="zh-CN"/>
              <a:t>PMR</a:t>
            </a:r>
            <a:endParaRPr lang="zh-CN" altLang="en-US"/>
          </a:p>
        </p:txBody>
      </p:sp>
      <p:graphicFrame>
        <p:nvGraphicFramePr>
          <p:cNvPr id="4098" name="Object 5"/>
          <p:cNvGraphicFramePr>
            <a:graphicFrameLocks noChangeAspect="1"/>
          </p:cNvGraphicFramePr>
          <p:nvPr>
            <p:extLst>
              <p:ext uri="{D42A27DB-BD31-4B8C-83A1-F6EECF244321}">
                <p14:modId xmlns:p14="http://schemas.microsoft.com/office/powerpoint/2010/main" val="2122410871"/>
              </p:ext>
            </p:extLst>
          </p:nvPr>
        </p:nvGraphicFramePr>
        <p:xfrm>
          <a:off x="288925" y="2886174"/>
          <a:ext cx="8459788" cy="3135313"/>
        </p:xfrm>
        <a:graphic>
          <a:graphicData uri="http://schemas.openxmlformats.org/presentationml/2006/ole">
            <mc:AlternateContent xmlns:mc="http://schemas.openxmlformats.org/markup-compatibility/2006">
              <mc:Choice xmlns:v="urn:schemas-microsoft-com:vml" Requires="v">
                <p:oleObj spid="_x0000_s4162" name="Visio" r:id="rId4" imgW="4096852" imgH="1522716" progId="Visio.Drawing.11">
                  <p:embed/>
                </p:oleObj>
              </mc:Choice>
              <mc:Fallback>
                <p:oleObj name="Visio" r:id="rId4" imgW="4096852" imgH="1522716"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2886174"/>
                        <a:ext cx="8459788" cy="31353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标题 2">
            <a:extLst>
              <a:ext uri="{FF2B5EF4-FFF2-40B4-BE49-F238E27FC236}">
                <a16:creationId xmlns:a16="http://schemas.microsoft.com/office/drawing/2014/main" id="{9944C5FC-AA38-49DE-83AB-A00E4B43C9CC}"/>
              </a:ext>
            </a:extLst>
          </p:cNvPr>
          <p:cNvSpPr>
            <a:spLocks noGrp="1"/>
          </p:cNvSpPr>
          <p:nvPr>
            <p:ph type="title"/>
          </p:nvPr>
        </p:nvSpPr>
        <p:spPr/>
        <p:txBody>
          <a:bodyPr/>
          <a:lstStyle/>
          <a:p>
            <a:r>
              <a:rPr lang="zh-CN" altLang="en-US" dirty="0">
                <a:solidFill>
                  <a:srgbClr val="008000"/>
                </a:solidFill>
              </a:rPr>
              <a:t>一、</a:t>
            </a:r>
            <a:r>
              <a:rPr lang="zh-CN" altLang="en-US" dirty="0"/>
              <a:t>磁表面存储</a:t>
            </a:r>
            <a:r>
              <a:rPr lang="zh-CN" altLang="en-US" dirty="0">
                <a:solidFill>
                  <a:srgbClr val="CC0066"/>
                </a:solidFill>
              </a:rPr>
              <a:t>原理</a:t>
            </a:r>
            <a:r>
              <a:rPr lang="zh-CN" altLang="en-US" dirty="0"/>
              <a:t>及</a:t>
            </a:r>
            <a:r>
              <a:rPr lang="zh-CN" altLang="en-US" dirty="0">
                <a:solidFill>
                  <a:srgbClr val="CC0066"/>
                </a:solidFill>
              </a:rPr>
              <a:t>记录方式</a:t>
            </a:r>
            <a:r>
              <a:rPr lang="zh-CN" altLang="en-US" dirty="0"/>
              <a:t>：</a:t>
            </a:r>
            <a:r>
              <a:rPr lang="en-US" altLang="zh-CN" dirty="0">
                <a:solidFill>
                  <a:srgbClr val="008000"/>
                </a:solidFill>
              </a:rPr>
              <a:t>1.</a:t>
            </a:r>
            <a:r>
              <a:rPr lang="en-US" altLang="zh-CN" dirty="0"/>
              <a:t> </a:t>
            </a:r>
            <a:r>
              <a:rPr lang="zh-CN" altLang="en-US" dirty="0"/>
              <a:t>磁记录</a:t>
            </a:r>
            <a:r>
              <a:rPr lang="zh-CN" altLang="en-US" dirty="0">
                <a:solidFill>
                  <a:srgbClr val="FF6600"/>
                </a:solidFill>
              </a:rPr>
              <a:t>原理</a:t>
            </a:r>
            <a:endParaRPr lang="zh-CN" altLang="en-US" dirty="0"/>
          </a:p>
        </p:txBody>
      </p:sp>
      <p:sp>
        <p:nvSpPr>
          <p:cNvPr id="8" name="Text Box 116">
            <a:extLst>
              <a:ext uri="{FF2B5EF4-FFF2-40B4-BE49-F238E27FC236}">
                <a16:creationId xmlns:a16="http://schemas.microsoft.com/office/drawing/2014/main" id="{C02598A2-3D50-462A-B7D4-2F869315E394}"/>
              </a:ext>
            </a:extLst>
          </p:cNvPr>
          <p:cNvSpPr txBox="1">
            <a:spLocks noChangeArrowheads="1"/>
          </p:cNvSpPr>
          <p:nvPr/>
        </p:nvSpPr>
        <p:spPr bwMode="auto">
          <a:xfrm>
            <a:off x="899592" y="5999003"/>
            <a:ext cx="2790825" cy="366712"/>
          </a:xfrm>
          <a:prstGeom prst="rect">
            <a:avLst/>
          </a:prstGeom>
          <a:noFill/>
          <a:ln w="9525">
            <a:noFill/>
            <a:miter lim="800000"/>
            <a:headEnd/>
            <a:tailEnd/>
          </a:ln>
        </p:spPr>
        <p:txBody>
          <a:bodyPr>
            <a:spAutoFit/>
          </a:bodyPr>
          <a:lstStyle/>
          <a:p>
            <a:pPr>
              <a:spcBef>
                <a:spcPct val="50000"/>
              </a:spcBef>
            </a:pPr>
            <a:r>
              <a:rPr lang="en-US" altLang="zh-CN" sz="1800" i="1" dirty="0">
                <a:solidFill>
                  <a:srgbClr val="FF0066"/>
                </a:solidFill>
              </a:rPr>
              <a:t>Superparamagnetic effect</a:t>
            </a:r>
            <a:endParaRPr lang="zh-CN" altLang="en-US" sz="1800" i="1" dirty="0">
              <a:solidFill>
                <a:srgbClr val="FF0066"/>
              </a:solidFill>
            </a:endParaRPr>
          </a:p>
        </p:txBody>
      </p:sp>
    </p:spTree>
  </p:cSld>
  <p:clrMapOvr>
    <a:masterClrMapping/>
  </p:clrMapOvr>
  <p:transition spd="med"/>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33298</TotalTime>
  <Words>4633</Words>
  <Application>Microsoft Office PowerPoint</Application>
  <PresentationFormat>全屏显示(4:3)</PresentationFormat>
  <Paragraphs>1187</Paragraphs>
  <Slides>70</Slides>
  <Notes>10</Notes>
  <HiddenSlides>6</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4" baseType="lpstr">
      <vt:lpstr>microsoft yahei</vt:lpstr>
      <vt:lpstr>黑体</vt:lpstr>
      <vt:lpstr>楷体</vt:lpstr>
      <vt:lpstr>隶书</vt:lpstr>
      <vt:lpstr>宋体</vt:lpstr>
      <vt:lpstr>Arial</vt:lpstr>
      <vt:lpstr>Arial Black</vt:lpstr>
      <vt:lpstr>Cambria Math</vt:lpstr>
      <vt:lpstr>Times New Roman</vt:lpstr>
      <vt:lpstr>Vladimir Script</vt:lpstr>
      <vt:lpstr>Wingdings</vt:lpstr>
      <vt:lpstr>Pixel</vt:lpstr>
      <vt:lpstr>Image</vt:lpstr>
      <vt:lpstr>Visio</vt:lpstr>
      <vt:lpstr>PowerPoint 演示文稿</vt:lpstr>
      <vt:lpstr>4.5  外部存储器（辅助存储器）</vt:lpstr>
      <vt:lpstr>PowerPoint 演示文稿</vt:lpstr>
      <vt:lpstr>PowerPoint 演示文稿</vt:lpstr>
      <vt:lpstr>一、磁表面存储原理及记录方式：1. 磁记录原理</vt:lpstr>
      <vt:lpstr>一、磁表面存储原理</vt:lpstr>
      <vt:lpstr>一、磁表面存储原理及记录方式：1. 磁记录原理</vt:lpstr>
      <vt:lpstr>一、磁表面存储原理及记录方式：1. 磁记录原理</vt:lpstr>
      <vt:lpstr>一、磁表面存储原理及记录方式：1. 磁记录原理</vt:lpstr>
      <vt:lpstr>一、磁表面存储原理及记录方式：</vt:lpstr>
      <vt:lpstr>一、磁表面存储原理及记录方式：1. 磁记录原理</vt:lpstr>
      <vt:lpstr>一、磁表面存储原理及记录方式：2. 磁记录方式</vt:lpstr>
      <vt:lpstr>一、磁表面存储原理及记录方式：3. 性能评价</vt:lpstr>
      <vt:lpstr>二、磁盘存储器      1. 磁盘结构及工作方式</vt:lpstr>
      <vt:lpstr>二、磁盘存储器      1. 磁盘结构及工作方式</vt:lpstr>
      <vt:lpstr>二、磁盘存储器      1. 磁盘结构及工作方式</vt:lpstr>
      <vt:lpstr>二、磁盘存储器      2. 磁盘的数据记录格式</vt:lpstr>
      <vt:lpstr>二、磁盘存储器      2. 磁盘的数据记录格式</vt:lpstr>
      <vt:lpstr>二、磁盘存储器      2. 磁盘的数据记录格式</vt:lpstr>
      <vt:lpstr>二、磁盘存储器      3. 主要技术指标</vt:lpstr>
      <vt:lpstr>二、磁盘存储器      3. 主要技术指标</vt:lpstr>
      <vt:lpstr>二、磁盘存储器      3. 主要技术指标</vt:lpstr>
      <vt:lpstr>二、磁盘存储器      3. 主要技术指标</vt:lpstr>
      <vt:lpstr>二、磁盘存储器      3. 主要技术指标</vt:lpstr>
      <vt:lpstr>二、磁盘存储器      3. 主要技术指标</vt:lpstr>
      <vt:lpstr>二、磁盘存储器      4. 与计算机主机的连接</vt:lpstr>
      <vt:lpstr>二、磁盘存储器      5. 关于磁盘尺寸参数的比喻</vt:lpstr>
      <vt:lpstr>二、磁盘存储器      5. 关于磁盘尺寸参数的比喻</vt:lpstr>
      <vt:lpstr>二、磁盘存储器      5. 关于磁盘尺寸参数的比喻</vt:lpstr>
      <vt:lpstr>二、磁盘存储器      教材 P177-178，习题 4.43</vt:lpstr>
      <vt:lpstr>二、磁盘存储器      教材 P177-178，习题 4.43</vt:lpstr>
      <vt:lpstr>三、磁盘阵列 RAID</vt:lpstr>
      <vt:lpstr>PowerPoint 演示文稿</vt:lpstr>
      <vt:lpstr>PowerPoint 演示文稿</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三、磁盘阵列 RAID</vt:lpstr>
      <vt:lpstr>四、磁带存储器</vt:lpstr>
      <vt:lpstr>四、磁带存储器</vt:lpstr>
      <vt:lpstr>四、磁带存储器</vt:lpstr>
      <vt:lpstr>PowerPoint 演示文稿</vt:lpstr>
      <vt:lpstr>固态硬盘：特点</vt:lpstr>
      <vt:lpstr>固态硬盘：与机械硬盘比较</vt:lpstr>
      <vt:lpstr>固态硬盘：结构框图</vt:lpstr>
      <vt:lpstr>固态硬盘：闪存芯片的类型</vt:lpstr>
      <vt:lpstr>固态硬盘：闪存芯片的类型</vt:lpstr>
      <vt:lpstr>固态硬盘：NAND型Flash存储器的特点</vt:lpstr>
      <vt:lpstr>固态硬盘：SSD控制器需要完成的功能</vt:lpstr>
      <vt:lpstr>PowerPoint 演示文稿</vt:lpstr>
      <vt:lpstr>光存储器      1. 只读光盘</vt:lpstr>
      <vt:lpstr>光存储器      1. 只读光盘</vt:lpstr>
      <vt:lpstr>光存储器      2. 刻录盘      1）一次写多次读光盘</vt:lpstr>
      <vt:lpstr>光存储器      2. 刻录盘      2）可擦写光盘</vt:lpstr>
      <vt:lpstr>光存储器      3. 多层记录</vt:lpstr>
      <vt:lpstr>光存储器      3. 多层记录</vt:lpstr>
      <vt:lpstr>光存储器      4. 光盘的应用</vt:lpstr>
      <vt:lpstr>PowerPoint 演示文稿</vt:lpstr>
      <vt:lpstr>移动存储设备</vt:lpstr>
      <vt:lpstr>移动存储设备</vt:lpstr>
    </vt:vector>
  </TitlesOfParts>
  <Company>西安电子科技大学 计算机学院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第4章 存储系统</dc:subject>
  <dc:creator>车向泉</dc:creator>
  <dc:description>4.5 外存储器_x000d_
 一、磁表面存储器_x000d_
 二、光存储器</dc:description>
  <cp:lastModifiedBy>Che Xiangquan</cp:lastModifiedBy>
  <cp:revision>1444</cp:revision>
  <dcterms:created xsi:type="dcterms:W3CDTF">1601-01-01T00:00:00Z</dcterms:created>
  <dcterms:modified xsi:type="dcterms:W3CDTF">2021-04-06T08:59:20Z</dcterms:modified>
</cp:coreProperties>
</file>